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4.bin" ContentType="image/png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1" r:id="rId2"/>
    <p:sldId id="262" r:id="rId3"/>
    <p:sldId id="258" r:id="rId4"/>
    <p:sldId id="285" r:id="rId5"/>
    <p:sldId id="273" r:id="rId6"/>
    <p:sldId id="275" r:id="rId7"/>
    <p:sldId id="264" r:id="rId8"/>
    <p:sldId id="290" r:id="rId9"/>
    <p:sldId id="268" r:id="rId10"/>
    <p:sldId id="269" r:id="rId11"/>
    <p:sldId id="291" r:id="rId12"/>
    <p:sldId id="292" r:id="rId13"/>
    <p:sldId id="286" r:id="rId14"/>
    <p:sldId id="271" r:id="rId15"/>
    <p:sldId id="272" r:id="rId16"/>
    <p:sldId id="281" r:id="rId17"/>
    <p:sldId id="276" r:id="rId18"/>
    <p:sldId id="287" r:id="rId19"/>
    <p:sldId id="265" r:id="rId20"/>
    <p:sldId id="293" r:id="rId21"/>
    <p:sldId id="294" r:id="rId22"/>
    <p:sldId id="295" r:id="rId23"/>
    <p:sldId id="267" r:id="rId24"/>
    <p:sldId id="288" r:id="rId25"/>
    <p:sldId id="282" r:id="rId26"/>
    <p:sldId id="284" r:id="rId27"/>
    <p:sldId id="283" r:id="rId28"/>
    <p:sldId id="296" r:id="rId29"/>
    <p:sldId id="298" r:id="rId30"/>
    <p:sldId id="297" r:id="rId31"/>
    <p:sldId id="274" r:id="rId32"/>
    <p:sldId id="278" r:id="rId33"/>
    <p:sldId id="279" r:id="rId34"/>
    <p:sldId id="299" r:id="rId35"/>
    <p:sldId id="260" r:id="rId36"/>
  </p:sldIdLst>
  <p:sldSz cx="12188825" cy="6858000"/>
  <p:notesSz cx="6797675" cy="9926638"/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3" autoAdjust="0"/>
    <p:restoredTop sz="95741" autoAdjust="0"/>
  </p:normalViewPr>
  <p:slideViewPr>
    <p:cSldViewPr snapToObjects="1" showGuides="1">
      <p:cViewPr varScale="1">
        <p:scale>
          <a:sx n="105" d="100"/>
          <a:sy n="105" d="100"/>
        </p:scale>
        <p:origin x="-184" y="-10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B82128-2B12-A04A-AB41-33A901769799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3A0874-9358-CE42-A94B-E7E3CFBCF4AF}">
      <dgm:prSet phldrT="[Tekst]" custT="1"/>
      <dgm:spPr/>
      <dgm:t>
        <a:bodyPr/>
        <a:lstStyle/>
        <a:p>
          <a:r>
            <a:rPr lang="en-US" sz="2500" b="1" dirty="0" err="1" smtClean="0"/>
            <a:t>Symptomer</a:t>
          </a:r>
          <a:r>
            <a:rPr lang="en-US" sz="2500" dirty="0" smtClean="0"/>
            <a:t/>
          </a:r>
          <a:br>
            <a:rPr lang="en-US" sz="2500" dirty="0" smtClean="0"/>
          </a:br>
          <a:r>
            <a:rPr lang="en-US" sz="2000" dirty="0" smtClean="0"/>
            <a:t>30% </a:t>
          </a:r>
          <a:r>
            <a:rPr lang="en-US" sz="2000" dirty="0" err="1" smtClean="0"/>
            <a:t>defekte</a:t>
          </a:r>
          <a:r>
            <a:rPr lang="en-US" sz="2000" dirty="0" smtClean="0"/>
            <a:t> </a:t>
          </a:r>
          <a:r>
            <a:rPr lang="en-US" sz="2000" dirty="0" err="1" smtClean="0"/>
            <a:t>neuroner</a:t>
          </a:r>
          <a:endParaRPr lang="en-US" sz="2000" dirty="0"/>
        </a:p>
      </dgm:t>
    </dgm:pt>
    <dgm:pt modelId="{3BE81FA8-D378-E843-9B3D-011975CC12FF}" type="parTrans" cxnId="{C2124337-C7DB-CB4F-932B-8C33667C843B}">
      <dgm:prSet/>
      <dgm:spPr/>
      <dgm:t>
        <a:bodyPr/>
        <a:lstStyle/>
        <a:p>
          <a:endParaRPr lang="en-US"/>
        </a:p>
      </dgm:t>
    </dgm:pt>
    <dgm:pt modelId="{0C15D043-195C-F34A-ACDC-15D56815708B}" type="sibTrans" cxnId="{C2124337-C7DB-CB4F-932B-8C33667C843B}">
      <dgm:prSet/>
      <dgm:spPr/>
      <dgm:t>
        <a:bodyPr/>
        <a:lstStyle/>
        <a:p>
          <a:endParaRPr lang="en-US"/>
        </a:p>
      </dgm:t>
    </dgm:pt>
    <dgm:pt modelId="{583EFD97-F7EF-3145-860F-A2B390A524C1}">
      <dgm:prSet phldrT="[Tekst]"/>
      <dgm:spPr/>
      <dgm:t>
        <a:bodyPr/>
        <a:lstStyle/>
        <a:p>
          <a:r>
            <a:rPr lang="en-US" dirty="0" err="1" smtClean="0"/>
            <a:t>M</a:t>
          </a:r>
          <a:r>
            <a:rPr lang="en-US" dirty="0" err="1" smtClean="0"/>
            <a:t>åneder</a:t>
          </a:r>
          <a:r>
            <a:rPr lang="en-US" dirty="0" smtClean="0"/>
            <a:t> - </a:t>
          </a:r>
          <a:r>
            <a:rPr lang="en-US" dirty="0" err="1" smtClean="0"/>
            <a:t>år</a:t>
          </a:r>
          <a:endParaRPr lang="en-US" dirty="0"/>
        </a:p>
      </dgm:t>
    </dgm:pt>
    <dgm:pt modelId="{63BE25A8-932C-5849-8037-94C092DC2FAB}" type="parTrans" cxnId="{923ADC33-7423-E74A-A9D3-09A51DECE051}">
      <dgm:prSet/>
      <dgm:spPr/>
      <dgm:t>
        <a:bodyPr/>
        <a:lstStyle/>
        <a:p>
          <a:endParaRPr lang="en-US"/>
        </a:p>
      </dgm:t>
    </dgm:pt>
    <dgm:pt modelId="{C98102D3-D8C2-294C-B242-E477CAA89A9F}" type="sibTrans" cxnId="{923ADC33-7423-E74A-A9D3-09A51DECE051}">
      <dgm:prSet/>
      <dgm:spPr/>
      <dgm:t>
        <a:bodyPr/>
        <a:lstStyle/>
        <a:p>
          <a:endParaRPr lang="en-US"/>
        </a:p>
      </dgm:t>
    </dgm:pt>
    <dgm:pt modelId="{1EAA7E49-D7B4-1A47-A368-64B26F9BDFE2}">
      <dgm:prSet phldrT="[Tekst]"/>
      <dgm:spPr/>
      <dgm:t>
        <a:bodyPr/>
        <a:lstStyle/>
        <a:p>
          <a:r>
            <a:rPr lang="en-US" b="1" dirty="0" smtClean="0"/>
            <a:t>Diagnose</a:t>
          </a:r>
          <a:endParaRPr lang="en-US" b="1" dirty="0"/>
        </a:p>
      </dgm:t>
    </dgm:pt>
    <dgm:pt modelId="{74B70580-3815-AC46-B5FC-7008A6978CB1}" type="parTrans" cxnId="{613CCAC3-9A4C-F94D-842E-FDFCFF53F942}">
      <dgm:prSet/>
      <dgm:spPr/>
      <dgm:t>
        <a:bodyPr/>
        <a:lstStyle/>
        <a:p>
          <a:endParaRPr lang="en-US"/>
        </a:p>
      </dgm:t>
    </dgm:pt>
    <dgm:pt modelId="{FC6D4807-9782-5946-875B-2E4981AB1FF3}" type="sibTrans" cxnId="{613CCAC3-9A4C-F94D-842E-FDFCFF53F942}">
      <dgm:prSet/>
      <dgm:spPr/>
      <dgm:t>
        <a:bodyPr/>
        <a:lstStyle/>
        <a:p>
          <a:endParaRPr lang="en-US"/>
        </a:p>
      </dgm:t>
    </dgm:pt>
    <dgm:pt modelId="{EBD6AEEE-3316-854C-8D0D-0314B2EF974C}">
      <dgm:prSet phldrT="[Tekst]"/>
      <dgm:spPr/>
      <dgm:t>
        <a:bodyPr/>
        <a:lstStyle/>
        <a:p>
          <a:r>
            <a:rPr lang="en-US" dirty="0" smtClean="0"/>
            <a:t>12-16 </a:t>
          </a:r>
          <a:r>
            <a:rPr lang="en-US" dirty="0" err="1" smtClean="0"/>
            <a:t>m</a:t>
          </a:r>
          <a:r>
            <a:rPr lang="en-US" dirty="0" err="1" smtClean="0"/>
            <a:t>åneder</a:t>
          </a:r>
          <a:endParaRPr lang="en-US" dirty="0"/>
        </a:p>
      </dgm:t>
    </dgm:pt>
    <dgm:pt modelId="{243B21A3-EDF6-6545-9AC1-2ADEE9D4B35D}" type="parTrans" cxnId="{AC036CB6-02BC-AA44-B8EA-DA72179D862C}">
      <dgm:prSet/>
      <dgm:spPr/>
      <dgm:t>
        <a:bodyPr/>
        <a:lstStyle/>
        <a:p>
          <a:endParaRPr lang="en-US"/>
        </a:p>
      </dgm:t>
    </dgm:pt>
    <dgm:pt modelId="{CAD2EEF7-1003-AD4E-A7A7-03FEA1B571D4}" type="sibTrans" cxnId="{AC036CB6-02BC-AA44-B8EA-DA72179D862C}">
      <dgm:prSet/>
      <dgm:spPr/>
      <dgm:t>
        <a:bodyPr/>
        <a:lstStyle/>
        <a:p>
          <a:endParaRPr lang="en-US"/>
        </a:p>
      </dgm:t>
    </dgm:pt>
    <dgm:pt modelId="{B5E80278-02C0-5645-89FD-11920384E4A4}">
      <dgm:prSet phldrT="[Tekst]"/>
      <dgm:spPr/>
      <dgm:t>
        <a:bodyPr/>
        <a:lstStyle/>
        <a:p>
          <a:r>
            <a:rPr lang="en-US" b="1" dirty="0" err="1" smtClean="0"/>
            <a:t>Behandlings</a:t>
          </a:r>
          <a:r>
            <a:rPr lang="en-US" b="1" dirty="0" smtClean="0"/>
            <a:t>-</a:t>
          </a:r>
          <a:br>
            <a:rPr lang="en-US" b="1" dirty="0" smtClean="0"/>
          </a:br>
          <a:r>
            <a:rPr lang="en-US" b="1" dirty="0" smtClean="0"/>
            <a:t>start</a:t>
          </a:r>
          <a:endParaRPr lang="en-US" b="1" dirty="0"/>
        </a:p>
      </dgm:t>
    </dgm:pt>
    <dgm:pt modelId="{3EC8748A-D5A9-3B43-8184-76D410332342}" type="parTrans" cxnId="{E0E656EC-D78F-514C-B9EC-5786920D8E8E}">
      <dgm:prSet/>
      <dgm:spPr/>
      <dgm:t>
        <a:bodyPr/>
        <a:lstStyle/>
        <a:p>
          <a:endParaRPr lang="en-US"/>
        </a:p>
      </dgm:t>
    </dgm:pt>
    <dgm:pt modelId="{33B912A8-8771-7C4D-9FA3-8A9F7191B6B7}" type="sibTrans" cxnId="{E0E656EC-D78F-514C-B9EC-5786920D8E8E}">
      <dgm:prSet/>
      <dgm:spPr/>
      <dgm:t>
        <a:bodyPr/>
        <a:lstStyle/>
        <a:p>
          <a:endParaRPr lang="en-US"/>
        </a:p>
      </dgm:t>
    </dgm:pt>
    <dgm:pt modelId="{9779A5F0-3798-0143-9521-735945529627}">
      <dgm:prSet phldrT="[Tekst]"/>
      <dgm:spPr/>
      <dgm:t>
        <a:bodyPr/>
        <a:lstStyle/>
        <a:p>
          <a:r>
            <a:rPr lang="en-US" dirty="0" smtClean="0"/>
            <a:t>6-12 </a:t>
          </a:r>
          <a:r>
            <a:rPr lang="en-US" dirty="0" err="1" smtClean="0"/>
            <a:t>m</a:t>
          </a:r>
          <a:r>
            <a:rPr lang="en-US" dirty="0" err="1" smtClean="0"/>
            <a:t>åneder</a:t>
          </a:r>
          <a:endParaRPr lang="en-US" dirty="0"/>
        </a:p>
      </dgm:t>
    </dgm:pt>
    <dgm:pt modelId="{0E620F3B-60AD-164C-AECB-FAE690663E16}" type="parTrans" cxnId="{0C18A2EA-8690-B24C-9529-75EA446D33FF}">
      <dgm:prSet/>
      <dgm:spPr/>
      <dgm:t>
        <a:bodyPr/>
        <a:lstStyle/>
        <a:p>
          <a:endParaRPr lang="en-US"/>
        </a:p>
      </dgm:t>
    </dgm:pt>
    <dgm:pt modelId="{51BE75C6-EE61-3F46-9FDD-AB23FD3F7627}" type="sibTrans" cxnId="{0C18A2EA-8690-B24C-9529-75EA446D33FF}">
      <dgm:prSet/>
      <dgm:spPr/>
      <dgm:t>
        <a:bodyPr/>
        <a:lstStyle/>
        <a:p>
          <a:endParaRPr lang="en-US"/>
        </a:p>
      </dgm:t>
    </dgm:pt>
    <dgm:pt modelId="{890EC683-07CE-E744-82B4-81962B6958AE}" type="pres">
      <dgm:prSet presAssocID="{E0B82128-2B12-A04A-AB41-33A901769799}" presName="rootnode" presStyleCnt="0">
        <dgm:presLayoutVars>
          <dgm:chMax/>
          <dgm:chPref/>
          <dgm:dir/>
          <dgm:animLvl val="lvl"/>
        </dgm:presLayoutVars>
      </dgm:prSet>
      <dgm:spPr/>
    </dgm:pt>
    <dgm:pt modelId="{E483E30B-80B5-2E41-A2B1-D5559362EBCD}" type="pres">
      <dgm:prSet presAssocID="{3A3A0874-9358-CE42-A94B-E7E3CFBCF4AF}" presName="composite" presStyleCnt="0"/>
      <dgm:spPr/>
    </dgm:pt>
    <dgm:pt modelId="{2859161F-389E-434C-8FD6-5231ED67EA5D}" type="pres">
      <dgm:prSet presAssocID="{3A3A0874-9358-CE42-A94B-E7E3CFBCF4AF}" presName="bentUpArrow1" presStyleLbl="alignImgPlace1" presStyleIdx="0" presStyleCnt="2"/>
      <dgm:spPr/>
    </dgm:pt>
    <dgm:pt modelId="{F702CC6F-4780-934A-9A97-3119B4A09528}" type="pres">
      <dgm:prSet presAssocID="{3A3A0874-9358-CE42-A94B-E7E3CFBCF4AF}" presName="ParentText" presStyleLbl="node1" presStyleIdx="0" presStyleCnt="3" custScaleX="1493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54016-1394-0648-8BA3-5F5259A5D8AE}" type="pres">
      <dgm:prSet presAssocID="{3A3A0874-9358-CE42-A94B-E7E3CFBCF4AF}" presName="ChildText" presStyleLbl="revTx" presStyleIdx="0" presStyleCnt="3" custScaleX="101014" custLinFactNeighborX="32941" custLinFactNeighborY="23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41178-FE5D-EC41-8955-1D1B325A819C}" type="pres">
      <dgm:prSet presAssocID="{0C15D043-195C-F34A-ACDC-15D56815708B}" presName="sibTrans" presStyleCnt="0"/>
      <dgm:spPr/>
    </dgm:pt>
    <dgm:pt modelId="{A96C98CE-4B6E-D246-B7FE-676C2327609E}" type="pres">
      <dgm:prSet presAssocID="{1EAA7E49-D7B4-1A47-A368-64B26F9BDFE2}" presName="composite" presStyleCnt="0"/>
      <dgm:spPr/>
    </dgm:pt>
    <dgm:pt modelId="{2083A64A-18FC-3A47-8DD3-CBBFDD54D583}" type="pres">
      <dgm:prSet presAssocID="{1EAA7E49-D7B4-1A47-A368-64B26F9BDFE2}" presName="bentUpArrow1" presStyleLbl="alignImgPlace1" presStyleIdx="1" presStyleCnt="2" custLinFactNeighborX="22996"/>
      <dgm:spPr/>
    </dgm:pt>
    <dgm:pt modelId="{0666DC24-F109-1B44-917E-DBDB0C2F1324}" type="pres">
      <dgm:prSet presAssocID="{1EAA7E49-D7B4-1A47-A368-64B26F9BDFE2}" presName="ParentText" presStyleLbl="node1" presStyleIdx="1" presStyleCnt="3" custScaleX="109182" custLinFactNeighborX="11526">
        <dgm:presLayoutVars>
          <dgm:chMax val="1"/>
          <dgm:chPref val="1"/>
          <dgm:bulletEnabled val="1"/>
        </dgm:presLayoutVars>
      </dgm:prSet>
      <dgm:spPr/>
    </dgm:pt>
    <dgm:pt modelId="{EB27560C-F155-D54F-AB42-BDC150A1EE49}" type="pres">
      <dgm:prSet presAssocID="{1EAA7E49-D7B4-1A47-A368-64B26F9BDFE2}" presName="ChildText" presStyleLbl="revTx" presStyleIdx="1" presStyleCnt="3" custLinFactNeighborX="23062" custLinFactNeighborY="-6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A0FE1-7A65-4749-8384-CC8387AC5C76}" type="pres">
      <dgm:prSet presAssocID="{FC6D4807-9782-5946-875B-2E4981AB1FF3}" presName="sibTrans" presStyleCnt="0"/>
      <dgm:spPr/>
    </dgm:pt>
    <dgm:pt modelId="{067F57B8-318C-E443-8501-982A913C571C}" type="pres">
      <dgm:prSet presAssocID="{B5E80278-02C0-5645-89FD-11920384E4A4}" presName="composite" presStyleCnt="0"/>
      <dgm:spPr/>
    </dgm:pt>
    <dgm:pt modelId="{16016D44-AABA-CA46-8B14-7B8777FE2933}" type="pres">
      <dgm:prSet presAssocID="{B5E80278-02C0-5645-89FD-11920384E4A4}" presName="ParentText" presStyleLbl="node1" presStyleIdx="2" presStyleCnt="3" custScaleX="123158" custLinFactNeighborX="94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645AE-65F5-FA41-A96E-E8EC77738E12}" type="pres">
      <dgm:prSet presAssocID="{B5E80278-02C0-5645-89FD-11920384E4A4}" presName="FinalChildText" presStyleLbl="revTx" presStyleIdx="2" presStyleCnt="3" custLinFactNeighborX="34630" custLinFactNeighborY="2698">
        <dgm:presLayoutVars>
          <dgm:chMax val="0"/>
          <dgm:chPref val="0"/>
          <dgm:bulletEnabled val="1"/>
        </dgm:presLayoutVars>
      </dgm:prSet>
      <dgm:spPr/>
    </dgm:pt>
  </dgm:ptLst>
  <dgm:cxnLst>
    <dgm:cxn modelId="{923ADC33-7423-E74A-A9D3-09A51DECE051}" srcId="{3A3A0874-9358-CE42-A94B-E7E3CFBCF4AF}" destId="{583EFD97-F7EF-3145-860F-A2B390A524C1}" srcOrd="0" destOrd="0" parTransId="{63BE25A8-932C-5849-8037-94C092DC2FAB}" sibTransId="{C98102D3-D8C2-294C-B242-E477CAA89A9F}"/>
    <dgm:cxn modelId="{8832B2C0-32CC-F645-B8B0-95D34644DE1D}" type="presOf" srcId="{E0B82128-2B12-A04A-AB41-33A901769799}" destId="{890EC683-07CE-E744-82B4-81962B6958AE}" srcOrd="0" destOrd="0" presId="urn:microsoft.com/office/officeart/2005/8/layout/StepDownProcess"/>
    <dgm:cxn modelId="{E0E656EC-D78F-514C-B9EC-5786920D8E8E}" srcId="{E0B82128-2B12-A04A-AB41-33A901769799}" destId="{B5E80278-02C0-5645-89FD-11920384E4A4}" srcOrd="2" destOrd="0" parTransId="{3EC8748A-D5A9-3B43-8184-76D410332342}" sibTransId="{33B912A8-8771-7C4D-9FA3-8A9F7191B6B7}"/>
    <dgm:cxn modelId="{6489987F-E284-5B46-85B8-E4169D3F81CD}" type="presOf" srcId="{1EAA7E49-D7B4-1A47-A368-64B26F9BDFE2}" destId="{0666DC24-F109-1B44-917E-DBDB0C2F1324}" srcOrd="0" destOrd="0" presId="urn:microsoft.com/office/officeart/2005/8/layout/StepDownProcess"/>
    <dgm:cxn modelId="{0C18A2EA-8690-B24C-9529-75EA446D33FF}" srcId="{B5E80278-02C0-5645-89FD-11920384E4A4}" destId="{9779A5F0-3798-0143-9521-735945529627}" srcOrd="0" destOrd="0" parTransId="{0E620F3B-60AD-164C-AECB-FAE690663E16}" sibTransId="{51BE75C6-EE61-3F46-9FDD-AB23FD3F7627}"/>
    <dgm:cxn modelId="{6C5B812F-6298-AD4F-BE12-0975B66AA8B8}" type="presOf" srcId="{583EFD97-F7EF-3145-860F-A2B390A524C1}" destId="{24954016-1394-0648-8BA3-5F5259A5D8AE}" srcOrd="0" destOrd="0" presId="urn:microsoft.com/office/officeart/2005/8/layout/StepDownProcess"/>
    <dgm:cxn modelId="{D7717463-0B8E-454B-8856-1942209EB228}" type="presOf" srcId="{9779A5F0-3798-0143-9521-735945529627}" destId="{AF6645AE-65F5-FA41-A96E-E8EC77738E12}" srcOrd="0" destOrd="0" presId="urn:microsoft.com/office/officeart/2005/8/layout/StepDownProcess"/>
    <dgm:cxn modelId="{C2124337-C7DB-CB4F-932B-8C33667C843B}" srcId="{E0B82128-2B12-A04A-AB41-33A901769799}" destId="{3A3A0874-9358-CE42-A94B-E7E3CFBCF4AF}" srcOrd="0" destOrd="0" parTransId="{3BE81FA8-D378-E843-9B3D-011975CC12FF}" sibTransId="{0C15D043-195C-F34A-ACDC-15D56815708B}"/>
    <dgm:cxn modelId="{6B407F7B-6335-134D-B7A9-60831920A760}" type="presOf" srcId="{B5E80278-02C0-5645-89FD-11920384E4A4}" destId="{16016D44-AABA-CA46-8B14-7B8777FE2933}" srcOrd="0" destOrd="0" presId="urn:microsoft.com/office/officeart/2005/8/layout/StepDownProcess"/>
    <dgm:cxn modelId="{E7402807-3FAA-5F4E-A15D-571B74372C50}" type="presOf" srcId="{EBD6AEEE-3316-854C-8D0D-0314B2EF974C}" destId="{EB27560C-F155-D54F-AB42-BDC150A1EE49}" srcOrd="0" destOrd="0" presId="urn:microsoft.com/office/officeart/2005/8/layout/StepDownProcess"/>
    <dgm:cxn modelId="{71B9FFC5-C2DA-2D4F-B514-CA9D18DB001A}" type="presOf" srcId="{3A3A0874-9358-CE42-A94B-E7E3CFBCF4AF}" destId="{F702CC6F-4780-934A-9A97-3119B4A09528}" srcOrd="0" destOrd="0" presId="urn:microsoft.com/office/officeart/2005/8/layout/StepDownProcess"/>
    <dgm:cxn modelId="{AC036CB6-02BC-AA44-B8EA-DA72179D862C}" srcId="{1EAA7E49-D7B4-1A47-A368-64B26F9BDFE2}" destId="{EBD6AEEE-3316-854C-8D0D-0314B2EF974C}" srcOrd="0" destOrd="0" parTransId="{243B21A3-EDF6-6545-9AC1-2ADEE9D4B35D}" sibTransId="{CAD2EEF7-1003-AD4E-A7A7-03FEA1B571D4}"/>
    <dgm:cxn modelId="{613CCAC3-9A4C-F94D-842E-FDFCFF53F942}" srcId="{E0B82128-2B12-A04A-AB41-33A901769799}" destId="{1EAA7E49-D7B4-1A47-A368-64B26F9BDFE2}" srcOrd="1" destOrd="0" parTransId="{74B70580-3815-AC46-B5FC-7008A6978CB1}" sibTransId="{FC6D4807-9782-5946-875B-2E4981AB1FF3}"/>
    <dgm:cxn modelId="{F642FF8A-857E-E74E-B9BD-3E8D080851A5}" type="presParOf" srcId="{890EC683-07CE-E744-82B4-81962B6958AE}" destId="{E483E30B-80B5-2E41-A2B1-D5559362EBCD}" srcOrd="0" destOrd="0" presId="urn:microsoft.com/office/officeart/2005/8/layout/StepDownProcess"/>
    <dgm:cxn modelId="{F22AEF9E-2FB5-6D4C-979E-2C463E7B4932}" type="presParOf" srcId="{E483E30B-80B5-2E41-A2B1-D5559362EBCD}" destId="{2859161F-389E-434C-8FD6-5231ED67EA5D}" srcOrd="0" destOrd="0" presId="urn:microsoft.com/office/officeart/2005/8/layout/StepDownProcess"/>
    <dgm:cxn modelId="{E53AAB7D-5128-2B4C-9FDD-09556F45AA70}" type="presParOf" srcId="{E483E30B-80B5-2E41-A2B1-D5559362EBCD}" destId="{F702CC6F-4780-934A-9A97-3119B4A09528}" srcOrd="1" destOrd="0" presId="urn:microsoft.com/office/officeart/2005/8/layout/StepDownProcess"/>
    <dgm:cxn modelId="{A798EC24-0806-7442-B7DD-93A98D3622C0}" type="presParOf" srcId="{E483E30B-80B5-2E41-A2B1-D5559362EBCD}" destId="{24954016-1394-0648-8BA3-5F5259A5D8AE}" srcOrd="2" destOrd="0" presId="urn:microsoft.com/office/officeart/2005/8/layout/StepDownProcess"/>
    <dgm:cxn modelId="{3BB535BF-7F58-4548-B4F1-4AE0268895AC}" type="presParOf" srcId="{890EC683-07CE-E744-82B4-81962B6958AE}" destId="{68D41178-FE5D-EC41-8955-1D1B325A819C}" srcOrd="1" destOrd="0" presId="urn:microsoft.com/office/officeart/2005/8/layout/StepDownProcess"/>
    <dgm:cxn modelId="{03741B5F-EF13-744E-946A-A3110D8411CD}" type="presParOf" srcId="{890EC683-07CE-E744-82B4-81962B6958AE}" destId="{A96C98CE-4B6E-D246-B7FE-676C2327609E}" srcOrd="2" destOrd="0" presId="urn:microsoft.com/office/officeart/2005/8/layout/StepDownProcess"/>
    <dgm:cxn modelId="{5E321191-7593-7744-81DE-DFC13540C6E4}" type="presParOf" srcId="{A96C98CE-4B6E-D246-B7FE-676C2327609E}" destId="{2083A64A-18FC-3A47-8DD3-CBBFDD54D583}" srcOrd="0" destOrd="0" presId="urn:microsoft.com/office/officeart/2005/8/layout/StepDownProcess"/>
    <dgm:cxn modelId="{DFFFBD0A-EC3F-184D-85E9-C048022B68E0}" type="presParOf" srcId="{A96C98CE-4B6E-D246-B7FE-676C2327609E}" destId="{0666DC24-F109-1B44-917E-DBDB0C2F1324}" srcOrd="1" destOrd="0" presId="urn:microsoft.com/office/officeart/2005/8/layout/StepDownProcess"/>
    <dgm:cxn modelId="{6D0D55E0-CDDB-444F-AF29-2D31D237C901}" type="presParOf" srcId="{A96C98CE-4B6E-D246-B7FE-676C2327609E}" destId="{EB27560C-F155-D54F-AB42-BDC150A1EE49}" srcOrd="2" destOrd="0" presId="urn:microsoft.com/office/officeart/2005/8/layout/StepDownProcess"/>
    <dgm:cxn modelId="{BAC7928D-8BF9-9F4C-9D00-63AB078F9194}" type="presParOf" srcId="{890EC683-07CE-E744-82B4-81962B6958AE}" destId="{C03A0FE1-7A65-4749-8384-CC8387AC5C76}" srcOrd="3" destOrd="0" presId="urn:microsoft.com/office/officeart/2005/8/layout/StepDownProcess"/>
    <dgm:cxn modelId="{80334E2F-672D-2043-80A6-A44240100E37}" type="presParOf" srcId="{890EC683-07CE-E744-82B4-81962B6958AE}" destId="{067F57B8-318C-E443-8501-982A913C571C}" srcOrd="4" destOrd="0" presId="urn:microsoft.com/office/officeart/2005/8/layout/StepDownProcess"/>
    <dgm:cxn modelId="{843A88A4-60A1-AF41-BF00-FA6865B19F67}" type="presParOf" srcId="{067F57B8-318C-E443-8501-982A913C571C}" destId="{16016D44-AABA-CA46-8B14-7B8777FE2933}" srcOrd="0" destOrd="0" presId="urn:microsoft.com/office/officeart/2005/8/layout/StepDownProcess"/>
    <dgm:cxn modelId="{68339B9E-420A-E54B-9EFD-7E68F241B64D}" type="presParOf" srcId="{067F57B8-318C-E443-8501-982A913C571C}" destId="{AF6645AE-65F5-FA41-A96E-E8EC77738E1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9161F-389E-434C-8FD6-5231ED67EA5D}">
      <dsp:nvSpPr>
        <dsp:cNvPr id="0" name=""/>
        <dsp:cNvSpPr/>
      </dsp:nvSpPr>
      <dsp:spPr>
        <a:xfrm rot="5400000">
          <a:off x="2225464" y="1321003"/>
          <a:ext cx="1168313" cy="13300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02CC6F-4780-934A-9A97-3119B4A09528}">
      <dsp:nvSpPr>
        <dsp:cNvPr id="0" name=""/>
        <dsp:cNvSpPr/>
      </dsp:nvSpPr>
      <dsp:spPr>
        <a:xfrm>
          <a:off x="1430636" y="25904"/>
          <a:ext cx="2937345" cy="137666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/>
            <a:t>Symptomer</a:t>
          </a:r>
          <a:r>
            <a:rPr lang="en-US" sz="2500" kern="1200" dirty="0" smtClean="0"/>
            <a:t/>
          </a:r>
          <a:br>
            <a:rPr lang="en-US" sz="2500" kern="1200" dirty="0" smtClean="0"/>
          </a:br>
          <a:r>
            <a:rPr lang="en-US" sz="2000" kern="1200" dirty="0" smtClean="0"/>
            <a:t>30% </a:t>
          </a:r>
          <a:r>
            <a:rPr lang="en-US" sz="2000" kern="1200" dirty="0" err="1" smtClean="0"/>
            <a:t>defekte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neuroner</a:t>
          </a:r>
          <a:endParaRPr lang="en-US" sz="2000" kern="1200" dirty="0"/>
        </a:p>
      </dsp:txBody>
      <dsp:txXfrm>
        <a:off x="1497851" y="93119"/>
        <a:ext cx="2802915" cy="1242233"/>
      </dsp:txXfrm>
    </dsp:sp>
    <dsp:sp modelId="{24954016-1394-0648-8BA3-5F5259A5D8AE}">
      <dsp:nvSpPr>
        <dsp:cNvPr id="0" name=""/>
        <dsp:cNvSpPr/>
      </dsp:nvSpPr>
      <dsp:spPr>
        <a:xfrm>
          <a:off x="4346630" y="183771"/>
          <a:ext cx="1444933" cy="1112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M</a:t>
          </a:r>
          <a:r>
            <a:rPr lang="en-US" sz="2000" kern="1200" dirty="0" err="1" smtClean="0"/>
            <a:t>åneder</a:t>
          </a:r>
          <a:r>
            <a:rPr lang="en-US" sz="2000" kern="1200" dirty="0" smtClean="0"/>
            <a:t> - </a:t>
          </a:r>
          <a:r>
            <a:rPr lang="en-US" sz="2000" kern="1200" dirty="0" err="1" smtClean="0"/>
            <a:t>år</a:t>
          </a:r>
          <a:endParaRPr lang="en-US" sz="2000" kern="1200" dirty="0"/>
        </a:p>
      </dsp:txBody>
      <dsp:txXfrm>
        <a:off x="4346630" y="183771"/>
        <a:ext cx="1444933" cy="1112679"/>
      </dsp:txXfrm>
    </dsp:sp>
    <dsp:sp modelId="{2083A64A-18FC-3A47-8DD3-CBBFDD54D583}">
      <dsp:nvSpPr>
        <dsp:cNvPr id="0" name=""/>
        <dsp:cNvSpPr/>
      </dsp:nvSpPr>
      <dsp:spPr>
        <a:xfrm rot="5400000">
          <a:off x="4003398" y="2867450"/>
          <a:ext cx="1168313" cy="13300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66DC24-F109-1B44-917E-DBDB0C2F1324}">
      <dsp:nvSpPr>
        <dsp:cNvPr id="0" name=""/>
        <dsp:cNvSpPr/>
      </dsp:nvSpPr>
      <dsp:spPr>
        <a:xfrm>
          <a:off x="3524394" y="1572351"/>
          <a:ext cx="2147340" cy="137666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Diagnose</a:t>
          </a:r>
          <a:endParaRPr lang="en-US" sz="2600" b="1" kern="1200" dirty="0"/>
        </a:p>
      </dsp:txBody>
      <dsp:txXfrm>
        <a:off x="3591609" y="1639566"/>
        <a:ext cx="2012910" cy="1242233"/>
      </dsp:txXfrm>
    </dsp:sp>
    <dsp:sp modelId="{EB27560C-F155-D54F-AB42-BDC150A1EE49}">
      <dsp:nvSpPr>
        <dsp:cNvPr id="0" name=""/>
        <dsp:cNvSpPr/>
      </dsp:nvSpPr>
      <dsp:spPr>
        <a:xfrm>
          <a:off x="5684638" y="1695936"/>
          <a:ext cx="1430428" cy="1112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12-16 </a:t>
          </a:r>
          <a:r>
            <a:rPr lang="en-US" sz="2000" kern="1200" dirty="0" err="1" smtClean="0"/>
            <a:t>m</a:t>
          </a:r>
          <a:r>
            <a:rPr lang="en-US" sz="2000" kern="1200" dirty="0" err="1" smtClean="0"/>
            <a:t>åneder</a:t>
          </a:r>
          <a:endParaRPr lang="en-US" sz="2000" kern="1200" dirty="0"/>
        </a:p>
      </dsp:txBody>
      <dsp:txXfrm>
        <a:off x="5684638" y="1695936"/>
        <a:ext cx="1430428" cy="1112679"/>
      </dsp:txXfrm>
    </dsp:sp>
    <dsp:sp modelId="{16016D44-AABA-CA46-8B14-7B8777FE2933}">
      <dsp:nvSpPr>
        <dsp:cNvPr id="0" name=""/>
        <dsp:cNvSpPr/>
      </dsp:nvSpPr>
      <dsp:spPr>
        <a:xfrm>
          <a:off x="5350654" y="3118798"/>
          <a:ext cx="2422213" cy="137666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/>
            <a:t>Behandlings</a:t>
          </a:r>
          <a:r>
            <a:rPr lang="en-US" sz="2600" b="1" kern="1200" dirty="0" smtClean="0"/>
            <a:t>-</a:t>
          </a:r>
          <a:br>
            <a:rPr lang="en-US" sz="2600" b="1" kern="1200" dirty="0" smtClean="0"/>
          </a:br>
          <a:r>
            <a:rPr lang="en-US" sz="2600" b="1" kern="1200" dirty="0" smtClean="0"/>
            <a:t>start</a:t>
          </a:r>
          <a:endParaRPr lang="en-US" sz="2600" b="1" kern="1200" dirty="0"/>
        </a:p>
      </dsp:txBody>
      <dsp:txXfrm>
        <a:off x="5417869" y="3186013"/>
        <a:ext cx="2287783" cy="1242233"/>
      </dsp:txXfrm>
    </dsp:sp>
    <dsp:sp modelId="{AF6645AE-65F5-FA41-A96E-E8EC77738E12}">
      <dsp:nvSpPr>
        <dsp:cNvPr id="0" name=""/>
        <dsp:cNvSpPr/>
      </dsp:nvSpPr>
      <dsp:spPr>
        <a:xfrm>
          <a:off x="7854617" y="3280114"/>
          <a:ext cx="1430428" cy="1112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6-12 </a:t>
          </a:r>
          <a:r>
            <a:rPr lang="en-US" sz="2000" kern="1200" dirty="0" err="1" smtClean="0"/>
            <a:t>m</a:t>
          </a:r>
          <a:r>
            <a:rPr lang="en-US" sz="2000" kern="1200" dirty="0" err="1" smtClean="0"/>
            <a:t>åneder</a:t>
          </a:r>
          <a:endParaRPr lang="en-US" sz="2000" kern="1200" dirty="0"/>
        </a:p>
      </dsp:txBody>
      <dsp:txXfrm>
        <a:off x="7854617" y="3280114"/>
        <a:ext cx="1430428" cy="1112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861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961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600" kern="1200" dirty="0" smtClean="0">
              <a:solidFill>
                <a:schemeClr val="tx1"/>
              </a:solidFill>
              <a:latin typeface="AU Passata" pitchFamily="34" charset="0"/>
              <a:ea typeface="+mn-ea"/>
              <a:cs typeface="Arial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24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Institut for Klinisk Medicin</a:t>
            </a: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14. oktober 2017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Assistant Professor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ALS Norsk Støttegruppe </a:t>
            </a: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Páll Karlsson</a:t>
            </a: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1457704154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09/10/17</a:t>
            </a:fld>
            <a:r>
              <a:rPr lang="da-DK" dirty="0"/>
              <a:t>14-10-2017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09/10/17</a:t>
            </a:fld>
            <a:r>
              <a:rPr lang="da-DK" dirty="0"/>
              <a:t>14-10-2017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:p14="http://schemas.microsoft.com/office/powerpoint/2010/main" xmlns="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09/10/17</a:t>
            </a:fld>
            <a:r>
              <a:rPr lang="da-DK" dirty="0"/>
              <a:t>14-10-2017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:p14="http://schemas.microsoft.com/office/powerpoint/2010/main" xmlns="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09/10/17</a:t>
            </a:fld>
            <a:r>
              <a:rPr lang="da-DK" dirty="0"/>
              <a:t>14-10-2017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09/10/17</a:t>
            </a:fld>
            <a:r>
              <a:rPr lang="da-DK" dirty="0"/>
              <a:t>14-10-2017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09/10/17</a:t>
            </a:fld>
            <a:r>
              <a:rPr lang="da-DK" dirty="0"/>
              <a:t>14-10-2017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09/10/17</a:t>
            </a:fld>
            <a:r>
              <a:rPr lang="da-DK" dirty="0"/>
              <a:t>14-10-2017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09/10/17</a:t>
            </a:fld>
            <a:r>
              <a:rPr lang="da-DK" dirty="0"/>
              <a:t>14-10-2017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09/10/17</a:t>
            </a:fld>
            <a:r>
              <a:rPr lang="da-DK" dirty="0"/>
              <a:t>14-10-2017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09/10/17</a:t>
            </a:fld>
            <a:r>
              <a:rPr lang="da-DK" dirty="0"/>
              <a:t>14-10-2017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da-DK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da-DK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da-DK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da-DK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09/10/17</a:t>
            </a:fld>
            <a:r>
              <a:rPr lang="da-DK" dirty="0"/>
              <a:t>14-10-2017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da-DK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Institut for Klinisk Medicin</a:t>
            </a: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14. oktober 2017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Assistant Professor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ALS Norsk Støttegruppe </a:t>
            </a: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Páll Karlsson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2082546840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09/10/17</a:t>
            </a:fld>
            <a:r>
              <a:rPr lang="da-DK" dirty="0"/>
              <a:t>14-10-2017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 
Universitet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da-DK" smtClean="0"/>
              <a:pPr/>
              <a:t>09/10/17</a:t>
            </a:fld>
            <a:r>
              <a:rPr lang="da-DK" dirty="0"/>
              <a:t>14-10-2017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bg1"/>
                </a:solidFill>
                <a:latin typeface="AU Passata Light" pitchFamily="34" charset="0"/>
              </a:rPr>
              <a:t>Institut for Klinisk Medicin</a:t>
            </a: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14. oktober 2017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Assistant Professor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ALS Norsk Støttegruppe </a:t>
            </a: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Páll Karlsson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28888552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09/10/17</a:t>
            </a:fld>
            <a:r>
              <a:rPr lang="da-DK" dirty="0"/>
              <a:t>14-10-2017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09/10/17</a:t>
            </a:fld>
            <a:r>
              <a:rPr lang="da-DK" dirty="0"/>
              <a:t>14-10-2017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09/10/17</a:t>
            </a:fld>
            <a:r>
              <a:rPr lang="da-DK" dirty="0"/>
              <a:t>14-10-2017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:p14="http://schemas.microsoft.com/office/powerpoint/2010/main" xmlns="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Insert title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09/10/17</a:t>
            </a:fld>
            <a:r>
              <a:rPr lang="da-DK" dirty="0"/>
              <a:t>14-10-2017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:p14="http://schemas.microsoft.com/office/powerpoint/2010/main" xmlns="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09/10/17</a:t>
            </a:fld>
            <a:r>
              <a:rPr lang="da-DK" dirty="0"/>
              <a:t>14-10-2017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:p14="http://schemas.microsoft.com/office/powerpoint/2010/main" xmlns="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09/10/17</a:t>
            </a:fld>
            <a:r>
              <a:rPr lang="da-DK" dirty="0"/>
              <a:t>14-10-2017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09/10/17</a:t>
            </a:fld>
            <a:r>
              <a:rPr lang="da-DK" dirty="0"/>
              <a:t>14-10-2017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:p14="http://schemas.microsoft.com/office/powerpoint/2010/main" xmlns="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emf"/><Relationship Id="rId23" Type="http://schemas.openxmlformats.org/officeDocument/2006/relationships/image" Target="../media/image2.emf"/><Relationship Id="rId24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title style</a:t>
            </a:r>
            <a:endParaRPr lang="da-DK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 level</a:t>
            </a:r>
            <a:endParaRPr lang="da-DK"/>
          </a:p>
          <a:p>
            <a:pPr lvl="6"/>
            <a:r>
              <a:rPr lang="da-DK" noProof="0" dirty="0"/>
              <a:t>7 level</a:t>
            </a:r>
            <a:endParaRPr lang="da-DK"/>
          </a:p>
          <a:p>
            <a:pPr lvl="7"/>
            <a:r>
              <a:rPr lang="da-DK" noProof="0" dirty="0"/>
              <a:t>8 level</a:t>
            </a:r>
            <a:endParaRPr lang="da-DK"/>
          </a:p>
          <a:p>
            <a:pPr lvl="8"/>
            <a:r>
              <a:rPr lang="da-DK" noProof="0" dirty="0"/>
              <a:t>9 level</a:t>
            </a:r>
            <a:endParaRPr lang="da-DK"/>
          </a:p>
        </p:txBody>
      </p:sp>
      <p:pic>
        <p:nvPicPr>
          <p:cNvPr id="2025686667" name="SecondaryLogo_sort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10206000" y="5997600"/>
            <a:ext cx="1658237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ALS Norsk Støttegruppe </a:t>
            </a: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Páll Karlsson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14. oktober 2017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Assistant Professor</a:t>
            </a: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>
                <a:solidFill>
                  <a:schemeClr val="tx1"/>
                </a:solidFill>
                <a:latin typeface="AU Passata Light" pitchFamily="34" charset="0"/>
              </a:rPr>
              <a:t>Institut for Klinisk Medicin</a:t>
            </a: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Universitet</a:t>
            </a: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da-DK" smtClean="0"/>
              <a:pPr/>
              <a:t>09/10/17</a:t>
            </a:fld>
            <a:r>
              <a:rPr lang="da-DK"/>
              <a:t>14-10-2017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:a14="http://schemas.microsoft.com/office/drawing/2010/main" xmlns="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1.jpeg"/><Relationship Id="rId5" Type="http://schemas.openxmlformats.org/officeDocument/2006/relationships/image" Target="../media/image17.jp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1.jpeg"/><Relationship Id="rId5" Type="http://schemas.openxmlformats.org/officeDocument/2006/relationships/image" Target="../media/image19.jpe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1.jpeg"/><Relationship Id="rId5" Type="http://schemas.openxmlformats.org/officeDocument/2006/relationships/image" Target="../media/image20.png"/><Relationship Id="rId6" Type="http://schemas.openxmlformats.org/officeDocument/2006/relationships/image" Target="../media/image21.jp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1.jpeg"/><Relationship Id="rId5" Type="http://schemas.openxmlformats.org/officeDocument/2006/relationships/image" Target="../media/image22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1.jpeg"/><Relationship Id="rId5" Type="http://schemas.openxmlformats.org/officeDocument/2006/relationships/image" Target="../media/image23.jp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1.jpeg"/><Relationship Id="rId5" Type="http://schemas.openxmlformats.org/officeDocument/2006/relationships/image" Target="../media/image26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Relationship Id="rId3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hyperlink" Target="http://www.alsreversals.org" TargetMode="External"/><Relationship Id="rId5" Type="http://schemas.openxmlformats.org/officeDocument/2006/relationships/hyperlink" Target="http://www.PatientsLikeMe.com" TargetMode="External"/><Relationship Id="rId6" Type="http://schemas.openxmlformats.org/officeDocument/2006/relationships/image" Target="../media/image11.jpe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1.jpeg"/><Relationship Id="rId5" Type="http://schemas.openxmlformats.org/officeDocument/2006/relationships/image" Target="../media/image32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1.jpeg"/><Relationship Id="rId5" Type="http://schemas.openxmlformats.org/officeDocument/2006/relationships/image" Target="../media/image33.jpg"/><Relationship Id="rId6" Type="http://schemas.openxmlformats.org/officeDocument/2006/relationships/image" Target="../media/image34.jp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35.jp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1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38.jpg"/><Relationship Id="rId5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1.jpeg"/><Relationship Id="rId5" Type="http://schemas.openxmlformats.org/officeDocument/2006/relationships/image" Target="../media/image40.jp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1.jpeg"/><Relationship Id="rId5" Type="http://schemas.openxmlformats.org/officeDocument/2006/relationships/image" Target="../media/image41.jp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11.jpe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2" Type="http://schemas.openxmlformats.org/officeDocument/2006/relationships/hyperlink" Target="mailto:pall@clin.au.dk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0.xml"/><Relationship Id="rId3" Type="http://schemas.openxmlformats.org/officeDocument/2006/relationships/notesSlide" Target="../notesSlides/notesSlide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1.jpeg"/><Relationship Id="rId5" Type="http://schemas.openxmlformats.org/officeDocument/2006/relationships/image" Target="../media/image15.jp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1.jpeg"/><Relationship Id="rId5" Type="http://schemas.openxmlformats.org/officeDocument/2006/relationships/image" Target="../media/image16.jpe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1.jpe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5838" y="2474649"/>
            <a:ext cx="10220325" cy="1677382"/>
          </a:xfrm>
        </p:spPr>
        <p:txBody>
          <a:bodyPr/>
          <a:lstStyle/>
          <a:p>
            <a:r>
              <a:rPr lang="da-DK" dirty="0" smtClean="0"/>
              <a:t>International forskning på als</a:t>
            </a:r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1144394"/>
          </a:xfrm>
        </p:spPr>
        <p:txBody>
          <a:bodyPr/>
          <a:lstStyle/>
          <a:p>
            <a:r>
              <a:rPr lang="da-DK" sz="3600" dirty="0" smtClean="0"/>
              <a:t>Hvorfor ingen helbredende behandling?</a:t>
            </a:r>
            <a:endParaRPr lang="da-DK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endParaRPr lang="da-DK" dirty="0" smtClean="0"/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Kompliceret! Mange typer af celler</a:t>
            </a:r>
            <a:endParaRPr lang="da-DK" dirty="0"/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Vi ved ikke hvad forårsager fleste tilfælde</a:t>
            </a:r>
          </a:p>
          <a:p>
            <a:pPr marL="342900" indent="-342900">
              <a:buFont typeface="Arial"/>
              <a:buChar char="•"/>
            </a:pPr>
            <a:r>
              <a:rPr lang="da-DK" dirty="0"/>
              <a:t>Behandling skal angribe årsagen</a:t>
            </a:r>
            <a:r>
              <a:rPr lang="da-DK" dirty="0" smtClean="0"/>
              <a:t>!</a:t>
            </a:r>
            <a:endParaRPr lang="da-DK" dirty="0" smtClean="0"/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Vi forstår ikke hvordan sygdommen fremskrednes 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Vores måle-værktøj er upræcise og reagerer langsomt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Dyrt og langsomt! </a:t>
            </a:r>
            <a:r>
              <a:rPr lang="da-DK" dirty="0" err="1" smtClean="0"/>
              <a:t>Ca</a:t>
            </a:r>
            <a:r>
              <a:rPr lang="da-DK" dirty="0" smtClean="0"/>
              <a:t> 20 milliarder NOK og 13 år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Mange gener </a:t>
            </a:r>
            <a:r>
              <a:rPr lang="mr-IN" dirty="0" smtClean="0"/>
              <a:t>–</a:t>
            </a:r>
            <a:r>
              <a:rPr lang="da-DK" dirty="0" smtClean="0"/>
              <a:t> men er de sygdomsfremkaldende? 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Det </a:t>
            </a:r>
            <a:r>
              <a:rPr lang="da-DK" dirty="0"/>
              <a:t>tager lang tid at stille </a:t>
            </a:r>
            <a:r>
              <a:rPr lang="da-DK" dirty="0" smtClean="0"/>
              <a:t>diagnosen</a:t>
            </a:r>
          </a:p>
          <a:p>
            <a:pPr marL="342900" indent="-342900">
              <a:buFont typeface="Arial"/>
              <a:buChar char="•"/>
            </a:pPr>
            <a:r>
              <a:rPr lang="da-DK" dirty="0"/>
              <a:t>Det er svært at inkludere ALS patienter til forskning</a:t>
            </a:r>
          </a:p>
          <a:p>
            <a:pPr marL="342900" indent="-342900">
              <a:buFont typeface="Arial"/>
              <a:buChar char="•"/>
            </a:pPr>
            <a:endParaRPr lang="da-DK" dirty="0"/>
          </a:p>
          <a:p>
            <a:pPr marL="342900" indent="-342900">
              <a:buFont typeface="Arial"/>
              <a:buChar char="•"/>
            </a:pPr>
            <a:endParaRPr lang="da-DK" dirty="0"/>
          </a:p>
        </p:txBody>
      </p:sp>
      <p:pic>
        <p:nvPicPr>
          <p:cNvPr id="6" name="Bild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28" y="118062"/>
            <a:ext cx="956311" cy="848866"/>
          </a:xfrm>
          <a:prstGeom prst="rect">
            <a:avLst/>
          </a:prstGeom>
        </p:spPr>
      </p:pic>
      <p:pic>
        <p:nvPicPr>
          <p:cNvPr id="2" name="Billede 1" descr="TERI-A-Cu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1196752"/>
            <a:ext cx="3810000" cy="381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84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5" presetClass="emph" presetSubtype="0" nodeType="withEffect">
                                  <p:stCondLst>
                                    <p:cond delay="70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5" presetClass="emph" presetSubtype="0" nodeType="withEffect">
                                  <p:stCondLst>
                                    <p:cond delay="100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Behandling</a:t>
            </a:r>
            <a:r>
              <a:rPr lang="en-US" dirty="0" smtClean="0"/>
              <a:t> starter for sent</a:t>
            </a:r>
            <a:endParaRPr lang="en-US" dirty="0"/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119619"/>
              </p:ext>
            </p:extLst>
          </p:nvPr>
        </p:nvGraphicFramePr>
        <p:xfrm>
          <a:off x="985838" y="1373021"/>
          <a:ext cx="10220325" cy="4521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13/10/17</a:t>
            </a:fld>
            <a:r>
              <a:rPr lang="da-DK" smtClean="0"/>
              <a:t>14-10-2017</a:t>
            </a: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8326660" y="1700808"/>
            <a:ext cx="3024336" cy="12316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+mn-lt"/>
              </a:rPr>
              <a:t>Ca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2 </a:t>
            </a:r>
            <a:r>
              <a:rPr lang="en-US" sz="2800" b="1" dirty="0" err="1" smtClean="0">
                <a:solidFill>
                  <a:srgbClr val="FF0000"/>
                </a:solidFill>
                <a:latin typeface="+mn-lt"/>
              </a:rPr>
              <a:t>år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n-lt"/>
              </a:rPr>
              <a:t>fra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n-lt"/>
              </a:rPr>
              <a:t>første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n-lt"/>
              </a:rPr>
              <a:t>symptomer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n-lt"/>
              </a:rPr>
              <a:t>til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n-lt"/>
              </a:rPr>
              <a:t>behandlingsstart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!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Bilde 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28" y="118062"/>
            <a:ext cx="956311" cy="84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6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Svært</a:t>
            </a:r>
            <a:r>
              <a:rPr lang="en-US" dirty="0" smtClean="0"/>
              <a:t> at </a:t>
            </a:r>
            <a:r>
              <a:rPr lang="en-US" dirty="0" err="1" smtClean="0"/>
              <a:t>inkludere</a:t>
            </a:r>
            <a:r>
              <a:rPr lang="en-US" dirty="0" smtClean="0"/>
              <a:t> </a:t>
            </a:r>
            <a:r>
              <a:rPr lang="en-US" dirty="0" err="1" smtClean="0"/>
              <a:t>patiener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Ikke</a:t>
            </a:r>
            <a:r>
              <a:rPr lang="en-US" dirty="0" smtClean="0"/>
              <a:t> mange </a:t>
            </a:r>
            <a:r>
              <a:rPr lang="en-US" dirty="0" err="1" smtClean="0"/>
              <a:t>patienter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Mange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klar</a:t>
            </a:r>
            <a:r>
              <a:rPr lang="en-US" dirty="0" smtClean="0"/>
              <a:t> over </a:t>
            </a:r>
            <a:r>
              <a:rPr lang="en-US" dirty="0" err="1" smtClean="0"/>
              <a:t>muligheden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Mange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tror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omkostningsfuldt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være</a:t>
            </a:r>
            <a:r>
              <a:rPr lang="en-US" dirty="0" smtClean="0"/>
              <a:t> </a:t>
            </a:r>
            <a:r>
              <a:rPr lang="en-US" dirty="0" err="1" smtClean="0"/>
              <a:t>besværligt</a:t>
            </a:r>
            <a:r>
              <a:rPr lang="en-US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Svære</a:t>
            </a:r>
            <a:r>
              <a:rPr lang="en-US" dirty="0" smtClean="0"/>
              <a:t> </a:t>
            </a:r>
            <a:r>
              <a:rPr lang="en-US" dirty="0" err="1" smtClean="0"/>
              <a:t>inklusionskriterier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Geografiske</a:t>
            </a:r>
            <a:r>
              <a:rPr lang="en-US" dirty="0" smtClean="0"/>
              <a:t> </a:t>
            </a:r>
            <a:r>
              <a:rPr lang="en-US" dirty="0" err="1" smtClean="0"/>
              <a:t>forhindringer</a:t>
            </a:r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13/10/17</a:t>
            </a:fld>
            <a:r>
              <a:rPr lang="da-DK" smtClean="0"/>
              <a:t>14-10-2017</a:t>
            </a:r>
            <a:endParaRPr lang="da-DK" dirty="0"/>
          </a:p>
        </p:txBody>
      </p:sp>
      <p:pic>
        <p:nvPicPr>
          <p:cNvPr id="5" name="Billede 4" descr="Stages-Clinical-Trial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411" y="2852936"/>
            <a:ext cx="6768752" cy="2873387"/>
          </a:xfrm>
          <a:prstGeom prst="rect">
            <a:avLst/>
          </a:prstGeom>
        </p:spPr>
      </p:pic>
      <p:pic>
        <p:nvPicPr>
          <p:cNvPr id="6" name="Bild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28" y="118062"/>
            <a:ext cx="956311" cy="84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1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rgbClr val="959595"/>
                </a:solidFill>
              </a:rPr>
              <a:t>Introduktion</a:t>
            </a:r>
            <a:endParaRPr lang="en-US" dirty="0">
              <a:solidFill>
                <a:srgbClr val="959595"/>
              </a:solidFill>
            </a:endParaRPr>
          </a:p>
          <a:p>
            <a:r>
              <a:rPr lang="en-US" b="1" dirty="0" err="1"/>
              <a:t>Årsag</a:t>
            </a:r>
            <a:endParaRPr lang="en-US" b="1" dirty="0"/>
          </a:p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Alternativ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behandling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Ny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forskningsbaseret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behandling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14/10/17</a:t>
            </a:fld>
            <a:r>
              <a:rPr lang="da-DK" smtClean="0"/>
              <a:t>14-10-2017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704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genetik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a-DK" dirty="0" smtClean="0"/>
              <a:t>Antal kendte genetiske </a:t>
            </a:r>
            <a:br>
              <a:rPr lang="da-DK" dirty="0" smtClean="0"/>
            </a:br>
            <a:r>
              <a:rPr lang="da-DK" dirty="0" smtClean="0"/>
              <a:t>mutationer i ALS fordobles </a:t>
            </a:r>
            <a:br>
              <a:rPr lang="da-DK" dirty="0" smtClean="0"/>
            </a:br>
            <a:r>
              <a:rPr lang="da-DK" dirty="0" smtClean="0"/>
              <a:t>hvert 4. </a:t>
            </a:r>
            <a:r>
              <a:rPr lang="da-DK" dirty="0" smtClean="0"/>
              <a:t>år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Sjældne mutationer er </a:t>
            </a:r>
            <a:br>
              <a:rPr lang="da-DK" dirty="0" smtClean="0"/>
            </a:br>
            <a:r>
              <a:rPr lang="da-DK" dirty="0" smtClean="0"/>
              <a:t>ogs</a:t>
            </a:r>
            <a:r>
              <a:rPr lang="da-DK" dirty="0" smtClean="0"/>
              <a:t>å vigtige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Også vigtigt for SALS </a:t>
            </a:r>
            <a:endParaRPr lang="da-DK" dirty="0" smtClean="0"/>
          </a:p>
          <a:p>
            <a:pPr marL="342900" indent="-342900">
              <a:buFont typeface="Arial"/>
              <a:buChar char="•"/>
            </a:pPr>
            <a:r>
              <a:rPr lang="da-DK" dirty="0"/>
              <a:t>De mange mutationer </a:t>
            </a:r>
            <a:br>
              <a:rPr lang="da-DK" dirty="0"/>
            </a:br>
            <a:r>
              <a:rPr lang="da-DK" dirty="0"/>
              <a:t>kan deles op i grupper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Bedre forst</a:t>
            </a:r>
            <a:r>
              <a:rPr lang="da-DK" dirty="0" smtClean="0"/>
              <a:t>åelse = flere </a:t>
            </a:r>
            <a:br>
              <a:rPr lang="da-DK" dirty="0" smtClean="0"/>
            </a:br>
            <a:r>
              <a:rPr lang="da-DK" dirty="0" smtClean="0"/>
              <a:t>brikker på plads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Svært at starte </a:t>
            </a:r>
            <a:r>
              <a:rPr lang="mr-IN" dirty="0" smtClean="0"/>
              <a:t>–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dirty="0" smtClean="0"/>
              <a:t>nemt at afslutte</a:t>
            </a:r>
            <a:endParaRPr lang="da-DK" dirty="0" smtClean="0"/>
          </a:p>
        </p:txBody>
      </p:sp>
      <p:pic>
        <p:nvPicPr>
          <p:cNvPr id="6" name="Bild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28" y="118062"/>
            <a:ext cx="956311" cy="848866"/>
          </a:xfrm>
          <a:prstGeom prst="rect">
            <a:avLst/>
          </a:prstGeom>
        </p:spPr>
      </p:pic>
      <p:pic>
        <p:nvPicPr>
          <p:cNvPr id="2" name="Billede 1" descr="nejmra1603471_f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084" y="1472413"/>
            <a:ext cx="7365984" cy="44048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84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Seks hændelser til als</a:t>
            </a:r>
            <a:r>
              <a:rPr lang="da-DK" dirty="0"/>
              <a:t>?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a-DK" dirty="0" smtClean="0"/>
              <a:t>Samarbejde mellem ALS forskere, </a:t>
            </a:r>
            <a:r>
              <a:rPr lang="da-DK" dirty="0" err="1" smtClean="0"/>
              <a:t>epidemiologer</a:t>
            </a:r>
            <a:r>
              <a:rPr lang="da-DK" dirty="0" smtClean="0"/>
              <a:t> og matematikere fra UK, Holland, Irland, Italien og Skotland har i flere studier hentydet til at der skal 6 hændelser før en person udvikler ALS</a:t>
            </a:r>
            <a:endParaRPr lang="da-DK" dirty="0"/>
          </a:p>
        </p:txBody>
      </p:sp>
      <p:pic>
        <p:nvPicPr>
          <p:cNvPr id="6" name="Bild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28" y="118062"/>
            <a:ext cx="956311" cy="848866"/>
          </a:xfrm>
          <a:prstGeom prst="rect">
            <a:avLst/>
          </a:prstGeom>
        </p:spPr>
      </p:pic>
      <p:pic>
        <p:nvPicPr>
          <p:cNvPr id="7" name="Billede 6" descr="Skærmbillede 2017-09-04 kl. 13.15.5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3179904"/>
            <a:ext cx="5214641" cy="2415142"/>
          </a:xfrm>
          <a:prstGeom prst="rect">
            <a:avLst/>
          </a:prstGeom>
        </p:spPr>
      </p:pic>
      <p:pic>
        <p:nvPicPr>
          <p:cNvPr id="8" name="Billede 7" descr="CWBXfVPWIAAed4-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0" y="2800640"/>
            <a:ext cx="4176464" cy="30975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84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Miljø?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a-DK" dirty="0" smtClean="0"/>
              <a:t>Nationale registre kan være gavnlige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Øget forekomst ved kraftværk?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Øget forekomst på grund af pesticider? 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Livsstil </a:t>
            </a:r>
            <a:r>
              <a:rPr lang="mr-IN" dirty="0" smtClean="0"/>
              <a:t>–</a:t>
            </a:r>
            <a:r>
              <a:rPr lang="da-DK" dirty="0" smtClean="0"/>
              <a:t> ryger (3-4x), andre risikofaktorer?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ALS forekomst: 1-3 per 100.000</a:t>
            </a:r>
          </a:p>
          <a:p>
            <a:pPr marL="774900" lvl="1" indent="-342900">
              <a:buFont typeface="Arial"/>
              <a:buChar char="•"/>
            </a:pPr>
            <a:r>
              <a:rPr lang="mr-IN" dirty="0" smtClean="0">
                <a:solidFill>
                  <a:srgbClr val="FF0000"/>
                </a:solidFill>
              </a:rPr>
              <a:t>…</a:t>
            </a:r>
            <a:r>
              <a:rPr lang="da-DK" dirty="0">
                <a:solidFill>
                  <a:srgbClr val="FF0000"/>
                </a:solidFill>
              </a:rPr>
              <a:t>p</a:t>
            </a:r>
            <a:r>
              <a:rPr lang="da-DK" dirty="0" smtClean="0">
                <a:solidFill>
                  <a:srgbClr val="FF0000"/>
                </a:solidFill>
              </a:rPr>
              <a:t>erson år! 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Person år = en person fulgt i et år. </a:t>
            </a:r>
            <a:br>
              <a:rPr lang="da-DK" dirty="0" smtClean="0"/>
            </a:br>
            <a:r>
              <a:rPr lang="da-DK" dirty="0" smtClean="0"/>
              <a:t>ALS patienter dør ofte tidligt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Brug hellere livtidsrisiko</a:t>
            </a:r>
          </a:p>
          <a:p>
            <a:pPr marL="342900" indent="-342900">
              <a:buFont typeface="Arial"/>
              <a:buChar char="•"/>
            </a:pPr>
            <a:r>
              <a:rPr lang="da-DK" b="1" dirty="0" smtClean="0"/>
              <a:t>1:300 </a:t>
            </a:r>
            <a:r>
              <a:rPr lang="mr-IN" b="1" dirty="0" smtClean="0"/>
              <a:t>–</a:t>
            </a:r>
            <a:r>
              <a:rPr lang="da-DK" b="1" dirty="0" smtClean="0"/>
              <a:t> det samme som MS</a:t>
            </a:r>
          </a:p>
        </p:txBody>
      </p:sp>
      <p:pic>
        <p:nvPicPr>
          <p:cNvPr id="6" name="Bild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28" y="118062"/>
            <a:ext cx="956311" cy="848866"/>
          </a:xfrm>
          <a:prstGeom prst="rect">
            <a:avLst/>
          </a:prstGeom>
        </p:spPr>
      </p:pic>
      <p:pic>
        <p:nvPicPr>
          <p:cNvPr id="2" name="Billede 1" descr="Skærmbillede 2017-10-12 kl. 15.12.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13" y="1373021"/>
            <a:ext cx="5511800" cy="4165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3650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med </a:t>
            </a:r>
            <a:r>
              <a:rPr lang="da-DK" dirty="0" err="1" smtClean="0"/>
              <a:t>cyannobakteria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a-DK" dirty="0" smtClean="0"/>
              <a:t>50x øget forekomst i </a:t>
            </a:r>
            <a:r>
              <a:rPr lang="da-DK" dirty="0" err="1" smtClean="0"/>
              <a:t>Guam</a:t>
            </a:r>
            <a:endParaRPr lang="da-DK" dirty="0" smtClean="0"/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Døde patienter havde øget gift </a:t>
            </a:r>
            <a:br>
              <a:rPr lang="da-DK" dirty="0" smtClean="0"/>
            </a:br>
            <a:r>
              <a:rPr lang="da-DK" dirty="0" smtClean="0"/>
              <a:t>(BMAA) i hjerne og rygmarv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BMAA </a:t>
            </a:r>
            <a:r>
              <a:rPr lang="da-DK" dirty="0" err="1" smtClean="0"/>
              <a:t>nervetoxin</a:t>
            </a:r>
            <a:r>
              <a:rPr lang="da-DK" dirty="0" smtClean="0"/>
              <a:t>, produceret </a:t>
            </a:r>
            <a:br>
              <a:rPr lang="da-DK" dirty="0" smtClean="0"/>
            </a:br>
            <a:r>
              <a:rPr lang="da-DK" dirty="0" smtClean="0"/>
              <a:t>af &gt;30 forskellige blågrønalger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Tilfælde af Amerikanske</a:t>
            </a:r>
            <a:br>
              <a:rPr lang="da-DK" dirty="0" smtClean="0"/>
            </a:br>
            <a:r>
              <a:rPr lang="da-DK" dirty="0" smtClean="0"/>
              <a:t>patienter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Ikke muligt at måle i levende</a:t>
            </a:r>
            <a:br>
              <a:rPr lang="da-DK" dirty="0" smtClean="0"/>
            </a:br>
            <a:r>
              <a:rPr lang="da-DK" dirty="0" smtClean="0"/>
              <a:t>patienter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Vi ved ikke om eller hvordan </a:t>
            </a:r>
            <a:br>
              <a:rPr lang="da-DK" dirty="0" smtClean="0"/>
            </a:br>
            <a:r>
              <a:rPr lang="da-DK" dirty="0" smtClean="0"/>
              <a:t>BMAA er sygdomsfremkaldende </a:t>
            </a:r>
          </a:p>
          <a:p>
            <a:pPr marL="342900" indent="-342900">
              <a:buFont typeface="Arial"/>
              <a:buChar char="•"/>
            </a:pPr>
            <a:endParaRPr lang="da-DK" dirty="0"/>
          </a:p>
        </p:txBody>
      </p:sp>
      <p:pic>
        <p:nvPicPr>
          <p:cNvPr id="6" name="Bild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28" y="118062"/>
            <a:ext cx="956311" cy="848866"/>
          </a:xfrm>
          <a:prstGeom prst="rect">
            <a:avLst/>
          </a:prstGeom>
        </p:spPr>
      </p:pic>
      <p:pic>
        <p:nvPicPr>
          <p:cNvPr id="2" name="Billede 1" descr="57bb6b8967fbf.ima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164" y="4878489"/>
            <a:ext cx="1441637" cy="1922183"/>
          </a:xfrm>
          <a:prstGeom prst="rect">
            <a:avLst/>
          </a:prstGeom>
        </p:spPr>
      </p:pic>
      <p:pic>
        <p:nvPicPr>
          <p:cNvPr id="3" name="Billede 2" descr="Skærmbillede 2017-10-12 kl. 15.39.0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4878490"/>
            <a:ext cx="2832447" cy="1922183"/>
          </a:xfrm>
          <a:prstGeom prst="rect">
            <a:avLst/>
          </a:prstGeom>
        </p:spPr>
      </p:pic>
      <p:pic>
        <p:nvPicPr>
          <p:cNvPr id="7" name="Billede 6" descr="Skærmbillede 2017-10-12 kl. 15.47.3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00" y="1373021"/>
            <a:ext cx="6886501" cy="33981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84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Introduktion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Årsag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err="1">
                <a:solidFill>
                  <a:srgbClr val="FFFFFF"/>
                </a:solidFill>
              </a:rPr>
              <a:t>Alternativ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behandling</a:t>
            </a:r>
            <a:endParaRPr lang="en-US" b="1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Ny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forskningsbaseret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behandling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14/10/17</a:t>
            </a:fld>
            <a:r>
              <a:rPr lang="da-DK" smtClean="0"/>
              <a:t>14-10-2017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0753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Gør brug af </a:t>
            </a:r>
            <a:r>
              <a:rPr lang="da-DK" dirty="0" err="1" smtClean="0"/>
              <a:t>ALSUntangled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endParaRPr lang="da-DK" dirty="0"/>
          </a:p>
        </p:txBody>
      </p:sp>
      <p:pic>
        <p:nvPicPr>
          <p:cNvPr id="6" name="Bild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28" y="118062"/>
            <a:ext cx="956311" cy="848866"/>
          </a:xfrm>
          <a:prstGeom prst="rect">
            <a:avLst/>
          </a:prstGeom>
        </p:spPr>
      </p:pic>
      <p:pic>
        <p:nvPicPr>
          <p:cNvPr id="3" name="Billede 2" descr="Skærmbillede 2017-10-09 kl. 13.05.4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32" y="966927"/>
            <a:ext cx="9865096" cy="57789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84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Hvem er jeg og hvorfor </a:t>
            </a:r>
            <a:br>
              <a:rPr lang="da-DK" dirty="0" smtClean="0"/>
            </a:br>
            <a:r>
              <a:rPr lang="da-DK" dirty="0" smtClean="0"/>
              <a:t>er jeg her?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a-DK" dirty="0" err="1" smtClean="0"/>
              <a:t>M.Sc</a:t>
            </a:r>
            <a:r>
              <a:rPr lang="da-DK" dirty="0" smtClean="0"/>
              <a:t>. </a:t>
            </a:r>
            <a:r>
              <a:rPr lang="da-DK" dirty="0" smtClean="0"/>
              <a:t>i </a:t>
            </a:r>
            <a:r>
              <a:rPr lang="da-DK" dirty="0" err="1" smtClean="0"/>
              <a:t>neurobiologi</a:t>
            </a:r>
            <a:r>
              <a:rPr lang="da-DK" dirty="0" smtClean="0"/>
              <a:t> fra Aarhus Universitet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Ph.d. </a:t>
            </a:r>
            <a:r>
              <a:rPr lang="da-DK" dirty="0" smtClean="0"/>
              <a:t>i medicin fra Aarhus Universitet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Senior forsker/</a:t>
            </a:r>
            <a:r>
              <a:rPr lang="da-DK" dirty="0" err="1" smtClean="0"/>
              <a:t>assistant</a:t>
            </a:r>
            <a:r>
              <a:rPr lang="da-DK" dirty="0" smtClean="0"/>
              <a:t> professor på Aarhus Universitets hospital, neurologisk afdeling og på Dansk Smerteforskningscenter</a:t>
            </a:r>
            <a:endParaRPr lang="da-DK" dirty="0"/>
          </a:p>
        </p:txBody>
      </p:sp>
      <p:pic>
        <p:nvPicPr>
          <p:cNvPr id="4" name="Bild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28" y="118062"/>
            <a:ext cx="956311" cy="848866"/>
          </a:xfrm>
          <a:prstGeom prst="rect">
            <a:avLst/>
          </a:prstGeom>
        </p:spPr>
      </p:pic>
      <p:pic>
        <p:nvPicPr>
          <p:cNvPr id="2" name="Billede 1" descr="34_PPT_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8" y="3573016"/>
            <a:ext cx="3328368" cy="1872208"/>
          </a:xfrm>
          <a:prstGeom prst="rect">
            <a:avLst/>
          </a:prstGeom>
        </p:spPr>
      </p:pic>
      <p:pic>
        <p:nvPicPr>
          <p:cNvPr id="6" name="Billede 5" descr="aula_4_PPT_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28" y="3573016"/>
            <a:ext cx="3328370" cy="1872208"/>
          </a:xfrm>
          <a:prstGeom prst="rect">
            <a:avLst/>
          </a:prstGeom>
        </p:spPr>
      </p:pic>
      <p:pic>
        <p:nvPicPr>
          <p:cNvPr id="7" name="Billede 6" descr="aarhus_60_PPT_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77" y="3573016"/>
            <a:ext cx="3328369" cy="18722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336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Alsuntangled</a:t>
            </a:r>
            <a:r>
              <a:rPr lang="en-US" dirty="0" smtClean="0"/>
              <a:t> </a:t>
            </a:r>
            <a:r>
              <a:rPr lang="en-US" dirty="0" err="1" smtClean="0"/>
              <a:t>bedømmelse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12/10/17</a:t>
            </a:fld>
            <a:r>
              <a:rPr lang="da-DK" smtClean="0"/>
              <a:t>14-10-2017</a:t>
            </a:r>
            <a:endParaRPr lang="da-DK" dirty="0"/>
          </a:p>
        </p:txBody>
      </p:sp>
      <p:pic>
        <p:nvPicPr>
          <p:cNvPr id="5" name="Billede 4" descr="Skærmbillede 2017-10-09 kl. 13.02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3" y="976294"/>
            <a:ext cx="11278989" cy="5333000"/>
          </a:xfrm>
          <a:prstGeom prst="rect">
            <a:avLst/>
          </a:prstGeom>
        </p:spPr>
      </p:pic>
      <p:pic>
        <p:nvPicPr>
          <p:cNvPr id="6" name="Bild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28" y="118062"/>
            <a:ext cx="956311" cy="84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36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12/10/17</a:t>
            </a:fld>
            <a:r>
              <a:rPr lang="da-DK" smtClean="0"/>
              <a:t>14-10-2017</a:t>
            </a:r>
            <a:endParaRPr lang="da-DK" dirty="0"/>
          </a:p>
        </p:txBody>
      </p:sp>
      <p:pic>
        <p:nvPicPr>
          <p:cNvPr id="6" name="Billede 5" descr="Skærmbillede 2017-10-09 kl. 13.03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44" y="228627"/>
            <a:ext cx="6745464" cy="6237312"/>
          </a:xfrm>
          <a:prstGeom prst="rect">
            <a:avLst/>
          </a:prstGeom>
        </p:spPr>
      </p:pic>
      <p:pic>
        <p:nvPicPr>
          <p:cNvPr id="7" name="Bild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28" y="118062"/>
            <a:ext cx="956311" cy="84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0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12/10/17</a:t>
            </a:fld>
            <a:r>
              <a:rPr lang="da-DK" smtClean="0"/>
              <a:t>14-10-2017</a:t>
            </a:r>
            <a:endParaRPr lang="da-DK" dirty="0"/>
          </a:p>
        </p:txBody>
      </p:sp>
      <p:pic>
        <p:nvPicPr>
          <p:cNvPr id="5" name="Billede 4" descr="Skærmbillede 2017-10-12 kl. 16.01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270" y="764704"/>
            <a:ext cx="6140375" cy="5807805"/>
          </a:xfrm>
          <a:prstGeom prst="rect">
            <a:avLst/>
          </a:prstGeom>
        </p:spPr>
      </p:pic>
      <p:pic>
        <p:nvPicPr>
          <p:cNvPr id="6" name="Bild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28" y="118062"/>
            <a:ext cx="956311" cy="84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20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 smtClean="0"/>
              <a:t>Replication of als reversals - </a:t>
            </a:r>
            <a:r>
              <a:rPr lang="da-DK" sz="3600" dirty="0" err="1" smtClean="0"/>
              <a:t>roar</a:t>
            </a:r>
            <a:endParaRPr lang="da-DK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a-DK" dirty="0" smtClean="0"/>
              <a:t>Små kliniske pilot forsøg hvor man tester på videnskabelig måde ”på budget” alternativ behandling (alternativ </a:t>
            </a:r>
            <a:r>
              <a:rPr lang="da-DK" dirty="0" err="1" smtClean="0"/>
              <a:t>off</a:t>
            </a:r>
            <a:r>
              <a:rPr lang="da-DK" dirty="0" smtClean="0"/>
              <a:t>-label </a:t>
            </a:r>
            <a:r>
              <a:rPr lang="da-DK" dirty="0" err="1" smtClean="0"/>
              <a:t>treatment</a:t>
            </a:r>
            <a:r>
              <a:rPr lang="da-DK" dirty="0" smtClean="0"/>
              <a:t> </a:t>
            </a:r>
            <a:r>
              <a:rPr lang="mr-IN" dirty="0" smtClean="0"/>
              <a:t>–</a:t>
            </a:r>
            <a:r>
              <a:rPr lang="da-DK" dirty="0" smtClean="0"/>
              <a:t> </a:t>
            </a:r>
            <a:r>
              <a:rPr lang="da-DK" b="1" dirty="0" smtClean="0"/>
              <a:t>AOT</a:t>
            </a:r>
            <a:r>
              <a:rPr lang="da-DK" dirty="0" smtClean="0"/>
              <a:t>) som biologisk ”giver mening”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Patienter får den alternative behandling sendt hjem </a:t>
            </a:r>
            <a:r>
              <a:rPr lang="mr-IN" dirty="0" smtClean="0"/>
              <a:t>–</a:t>
            </a:r>
            <a:r>
              <a:rPr lang="da-DK" dirty="0" smtClean="0"/>
              <a:t> administrerer selv eller sammen med læge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Protokollen på </a:t>
            </a:r>
            <a:r>
              <a:rPr lang="da-DK" dirty="0" smtClean="0">
                <a:hlinkClick r:id="rId4"/>
              </a:rPr>
              <a:t>www.alsreversals.org</a:t>
            </a:r>
            <a:r>
              <a:rPr lang="da-DK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Et par internet samtaler </a:t>
            </a:r>
            <a:r>
              <a:rPr lang="mr-IN" dirty="0" smtClean="0"/>
              <a:t>–</a:t>
            </a:r>
            <a:r>
              <a:rPr lang="da-DK" dirty="0" smtClean="0"/>
              <a:t> afrapportering </a:t>
            </a:r>
            <a:br>
              <a:rPr lang="da-DK" dirty="0" smtClean="0"/>
            </a:br>
            <a:r>
              <a:rPr lang="da-DK" dirty="0" smtClean="0"/>
              <a:t>via </a:t>
            </a:r>
            <a:r>
              <a:rPr lang="da-DK" dirty="0" smtClean="0">
                <a:hlinkClick r:id="rId5"/>
              </a:rPr>
              <a:t>www.PatientsLikeMe</a:t>
            </a:r>
            <a:r>
              <a:rPr lang="da-DK" dirty="0" smtClean="0">
                <a:hlinkClick r:id="rId5"/>
              </a:rPr>
              <a:t>.com</a:t>
            </a:r>
            <a:r>
              <a:rPr lang="da-DK" dirty="0" smtClean="0"/>
              <a:t> </a:t>
            </a:r>
            <a:endParaRPr lang="da-DK" dirty="0" smtClean="0"/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Fleste </a:t>
            </a:r>
            <a:r>
              <a:rPr lang="da-DK" dirty="0" err="1" smtClean="0"/>
              <a:t>AOT</a:t>
            </a:r>
            <a:r>
              <a:rPr lang="da-DK" dirty="0" err="1" smtClean="0"/>
              <a:t>´s</a:t>
            </a:r>
            <a:r>
              <a:rPr lang="da-DK" dirty="0" smtClean="0"/>
              <a:t> er sikre, eller </a:t>
            </a:r>
            <a:br>
              <a:rPr lang="da-DK" dirty="0" smtClean="0"/>
            </a:br>
            <a:r>
              <a:rPr lang="da-DK" dirty="0" smtClean="0"/>
              <a:t>”GRAS” = generally </a:t>
            </a:r>
            <a:r>
              <a:rPr lang="da-DK" dirty="0" err="1" smtClean="0"/>
              <a:t>regarded</a:t>
            </a:r>
            <a:r>
              <a:rPr lang="da-DK" dirty="0" smtClean="0"/>
              <a:t> as </a:t>
            </a:r>
            <a:r>
              <a:rPr lang="da-DK" dirty="0" err="1" smtClean="0"/>
              <a:t>safe</a:t>
            </a:r>
            <a:r>
              <a:rPr lang="da-DK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Første ROAR </a:t>
            </a:r>
            <a:r>
              <a:rPr lang="da-DK" dirty="0" err="1" smtClean="0"/>
              <a:t>trial</a:t>
            </a:r>
            <a:r>
              <a:rPr lang="da-DK" dirty="0" smtClean="0"/>
              <a:t> (</a:t>
            </a:r>
            <a:r>
              <a:rPr lang="da-DK" dirty="0" err="1" smtClean="0"/>
              <a:t>Lunasin</a:t>
            </a:r>
            <a:r>
              <a:rPr lang="da-DK" dirty="0" smtClean="0"/>
              <a:t>) netop</a:t>
            </a:r>
            <a:br>
              <a:rPr lang="da-DK" dirty="0" smtClean="0"/>
            </a:br>
            <a:r>
              <a:rPr lang="da-DK" dirty="0" smtClean="0"/>
              <a:t>afsluttet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Dr Richard </a:t>
            </a:r>
            <a:r>
              <a:rPr lang="da-DK" dirty="0" err="1" smtClean="0"/>
              <a:t>Bedlack</a:t>
            </a:r>
            <a:r>
              <a:rPr lang="da-DK" dirty="0" smtClean="0"/>
              <a:t> </a:t>
            </a:r>
            <a:r>
              <a:rPr lang="mr-IN" dirty="0" smtClean="0"/>
              <a:t>–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dirty="0" smtClean="0"/>
              <a:t>Duke ALS Clinic</a:t>
            </a:r>
            <a:endParaRPr lang="da-DK" dirty="0"/>
          </a:p>
        </p:txBody>
      </p:sp>
      <p:pic>
        <p:nvPicPr>
          <p:cNvPr id="6" name="Bild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28" y="118062"/>
            <a:ext cx="956311" cy="848866"/>
          </a:xfrm>
          <a:prstGeom prst="rect">
            <a:avLst/>
          </a:prstGeom>
        </p:spPr>
      </p:pic>
      <p:pic>
        <p:nvPicPr>
          <p:cNvPr id="2" name="Billede 1" descr="Skærmbillede 2017-10-12 kl. 16.08.3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541" y="2691920"/>
            <a:ext cx="6210284" cy="3183695"/>
          </a:xfrm>
          <a:prstGeom prst="rect">
            <a:avLst/>
          </a:prstGeom>
        </p:spPr>
      </p:pic>
      <p:pic>
        <p:nvPicPr>
          <p:cNvPr id="3" name="Billede 2" descr="Skærmbillede 2017-10-12 kl. 16.09.0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88" y="2491966"/>
            <a:ext cx="6210284" cy="36733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84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Introduktion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Årsag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Alternativ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behandling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err="1"/>
              <a:t>Ny</a:t>
            </a:r>
            <a:r>
              <a:rPr lang="en-US" b="1" dirty="0"/>
              <a:t> </a:t>
            </a:r>
            <a:r>
              <a:rPr lang="en-US" b="1" dirty="0" err="1"/>
              <a:t>forskningsbaseret</a:t>
            </a:r>
            <a:r>
              <a:rPr lang="en-US" b="1" dirty="0"/>
              <a:t> </a:t>
            </a:r>
            <a:r>
              <a:rPr lang="en-US" b="1" dirty="0" err="1"/>
              <a:t>behandling</a:t>
            </a:r>
            <a:endParaRPr lang="en-US" b="1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14/10/17</a:t>
            </a:fld>
            <a:r>
              <a:rPr lang="da-DK" smtClean="0"/>
              <a:t>14-10-2017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0152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Stagnering i symptomer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a-DK" dirty="0" smtClean="0"/>
              <a:t>Stagnering eller en kortvarig forbedring</a:t>
            </a:r>
            <a:br>
              <a:rPr lang="da-DK" dirty="0" smtClean="0"/>
            </a:br>
            <a:r>
              <a:rPr lang="da-DK" dirty="0" smtClean="0"/>
              <a:t>sker ret ofte </a:t>
            </a:r>
            <a:r>
              <a:rPr lang="mr-IN" dirty="0" smtClean="0"/>
              <a:t>–</a:t>
            </a:r>
            <a:r>
              <a:rPr lang="da-DK" dirty="0" smtClean="0"/>
              <a:t> 25% af &gt;3100 patienter</a:t>
            </a:r>
            <a:br>
              <a:rPr lang="da-DK" dirty="0" smtClean="0"/>
            </a:br>
            <a:r>
              <a:rPr lang="da-DK" dirty="0" smtClean="0"/>
              <a:t>blev ikke værre over 6 måneder og 16% </a:t>
            </a:r>
            <a:br>
              <a:rPr lang="da-DK" dirty="0" smtClean="0"/>
            </a:br>
            <a:r>
              <a:rPr lang="da-DK" dirty="0" smtClean="0"/>
              <a:t>over 12 måneder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14% fik en lille forbedring over 6 måneder</a:t>
            </a:r>
            <a:br>
              <a:rPr lang="da-DK" dirty="0" smtClean="0"/>
            </a:br>
            <a:r>
              <a:rPr lang="da-DK" dirty="0" smtClean="0"/>
              <a:t>- kan også være en målefejl?</a:t>
            </a:r>
            <a:br>
              <a:rPr lang="da-DK" dirty="0" smtClean="0"/>
            </a:br>
            <a:r>
              <a:rPr lang="da-DK" dirty="0" smtClean="0"/>
              <a:t>- eller god symptombehandling</a:t>
            </a:r>
            <a:endParaRPr lang="da-DK" dirty="0" smtClean="0"/>
          </a:p>
          <a:p>
            <a:pPr marL="342900" indent="-342900">
              <a:buFont typeface="Arial"/>
              <a:buChar char="•"/>
            </a:pPr>
            <a:endParaRPr lang="da-DK" dirty="0" smtClean="0"/>
          </a:p>
          <a:p>
            <a:pPr marL="342900" indent="-342900">
              <a:buFont typeface="Arial"/>
              <a:buChar char="•"/>
            </a:pPr>
            <a:r>
              <a:rPr lang="da-DK" b="1" dirty="0" smtClean="0"/>
              <a:t>Et ”problem” når man vil måle</a:t>
            </a:r>
            <a:br>
              <a:rPr lang="da-DK" b="1" dirty="0" smtClean="0"/>
            </a:br>
            <a:r>
              <a:rPr lang="da-DK" b="1" dirty="0" smtClean="0"/>
              <a:t>behandlingseffekt</a:t>
            </a:r>
            <a:endParaRPr lang="da-DK" b="1" dirty="0"/>
          </a:p>
        </p:txBody>
      </p:sp>
      <p:pic>
        <p:nvPicPr>
          <p:cNvPr id="6" name="Bild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28" y="118062"/>
            <a:ext cx="956311" cy="848866"/>
          </a:xfrm>
          <a:prstGeom prst="rect">
            <a:avLst/>
          </a:prstGeom>
        </p:spPr>
      </p:pic>
      <p:pic>
        <p:nvPicPr>
          <p:cNvPr id="3" name="Billede 2" descr="Skærmbillede 2017-10-12 kl. 10.55.5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804" y="908720"/>
            <a:ext cx="5204256" cy="52961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3650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Rilutek</a:t>
            </a:r>
            <a:r>
              <a:rPr lang="da-DK" dirty="0" smtClean="0"/>
              <a:t> </a:t>
            </a:r>
            <a:r>
              <a:rPr lang="mr-IN" dirty="0" smtClean="0"/>
              <a:t>–</a:t>
            </a:r>
            <a:r>
              <a:rPr lang="da-DK" dirty="0" smtClean="0"/>
              <a:t> stadigvæk 1. valg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a-DK" dirty="0" smtClean="0"/>
              <a:t>Kom på markedet i 1995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Beskytter nerverne i hjernen og rygmarven</a:t>
            </a:r>
            <a:br>
              <a:rPr lang="da-DK" dirty="0" smtClean="0"/>
            </a:br>
            <a:r>
              <a:rPr lang="da-DK" dirty="0" smtClean="0"/>
              <a:t>fra øget </a:t>
            </a:r>
            <a:r>
              <a:rPr lang="da-DK" dirty="0" err="1" smtClean="0"/>
              <a:t>glutamate</a:t>
            </a:r>
            <a:r>
              <a:rPr lang="da-DK" dirty="0" smtClean="0"/>
              <a:t> produktion (hjernefunktion)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Øger livslængde med 3-5 måneder</a:t>
            </a:r>
          </a:p>
          <a:p>
            <a:pPr marL="342900" indent="-342900">
              <a:buFont typeface="Arial"/>
              <a:buChar char="•"/>
            </a:pPr>
            <a:endParaRPr lang="da-DK" dirty="0" smtClean="0"/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Virker bedst sammen med andet medicin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For eksempel </a:t>
            </a:r>
            <a:r>
              <a:rPr lang="da-DK" dirty="0" err="1" smtClean="0"/>
              <a:t>Nuedexta</a:t>
            </a:r>
            <a:endParaRPr lang="da-DK" dirty="0" smtClean="0"/>
          </a:p>
          <a:p>
            <a:pPr marL="342900" indent="-342900">
              <a:buFont typeface="Arial"/>
              <a:buChar char="•"/>
            </a:pPr>
            <a:endParaRPr lang="da-DK" dirty="0"/>
          </a:p>
        </p:txBody>
      </p:sp>
      <p:pic>
        <p:nvPicPr>
          <p:cNvPr id="6" name="Bild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28" y="118062"/>
            <a:ext cx="956311" cy="848866"/>
          </a:xfrm>
          <a:prstGeom prst="rect">
            <a:avLst/>
          </a:prstGeom>
        </p:spPr>
      </p:pic>
      <p:pic>
        <p:nvPicPr>
          <p:cNvPr id="2" name="Billede 1" descr="p1060297-1024x76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40" y="1373021"/>
            <a:ext cx="3474523" cy="2016224"/>
          </a:xfrm>
          <a:prstGeom prst="rect">
            <a:avLst/>
          </a:prstGeom>
        </p:spPr>
      </p:pic>
      <p:pic>
        <p:nvPicPr>
          <p:cNvPr id="3" name="Billede 2" descr="F1.larg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1340768"/>
            <a:ext cx="5288593" cy="35904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3650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Nuedexta</a:t>
            </a:r>
            <a:r>
              <a:rPr lang="da-DK" dirty="0" smtClean="0"/>
              <a:t> </a:t>
            </a:r>
            <a:r>
              <a:rPr lang="mr-IN" dirty="0" smtClean="0"/>
              <a:t>–</a:t>
            </a:r>
            <a:r>
              <a:rPr lang="da-DK" dirty="0" smtClean="0"/>
              <a:t> mod symptomer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a-DK" dirty="0" smtClean="0"/>
              <a:t>Er godkendt mod </a:t>
            </a:r>
            <a:r>
              <a:rPr lang="da-DK" dirty="0" err="1" smtClean="0"/>
              <a:t>pseudobulbær</a:t>
            </a:r>
            <a:r>
              <a:rPr lang="da-DK" dirty="0" smtClean="0"/>
              <a:t> symptomer</a:t>
            </a:r>
            <a:br>
              <a:rPr lang="da-DK" dirty="0" smtClean="0"/>
            </a:br>
            <a:r>
              <a:rPr lang="da-DK" dirty="0" smtClean="0"/>
              <a:t>i USA (f. eks upassende ordbrug</a:t>
            </a:r>
            <a:r>
              <a:rPr lang="da-DK" dirty="0"/>
              <a:t> </a:t>
            </a:r>
            <a:r>
              <a:rPr lang="da-DK" dirty="0" smtClean="0"/>
              <a:t>eller latter)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Kan muligvis også forbedre symptomer i ansigtet</a:t>
            </a:r>
            <a:br>
              <a:rPr lang="da-DK" dirty="0" smtClean="0"/>
            </a:br>
            <a:r>
              <a:rPr lang="da-DK" dirty="0" smtClean="0"/>
              <a:t>(forbedrer synkeevner, tale og mundvand)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Har ingen effekt på motorik eller åndedrætsfunktion og er</a:t>
            </a:r>
            <a:br>
              <a:rPr lang="da-DK" dirty="0" smtClean="0"/>
            </a:br>
            <a:r>
              <a:rPr lang="da-DK" dirty="0" smtClean="0"/>
              <a:t>sandsynligvis ikke livsforlængende</a:t>
            </a:r>
          </a:p>
          <a:p>
            <a:pPr marL="774900" lvl="1" indent="-342900">
              <a:buFont typeface="Arial"/>
              <a:buChar char="•"/>
            </a:pPr>
            <a:r>
              <a:rPr lang="da-DK" dirty="0" smtClean="0"/>
              <a:t>= Ikke alle nerveceller er ens p</a:t>
            </a:r>
            <a:r>
              <a:rPr lang="da-DK" dirty="0" smtClean="0"/>
              <a:t>åvirket af ALS eller på samme</a:t>
            </a:r>
            <a:br>
              <a:rPr lang="da-DK" dirty="0" smtClean="0"/>
            </a:br>
            <a:r>
              <a:rPr lang="da-DK" dirty="0" smtClean="0"/>
              <a:t>tid </a:t>
            </a:r>
            <a:r>
              <a:rPr lang="mr-IN" dirty="0" smtClean="0"/>
              <a:t>–</a:t>
            </a:r>
            <a:r>
              <a:rPr lang="da-DK" dirty="0" smtClean="0"/>
              <a:t> nerveceller i ansigtsmuskler </a:t>
            </a:r>
            <a:r>
              <a:rPr lang="da-DK" dirty="0" err="1" smtClean="0"/>
              <a:t>vs</a:t>
            </a:r>
            <a:r>
              <a:rPr lang="da-DK" dirty="0" smtClean="0"/>
              <a:t> i ben/hænder</a:t>
            </a:r>
            <a:endParaRPr lang="da-DK" dirty="0" smtClean="0"/>
          </a:p>
          <a:p>
            <a:pPr marL="342900" indent="-342900">
              <a:buFont typeface="Arial"/>
              <a:buChar char="•"/>
            </a:pPr>
            <a:endParaRPr lang="da-DK" dirty="0" smtClean="0"/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Har EU licens, men er indtil videre kun tilgængeligt i USA</a:t>
            </a:r>
            <a:br>
              <a:rPr lang="da-DK" dirty="0" smtClean="0"/>
            </a:br>
            <a:r>
              <a:rPr lang="da-DK" dirty="0" smtClean="0"/>
              <a:t>- ikke rentabelt at sælge i EU, omkostninger, forsikringer, ikke f</a:t>
            </a:r>
            <a:r>
              <a:rPr lang="da-DK" dirty="0" smtClean="0"/>
              <a:t>ørste valg af læger</a:t>
            </a:r>
            <a:endParaRPr lang="da-DK" dirty="0" smtClean="0"/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ALS Worldwide kan sende det til patienter i hele verden, herunder de nordiske lande</a:t>
            </a:r>
          </a:p>
          <a:p>
            <a:pPr marL="342900" indent="-342900">
              <a:buFont typeface="Arial"/>
              <a:buChar char="•"/>
            </a:pPr>
            <a:r>
              <a:rPr lang="da-DK" dirty="0" err="1" smtClean="0"/>
              <a:t>Phase</a:t>
            </a:r>
            <a:r>
              <a:rPr lang="da-DK" dirty="0" smtClean="0"/>
              <a:t> III påkrævet efter lovende </a:t>
            </a:r>
            <a:r>
              <a:rPr lang="da-DK" dirty="0" err="1" smtClean="0"/>
              <a:t>phase</a:t>
            </a:r>
            <a:r>
              <a:rPr lang="da-DK" dirty="0" smtClean="0"/>
              <a:t> II resultater hvor 60 patienter deltog</a:t>
            </a:r>
            <a:endParaRPr lang="da-DK" dirty="0"/>
          </a:p>
        </p:txBody>
      </p:sp>
      <p:pic>
        <p:nvPicPr>
          <p:cNvPr id="2" name="Billede 1" descr="6f3479dc25e4409fbbb7a78c3cef5fbe-neudextra_3968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913" y="1387769"/>
            <a:ext cx="2540000" cy="25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3650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Edaravone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89351" y="1373021"/>
            <a:ext cx="10220325" cy="4521366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De </a:t>
            </a:r>
            <a:r>
              <a:rPr lang="en-US" dirty="0" err="1" smtClean="0"/>
              <a:t>første</a:t>
            </a:r>
            <a:r>
              <a:rPr lang="en-US" dirty="0" smtClean="0"/>
              <a:t> studier </a:t>
            </a:r>
            <a:r>
              <a:rPr lang="en-US" dirty="0" err="1" smtClean="0"/>
              <a:t>viste</a:t>
            </a:r>
            <a:r>
              <a:rPr lang="en-US" dirty="0" smtClean="0"/>
              <a:t> </a:t>
            </a:r>
            <a:r>
              <a:rPr lang="en-US" dirty="0" err="1" smtClean="0"/>
              <a:t>ingen</a:t>
            </a:r>
            <a:r>
              <a:rPr lang="en-US" dirty="0" smtClean="0"/>
              <a:t> </a:t>
            </a:r>
            <a:r>
              <a:rPr lang="en-US" dirty="0" err="1" smtClean="0"/>
              <a:t>betydelig</a:t>
            </a:r>
            <a:r>
              <a:rPr lang="en-US" dirty="0" smtClean="0"/>
              <a:t> </a:t>
            </a:r>
            <a:r>
              <a:rPr lang="en-US" dirty="0" err="1" smtClean="0"/>
              <a:t>effekt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Et </a:t>
            </a:r>
            <a:r>
              <a:rPr lang="en-US" dirty="0" err="1" smtClean="0"/>
              <a:t>mindre</a:t>
            </a:r>
            <a:r>
              <a:rPr lang="en-US" dirty="0" smtClean="0"/>
              <a:t> </a:t>
            </a:r>
            <a:r>
              <a:rPr lang="en-US" dirty="0" err="1" smtClean="0"/>
              <a:t>studie</a:t>
            </a:r>
            <a:r>
              <a:rPr lang="en-US" dirty="0" smtClean="0"/>
              <a:t> </a:t>
            </a:r>
            <a:r>
              <a:rPr lang="en-US" dirty="0" err="1" smtClean="0"/>
              <a:t>viste</a:t>
            </a:r>
            <a:r>
              <a:rPr lang="en-US" dirty="0" smtClean="0"/>
              <a:t> at </a:t>
            </a:r>
            <a:r>
              <a:rPr lang="en-US" dirty="0" err="1" smtClean="0"/>
              <a:t>Edaravone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en </a:t>
            </a:r>
            <a:r>
              <a:rPr lang="en-US" dirty="0" err="1" smtClean="0"/>
              <a:t>effekt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hos </a:t>
            </a:r>
            <a:r>
              <a:rPr lang="en-US" dirty="0" err="1" smtClean="0"/>
              <a:t>patienter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for </a:t>
            </a:r>
            <a:r>
              <a:rPr lang="en-US" dirty="0" err="1" smtClean="0"/>
              <a:t>nyligt</a:t>
            </a:r>
            <a:r>
              <a:rPr lang="en-US" dirty="0" smtClean="0"/>
              <a:t> </a:t>
            </a:r>
            <a:r>
              <a:rPr lang="en-US" dirty="0" err="1" smtClean="0"/>
              <a:t>fået</a:t>
            </a:r>
            <a:r>
              <a:rPr lang="en-US" dirty="0" smtClean="0"/>
              <a:t> ALS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udviklet</a:t>
            </a:r>
            <a:r>
              <a:rPr lang="en-US" dirty="0" smtClean="0"/>
              <a:t> </a:t>
            </a:r>
            <a:r>
              <a:rPr lang="en-US" dirty="0" err="1" smtClean="0"/>
              <a:t>svære</a:t>
            </a:r>
            <a:r>
              <a:rPr lang="en-US" dirty="0" smtClean="0"/>
              <a:t> </a:t>
            </a:r>
            <a:r>
              <a:rPr lang="en-US" dirty="0" err="1" smtClean="0"/>
              <a:t>symptomer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tæt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normal</a:t>
            </a:r>
            <a:br>
              <a:rPr lang="en-US" dirty="0" smtClean="0"/>
            </a:br>
            <a:r>
              <a:rPr lang="en-US" dirty="0" err="1" smtClean="0"/>
              <a:t>lungefunktion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Behandling</a:t>
            </a:r>
            <a:r>
              <a:rPr lang="en-US" dirty="0" smtClean="0"/>
              <a:t> </a:t>
            </a:r>
            <a:r>
              <a:rPr lang="en-US" dirty="0" err="1" smtClean="0"/>
              <a:t>skal</a:t>
            </a:r>
            <a:r>
              <a:rPr lang="en-US" dirty="0" smtClean="0"/>
              <a:t> </a:t>
            </a:r>
            <a:r>
              <a:rPr lang="en-US" dirty="0" err="1" smtClean="0"/>
              <a:t>starte</a:t>
            </a:r>
            <a:r>
              <a:rPr lang="en-US" dirty="0" smtClean="0"/>
              <a:t> </a:t>
            </a:r>
            <a:r>
              <a:rPr lang="en-US" dirty="0" err="1" smtClean="0"/>
              <a:t>inden</a:t>
            </a:r>
            <a:r>
              <a:rPr lang="en-US" dirty="0" smtClean="0"/>
              <a:t> 6 </a:t>
            </a:r>
            <a:r>
              <a:rPr lang="en-US" dirty="0" err="1" smtClean="0"/>
              <a:t>måneder</a:t>
            </a:r>
            <a:r>
              <a:rPr lang="en-US" dirty="0" smtClean="0"/>
              <a:t> </a:t>
            </a:r>
            <a:r>
              <a:rPr lang="en-US" dirty="0" err="1" smtClean="0"/>
              <a:t>efter</a:t>
            </a:r>
            <a:r>
              <a:rPr lang="en-US" dirty="0" smtClean="0"/>
              <a:t> diagnose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Usikkert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Edaravone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livsforlængende</a:t>
            </a:r>
            <a:r>
              <a:rPr lang="en-US" dirty="0" smtClean="0"/>
              <a:t> </a:t>
            </a:r>
            <a:r>
              <a:rPr lang="en-US" dirty="0" err="1" smtClean="0"/>
              <a:t>effekt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Skal</a:t>
            </a:r>
            <a:r>
              <a:rPr lang="en-US" dirty="0" smtClean="0"/>
              <a:t> gives </a:t>
            </a:r>
            <a:r>
              <a:rPr lang="en-US" dirty="0" err="1" smtClean="0"/>
              <a:t>igennem</a:t>
            </a:r>
            <a:r>
              <a:rPr lang="en-US" dirty="0" smtClean="0"/>
              <a:t> </a:t>
            </a:r>
            <a:r>
              <a:rPr lang="en-US" dirty="0" err="1" smtClean="0"/>
              <a:t>blodkar</a:t>
            </a:r>
            <a:r>
              <a:rPr lang="en-US" dirty="0" smtClean="0"/>
              <a:t> </a:t>
            </a:r>
            <a:r>
              <a:rPr lang="en-US" dirty="0" err="1" smtClean="0"/>
              <a:t>hver</a:t>
            </a:r>
            <a:r>
              <a:rPr lang="en-US" dirty="0" smtClean="0"/>
              <a:t> dag </a:t>
            </a:r>
            <a:r>
              <a:rPr lang="en-US" dirty="0" err="1" smtClean="0"/>
              <a:t>i</a:t>
            </a:r>
            <a:r>
              <a:rPr lang="en-US" dirty="0" smtClean="0"/>
              <a:t> to </a:t>
            </a:r>
            <a:r>
              <a:rPr lang="en-US" dirty="0" err="1" smtClean="0"/>
              <a:t>uger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to </a:t>
            </a:r>
            <a:r>
              <a:rPr lang="en-US" dirty="0" err="1" smtClean="0"/>
              <a:t>ugers</a:t>
            </a:r>
            <a:r>
              <a:rPr lang="en-US" dirty="0" smtClean="0"/>
              <a:t> pause </a:t>
            </a:r>
            <a:r>
              <a:rPr lang="en-US" dirty="0" err="1" smtClean="0"/>
              <a:t>igen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igen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/>
              <a:t>Godkendt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tilgængeligt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blandt</a:t>
            </a:r>
            <a:r>
              <a:rPr lang="en-US" dirty="0"/>
              <a:t> </a:t>
            </a:r>
            <a:r>
              <a:rPr lang="en-US" dirty="0" err="1"/>
              <a:t>andet</a:t>
            </a:r>
            <a:r>
              <a:rPr lang="en-US" dirty="0"/>
              <a:t> </a:t>
            </a:r>
            <a:r>
              <a:rPr lang="en-US" dirty="0" smtClean="0"/>
              <a:t>USA 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Mangler</a:t>
            </a:r>
            <a:r>
              <a:rPr lang="en-US" dirty="0" smtClean="0"/>
              <a:t> phase III </a:t>
            </a:r>
            <a:r>
              <a:rPr lang="en-US" dirty="0" err="1" smtClean="0"/>
              <a:t>studie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information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langtidsvirkning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EMA </a:t>
            </a:r>
            <a:r>
              <a:rPr lang="en-US" dirty="0" err="1" smtClean="0"/>
              <a:t>kræver</a:t>
            </a:r>
            <a:r>
              <a:rPr lang="en-US" dirty="0" smtClean="0"/>
              <a:t> </a:t>
            </a:r>
            <a:r>
              <a:rPr lang="en-US" dirty="0" err="1" smtClean="0"/>
              <a:t>yderligere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13/10/17</a:t>
            </a:fld>
            <a:r>
              <a:rPr lang="da-DK" smtClean="0"/>
              <a:t>14-10-2017</a:t>
            </a:r>
            <a:endParaRPr lang="da-DK" dirty="0"/>
          </a:p>
        </p:txBody>
      </p:sp>
      <p:pic>
        <p:nvPicPr>
          <p:cNvPr id="5" name="Bild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28" y="118062"/>
            <a:ext cx="956311" cy="848866"/>
          </a:xfrm>
          <a:prstGeom prst="rect">
            <a:avLst/>
          </a:prstGeom>
        </p:spPr>
      </p:pic>
      <p:pic>
        <p:nvPicPr>
          <p:cNvPr id="6" name="Billede 5" descr="medium_ALS_radicava_treatmen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400" y="1373021"/>
            <a:ext cx="3511627" cy="234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7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Masitinib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85838" y="1067874"/>
            <a:ext cx="10220325" cy="4521366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muligvis</a:t>
            </a:r>
            <a:r>
              <a:rPr lang="en-US" dirty="0" smtClean="0"/>
              <a:t> </a:t>
            </a:r>
            <a:r>
              <a:rPr lang="en-US" dirty="0" err="1" smtClean="0"/>
              <a:t>beskytte</a:t>
            </a:r>
            <a:r>
              <a:rPr lang="en-US" dirty="0" smtClean="0"/>
              <a:t> </a:t>
            </a:r>
            <a:r>
              <a:rPr lang="en-US" dirty="0" err="1" smtClean="0"/>
              <a:t>nerverne</a:t>
            </a:r>
            <a:r>
              <a:rPr lang="en-US" dirty="0" smtClean="0"/>
              <a:t>, </a:t>
            </a:r>
            <a:r>
              <a:rPr lang="en-US" dirty="0" err="1" smtClean="0"/>
              <a:t>reducerer</a:t>
            </a:r>
            <a:r>
              <a:rPr lang="en-US" dirty="0" smtClean="0"/>
              <a:t> inflammation 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Phase III </a:t>
            </a:r>
            <a:r>
              <a:rPr lang="en-US" dirty="0" err="1" smtClean="0"/>
              <a:t>afsluttet</a:t>
            </a:r>
            <a:r>
              <a:rPr lang="en-US" dirty="0" smtClean="0"/>
              <a:t> med positive </a:t>
            </a:r>
            <a:r>
              <a:rPr lang="en-US" dirty="0" err="1" smtClean="0"/>
              <a:t>resultater</a:t>
            </a:r>
            <a:r>
              <a:rPr lang="en-US" dirty="0" smtClean="0"/>
              <a:t> (</a:t>
            </a:r>
            <a:r>
              <a:rPr lang="en-US" dirty="0" err="1" smtClean="0"/>
              <a:t>længere</a:t>
            </a:r>
            <a:r>
              <a:rPr lang="en-US" dirty="0" smtClean="0"/>
              <a:t> </a:t>
            </a:r>
            <a:r>
              <a:rPr lang="en-US" dirty="0" err="1" smtClean="0"/>
              <a:t>tid</a:t>
            </a:r>
            <a:r>
              <a:rPr lang="en-US" dirty="0" smtClean="0"/>
              <a:t> </a:t>
            </a:r>
            <a:r>
              <a:rPr lang="en-US" dirty="0" err="1" smtClean="0"/>
              <a:t>før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symptomer</a:t>
            </a:r>
            <a:r>
              <a:rPr lang="en-US" dirty="0" smtClean="0"/>
              <a:t>, </a:t>
            </a:r>
            <a:r>
              <a:rPr lang="en-US" dirty="0" err="1" smtClean="0"/>
              <a:t>livskvalitet</a:t>
            </a:r>
            <a:r>
              <a:rPr lang="en-US" dirty="0" smtClean="0"/>
              <a:t> </a:t>
            </a:r>
            <a:r>
              <a:rPr lang="en-US" dirty="0" err="1" smtClean="0"/>
              <a:t>højere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længere</a:t>
            </a:r>
            <a:r>
              <a:rPr lang="en-US" dirty="0" smtClean="0"/>
              <a:t> </a:t>
            </a:r>
            <a:r>
              <a:rPr lang="en-US" dirty="0" err="1" smtClean="0"/>
              <a:t>tid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err="1" smtClean="0"/>
              <a:t>ca</a:t>
            </a:r>
            <a:r>
              <a:rPr lang="en-US" b="1" dirty="0" smtClean="0"/>
              <a:t> 20-30% </a:t>
            </a:r>
            <a:r>
              <a:rPr lang="en-US" b="1" dirty="0" err="1" smtClean="0"/>
              <a:t>langsommere</a:t>
            </a:r>
            <a:r>
              <a:rPr lang="en-US" b="1" dirty="0" smtClean="0"/>
              <a:t> </a:t>
            </a:r>
            <a:r>
              <a:rPr lang="en-US" b="1" dirty="0" err="1" smtClean="0"/>
              <a:t>udvikling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lle</a:t>
            </a:r>
            <a:r>
              <a:rPr lang="en-US" dirty="0" smtClean="0"/>
              <a:t> </a:t>
            </a:r>
            <a:r>
              <a:rPr lang="en-US" dirty="0" err="1" smtClean="0"/>
              <a:t>resultater</a:t>
            </a:r>
            <a:r>
              <a:rPr lang="en-US" dirty="0" smtClean="0"/>
              <a:t> </a:t>
            </a:r>
            <a:r>
              <a:rPr lang="en-US" dirty="0" err="1" smtClean="0"/>
              <a:t>publicerede</a:t>
            </a:r>
            <a:r>
              <a:rPr lang="en-US" dirty="0" smtClean="0"/>
              <a:t> </a:t>
            </a:r>
            <a:r>
              <a:rPr lang="en-US" dirty="0" err="1" smtClean="0"/>
              <a:t>endnu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dirty="0" smtClean="0"/>
              <a:t>AB Science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fors</a:t>
            </a:r>
            <a:r>
              <a:rPr lang="en-US" dirty="0" err="1" smtClean="0"/>
              <a:t>øgt</a:t>
            </a:r>
            <a:r>
              <a:rPr lang="en-US" dirty="0" smtClean="0"/>
              <a:t> at </a:t>
            </a:r>
            <a:r>
              <a:rPr lang="en-US" dirty="0" err="1" smtClean="0"/>
              <a:t>få</a:t>
            </a:r>
            <a:r>
              <a:rPr lang="en-US" dirty="0" smtClean="0"/>
              <a:t> </a:t>
            </a:r>
            <a:r>
              <a:rPr lang="en-US" dirty="0" err="1" smtClean="0"/>
              <a:t>Masitinib</a:t>
            </a:r>
            <a:r>
              <a:rPr lang="en-US" dirty="0" smtClean="0"/>
              <a:t> </a:t>
            </a:r>
            <a:r>
              <a:rPr lang="en-US" dirty="0" err="1" smtClean="0"/>
              <a:t>godkendt</a:t>
            </a:r>
            <a:r>
              <a:rPr lang="en-US" dirty="0" smtClean="0"/>
              <a:t> for mange </a:t>
            </a:r>
            <a:br>
              <a:rPr lang="en-US" dirty="0" smtClean="0"/>
            </a:br>
            <a:r>
              <a:rPr lang="en-US" dirty="0" err="1" smtClean="0"/>
              <a:t>sygdomme</a:t>
            </a:r>
            <a:r>
              <a:rPr lang="en-US" dirty="0" smtClean="0"/>
              <a:t>, </a:t>
            </a:r>
            <a:r>
              <a:rPr lang="en-US" dirty="0" err="1" smtClean="0"/>
              <a:t>både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mennesker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dyr</a:t>
            </a:r>
            <a:r>
              <a:rPr lang="en-US" dirty="0" smtClean="0"/>
              <a:t>.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394 </a:t>
            </a:r>
            <a:r>
              <a:rPr lang="en-US" dirty="0" err="1" smtClean="0"/>
              <a:t>patienter</a:t>
            </a:r>
            <a:r>
              <a:rPr lang="en-US" dirty="0" smtClean="0"/>
              <a:t>: </a:t>
            </a:r>
            <a:r>
              <a:rPr lang="en-US" dirty="0" err="1" smtClean="0"/>
              <a:t>h</a:t>
            </a:r>
            <a:r>
              <a:rPr lang="en-US" dirty="0" err="1" smtClean="0"/>
              <a:t>øj</a:t>
            </a:r>
            <a:r>
              <a:rPr lang="en-US" dirty="0" smtClean="0"/>
              <a:t> </a:t>
            </a:r>
            <a:r>
              <a:rPr lang="en-US" dirty="0" err="1" smtClean="0"/>
              <a:t>dosis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asitinib</a:t>
            </a:r>
            <a:r>
              <a:rPr lang="en-US" dirty="0" smtClean="0"/>
              <a:t> + </a:t>
            </a:r>
            <a:r>
              <a:rPr lang="en-US" dirty="0" err="1" smtClean="0"/>
              <a:t>Rilutek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op </a:t>
            </a:r>
            <a:r>
              <a:rPr lang="en-US" dirty="0" err="1" smtClean="0"/>
              <a:t>til</a:t>
            </a:r>
            <a:r>
              <a:rPr lang="en-US" dirty="0" smtClean="0"/>
              <a:t> 48 </a:t>
            </a:r>
            <a:r>
              <a:rPr lang="en-US" dirty="0" err="1" smtClean="0"/>
              <a:t>uger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Har</a:t>
            </a:r>
            <a:r>
              <a:rPr lang="en-US" dirty="0" smtClean="0"/>
              <a:t> en </a:t>
            </a:r>
            <a:r>
              <a:rPr lang="en-US" dirty="0" err="1" smtClean="0"/>
              <a:t>effekt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langt</a:t>
            </a:r>
            <a:r>
              <a:rPr lang="en-US" dirty="0" smtClean="0"/>
              <a:t> </a:t>
            </a:r>
            <a:r>
              <a:rPr lang="en-US" dirty="0" err="1" smtClean="0"/>
              <a:t>bredere</a:t>
            </a:r>
            <a:r>
              <a:rPr lang="en-US" dirty="0" smtClean="0"/>
              <a:t> </a:t>
            </a:r>
            <a:r>
              <a:rPr lang="en-US" dirty="0" err="1" smtClean="0"/>
              <a:t>gruppe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ALS </a:t>
            </a:r>
            <a:r>
              <a:rPr lang="en-US" dirty="0" err="1" smtClean="0"/>
              <a:t>patienter</a:t>
            </a:r>
            <a:r>
              <a:rPr lang="en-US" dirty="0" smtClean="0"/>
              <a:t> end </a:t>
            </a:r>
            <a:r>
              <a:rPr lang="en-US" dirty="0" err="1" smtClean="0"/>
              <a:t>Edaravone</a:t>
            </a:r>
            <a:r>
              <a:rPr lang="en-US" dirty="0" smtClean="0"/>
              <a:t>, </a:t>
            </a:r>
            <a:r>
              <a:rPr lang="en-US" dirty="0" err="1" smtClean="0"/>
              <a:t>hvis</a:t>
            </a:r>
            <a:r>
              <a:rPr lang="en-US" dirty="0" smtClean="0"/>
              <a:t> </a:t>
            </a:r>
            <a:r>
              <a:rPr lang="en-US" dirty="0" err="1" smtClean="0"/>
              <a:t>bekræftet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Ingen</a:t>
            </a:r>
            <a:r>
              <a:rPr lang="en-US" dirty="0" smtClean="0"/>
              <a:t> information </a:t>
            </a:r>
            <a:r>
              <a:rPr lang="en-US" dirty="0" err="1" smtClean="0"/>
              <a:t>hvornår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evt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liver</a:t>
            </a:r>
            <a:r>
              <a:rPr lang="en-US" dirty="0" smtClean="0"/>
              <a:t> </a:t>
            </a:r>
            <a:r>
              <a:rPr lang="en-US" dirty="0" err="1" smtClean="0"/>
              <a:t>tilgængeligt</a:t>
            </a:r>
            <a:r>
              <a:rPr lang="en-US" dirty="0" smtClean="0"/>
              <a:t>, men </a:t>
            </a:r>
            <a:r>
              <a:rPr lang="en-US" dirty="0" err="1" smtClean="0"/>
              <a:t>har</a:t>
            </a:r>
            <a:r>
              <a:rPr lang="en-US" dirty="0" smtClean="0"/>
              <a:t> “Orphan status”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13/10/17</a:t>
            </a:fld>
            <a:r>
              <a:rPr lang="da-DK" smtClean="0"/>
              <a:t>14-10-2017</a:t>
            </a:r>
            <a:endParaRPr lang="da-DK" dirty="0"/>
          </a:p>
        </p:txBody>
      </p:sp>
      <p:pic>
        <p:nvPicPr>
          <p:cNvPr id="5" name="Billede 4" descr="AB Scie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124" y="1092910"/>
            <a:ext cx="2448271" cy="24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86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Oversigt</a:t>
            </a:r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837828" y="1844824"/>
            <a:ext cx="5184576" cy="3937484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a-DK" b="1" dirty="0"/>
              <a:t>Introduktion</a:t>
            </a:r>
          </a:p>
          <a:p>
            <a:pPr marL="774900" lvl="1" indent="-342900">
              <a:buFont typeface="Arial"/>
              <a:buChar char="•"/>
            </a:pPr>
            <a:r>
              <a:rPr lang="da-DK" sz="1800" dirty="0"/>
              <a:t>Er alle ALS patienter ens?</a:t>
            </a:r>
          </a:p>
          <a:p>
            <a:pPr marL="774900" lvl="1" indent="-342900">
              <a:buFont typeface="Arial"/>
              <a:buChar char="•"/>
            </a:pPr>
            <a:r>
              <a:rPr lang="da-DK" sz="1800" dirty="0"/>
              <a:t>Hvorfor ingen helbredelse</a:t>
            </a:r>
            <a:r>
              <a:rPr lang="da-DK" sz="1800" dirty="0" smtClean="0"/>
              <a:t>?</a:t>
            </a:r>
            <a:endParaRPr lang="da-DK" sz="1800" dirty="0"/>
          </a:p>
          <a:p>
            <a:pPr marL="342900" indent="-342900">
              <a:buFont typeface="Arial"/>
              <a:buChar char="•"/>
            </a:pPr>
            <a:r>
              <a:rPr lang="da-DK" b="1" dirty="0"/>
              <a:t>Årsag</a:t>
            </a:r>
          </a:p>
          <a:p>
            <a:pPr marL="774900" lvl="1" indent="-342900">
              <a:buFont typeface="Arial"/>
              <a:buChar char="•"/>
            </a:pPr>
            <a:r>
              <a:rPr lang="da-DK" sz="1800" dirty="0"/>
              <a:t>ALS gener</a:t>
            </a:r>
          </a:p>
          <a:p>
            <a:pPr marL="774900" lvl="1" indent="-342900">
              <a:buFont typeface="Arial"/>
              <a:buChar char="•"/>
            </a:pPr>
            <a:r>
              <a:rPr lang="da-DK" sz="1800" dirty="0"/>
              <a:t>Miljø (</a:t>
            </a:r>
            <a:r>
              <a:rPr lang="da-DK" sz="1800" dirty="0" err="1"/>
              <a:t>Cyanobakteria</a:t>
            </a:r>
            <a:r>
              <a:rPr lang="da-DK" sz="1800" dirty="0"/>
              <a:t>) </a:t>
            </a:r>
          </a:p>
          <a:p>
            <a:pPr marL="342900" indent="-342900">
              <a:buFont typeface="Arial"/>
              <a:buChar char="•"/>
            </a:pPr>
            <a:r>
              <a:rPr lang="da-DK" b="1" dirty="0" smtClean="0"/>
              <a:t>Alternativ behandling</a:t>
            </a:r>
          </a:p>
          <a:p>
            <a:pPr marL="774900" lvl="1" indent="-342900">
              <a:buFont typeface="Arial"/>
              <a:buChar char="•"/>
            </a:pPr>
            <a:r>
              <a:rPr lang="da-DK" sz="1800" dirty="0" err="1" smtClean="0"/>
              <a:t>ALSUntangled</a:t>
            </a:r>
            <a:endParaRPr lang="da-DK" sz="1800" dirty="0" smtClean="0"/>
          </a:p>
          <a:p>
            <a:pPr marL="774900" lvl="1" indent="-342900">
              <a:buFont typeface="Arial"/>
              <a:buChar char="•"/>
            </a:pPr>
            <a:r>
              <a:rPr lang="da-DK" sz="1800" dirty="0" err="1" smtClean="0"/>
              <a:t>PatientsLikeMe</a:t>
            </a:r>
            <a:endParaRPr lang="da-DK" sz="1800" dirty="0" smtClean="0"/>
          </a:p>
          <a:p>
            <a:pPr marL="774900" lvl="1" indent="-342900">
              <a:buFont typeface="Arial"/>
              <a:buChar char="•"/>
            </a:pPr>
            <a:r>
              <a:rPr lang="da-DK" sz="1800" dirty="0" smtClean="0"/>
              <a:t>ROAR (Replication Of ALS Reversals)</a:t>
            </a:r>
          </a:p>
          <a:p>
            <a:endParaRPr lang="en-US" dirty="0"/>
          </a:p>
        </p:txBody>
      </p:sp>
      <p:pic>
        <p:nvPicPr>
          <p:cNvPr id="6" name="Bild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28" y="118062"/>
            <a:ext cx="956311" cy="848866"/>
          </a:xfrm>
          <a:prstGeom prst="rect">
            <a:avLst/>
          </a:prstGeom>
        </p:spPr>
      </p:pic>
      <p:sp>
        <p:nvSpPr>
          <p:cNvPr id="9" name="Pladsholder til indhold 7"/>
          <p:cNvSpPr txBox="1">
            <a:spLocks/>
          </p:cNvSpPr>
          <p:nvPr/>
        </p:nvSpPr>
        <p:spPr bwMode="auto">
          <a:xfrm>
            <a:off x="6109817" y="1847205"/>
            <a:ext cx="46765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75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15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512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1836000" indent="-180000" algn="l" rtl="0" eaLnBrk="1" fontAlgn="base" hangingPunct="1">
              <a:lnSpc>
                <a:spcPct val="99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da-DK" b="1" dirty="0" smtClean="0"/>
              <a:t>Ny forskningsbaseret behandling</a:t>
            </a:r>
            <a:endParaRPr lang="da-DK" b="1" dirty="0"/>
          </a:p>
          <a:p>
            <a:pPr marL="342900" indent="-342900">
              <a:buFont typeface="Arial"/>
              <a:buChar char="•"/>
            </a:pPr>
            <a:r>
              <a:rPr lang="da-DK" sz="1800" dirty="0" err="1" smtClean="0"/>
              <a:t>Rilutek</a:t>
            </a:r>
            <a:endParaRPr lang="da-DK" sz="1800" dirty="0"/>
          </a:p>
          <a:p>
            <a:pPr marL="342900" indent="-342900">
              <a:buFont typeface="Arial"/>
              <a:buChar char="•"/>
            </a:pPr>
            <a:r>
              <a:rPr lang="da-DK" sz="1800" dirty="0" err="1" smtClean="0"/>
              <a:t>Nuedexta</a:t>
            </a:r>
            <a:endParaRPr lang="da-DK" sz="1800" dirty="0"/>
          </a:p>
          <a:p>
            <a:pPr marL="342900" indent="-342900">
              <a:buFont typeface="Arial"/>
              <a:buChar char="•"/>
            </a:pPr>
            <a:r>
              <a:rPr lang="da-DK" sz="1800" dirty="0" err="1" smtClean="0"/>
              <a:t>Edaravone</a:t>
            </a:r>
            <a:endParaRPr lang="da-DK" sz="1800" dirty="0" smtClean="0"/>
          </a:p>
          <a:p>
            <a:pPr marL="342900" indent="-342900">
              <a:buFont typeface="Arial"/>
              <a:buChar char="•"/>
            </a:pPr>
            <a:r>
              <a:rPr lang="da-DK" sz="1800" dirty="0" err="1" smtClean="0"/>
              <a:t>Masitinib</a:t>
            </a:r>
            <a:endParaRPr lang="da-DK" b="1" dirty="0" smtClean="0"/>
          </a:p>
          <a:p>
            <a:pPr marL="342900" indent="-342900">
              <a:buFont typeface="Arial"/>
              <a:buChar char="•"/>
            </a:pPr>
            <a:r>
              <a:rPr lang="da-DK" sz="1800" dirty="0" smtClean="0"/>
              <a:t>Stamceller</a:t>
            </a:r>
            <a:endParaRPr lang="da-DK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925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Stamceller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Stamceller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celler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blive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hvilken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helst</a:t>
            </a:r>
            <a:r>
              <a:rPr lang="en-US" dirty="0" smtClean="0"/>
              <a:t> </a:t>
            </a:r>
            <a:r>
              <a:rPr lang="en-US" dirty="0" err="1" smtClean="0"/>
              <a:t>celle</a:t>
            </a:r>
            <a:r>
              <a:rPr lang="en-US" dirty="0" smtClean="0"/>
              <a:t>, f. </a:t>
            </a:r>
            <a:r>
              <a:rPr lang="en-US" dirty="0" err="1" smtClean="0"/>
              <a:t>eks</a:t>
            </a:r>
            <a:r>
              <a:rPr lang="en-US" dirty="0" smtClean="0"/>
              <a:t> </a:t>
            </a:r>
            <a:r>
              <a:rPr lang="en-US" dirty="0" err="1" smtClean="0"/>
              <a:t>nervecelle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Overordnet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der </a:t>
            </a:r>
            <a:r>
              <a:rPr lang="en-US" dirty="0" err="1" smtClean="0"/>
              <a:t>tre</a:t>
            </a:r>
            <a:r>
              <a:rPr lang="en-US" dirty="0" smtClean="0"/>
              <a:t> </a:t>
            </a:r>
            <a:r>
              <a:rPr lang="en-US" dirty="0" err="1" smtClean="0"/>
              <a:t>typer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stamceller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For </a:t>
            </a:r>
            <a:r>
              <a:rPr lang="en-US" dirty="0" err="1" smtClean="0"/>
              <a:t>eksempel</a:t>
            </a:r>
            <a:r>
              <a:rPr lang="en-US" dirty="0" smtClean="0"/>
              <a:t> induced pluripotent stem</a:t>
            </a:r>
            <a:br>
              <a:rPr lang="en-US" dirty="0" smtClean="0"/>
            </a:br>
            <a:r>
              <a:rPr lang="en-US" dirty="0" smtClean="0"/>
              <a:t>cells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celler</a:t>
            </a:r>
            <a:r>
              <a:rPr lang="en-US" dirty="0" smtClean="0"/>
              <a:t> </a:t>
            </a:r>
            <a:r>
              <a:rPr lang="en-US" dirty="0" err="1" smtClean="0"/>
              <a:t>lavet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hudceller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vigtigt</a:t>
            </a:r>
            <a:r>
              <a:rPr lang="en-US" dirty="0" smtClean="0"/>
              <a:t> </a:t>
            </a:r>
            <a:r>
              <a:rPr lang="en-US" dirty="0" err="1" smtClean="0"/>
              <a:t>redskab</a:t>
            </a:r>
            <a:r>
              <a:rPr lang="en-US" dirty="0" smtClean="0"/>
              <a:t> for </a:t>
            </a:r>
            <a:r>
              <a:rPr lang="en-US" dirty="0" err="1" smtClean="0"/>
              <a:t>forskere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forstå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hvorfor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hvordan</a:t>
            </a:r>
            <a:r>
              <a:rPr lang="en-US" dirty="0" smtClean="0"/>
              <a:t> </a:t>
            </a:r>
            <a:r>
              <a:rPr lang="en-US" dirty="0" err="1" smtClean="0"/>
              <a:t>neuroner</a:t>
            </a:r>
            <a:r>
              <a:rPr lang="en-US" dirty="0" smtClean="0"/>
              <a:t> </a:t>
            </a:r>
            <a:r>
              <a:rPr lang="en-US" dirty="0" err="1" smtClean="0"/>
              <a:t>dør</a:t>
            </a:r>
            <a:r>
              <a:rPr lang="en-US" dirty="0" smtClean="0"/>
              <a:t> </a:t>
            </a:r>
            <a:r>
              <a:rPr lang="en-US" dirty="0" err="1" smtClean="0"/>
              <a:t>ved</a:t>
            </a:r>
            <a:r>
              <a:rPr lang="en-US" dirty="0" smtClean="0"/>
              <a:t> ALS</a:t>
            </a:r>
            <a:br>
              <a:rPr lang="en-US" dirty="0" smtClean="0"/>
            </a:b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søge</a:t>
            </a:r>
            <a:r>
              <a:rPr lang="en-US" dirty="0" smtClean="0"/>
              <a:t> </a:t>
            </a:r>
            <a:r>
              <a:rPr lang="en-US" dirty="0" err="1" smtClean="0"/>
              <a:t>efter</a:t>
            </a:r>
            <a:r>
              <a:rPr lang="en-US" dirty="0" smtClean="0"/>
              <a:t> </a:t>
            </a:r>
            <a:r>
              <a:rPr lang="en-US" dirty="0" err="1" smtClean="0"/>
              <a:t>nye</a:t>
            </a:r>
            <a:r>
              <a:rPr lang="en-US" dirty="0" smtClean="0"/>
              <a:t> </a:t>
            </a:r>
            <a:r>
              <a:rPr lang="en-US" dirty="0" err="1" smtClean="0"/>
              <a:t>behandlingsmuligheder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Stamcelleterapi</a:t>
            </a:r>
            <a:r>
              <a:rPr lang="en-US" dirty="0" smtClean="0"/>
              <a:t>: </a:t>
            </a:r>
            <a:r>
              <a:rPr lang="en-US" dirty="0" err="1" smtClean="0"/>
              <a:t>måske</a:t>
            </a:r>
            <a:r>
              <a:rPr lang="en-US" dirty="0" smtClean="0"/>
              <a:t> en </a:t>
            </a:r>
            <a:r>
              <a:rPr lang="en-US" dirty="0" err="1" smtClean="0"/>
              <a:t>mulighed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fremtiden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nye</a:t>
            </a:r>
            <a:r>
              <a:rPr lang="en-US" dirty="0" smtClean="0"/>
              <a:t>, </a:t>
            </a:r>
            <a:r>
              <a:rPr lang="en-US" dirty="0" err="1" smtClean="0"/>
              <a:t>friske</a:t>
            </a:r>
            <a:r>
              <a:rPr lang="en-US" dirty="0" smtClean="0"/>
              <a:t> </a:t>
            </a:r>
            <a:r>
              <a:rPr lang="en-US" dirty="0" err="1" smtClean="0"/>
              <a:t>celler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mulighed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at </a:t>
            </a:r>
            <a:r>
              <a:rPr lang="en-US" dirty="0" err="1" smtClean="0"/>
              <a:t>bruge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at </a:t>
            </a:r>
            <a:r>
              <a:rPr lang="en-US" dirty="0" err="1" smtClean="0"/>
              <a:t>overføre</a:t>
            </a:r>
            <a:r>
              <a:rPr lang="en-US" dirty="0" smtClean="0"/>
              <a:t> </a:t>
            </a:r>
            <a:r>
              <a:rPr lang="en-US" dirty="0" err="1" smtClean="0"/>
              <a:t>hjælpe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err="1" smtClean="0"/>
              <a:t>stoffer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Problem: </a:t>
            </a:r>
            <a:r>
              <a:rPr lang="en-US" dirty="0" err="1" smtClean="0"/>
              <a:t>få</a:t>
            </a:r>
            <a:r>
              <a:rPr lang="en-US" dirty="0" smtClean="0"/>
              <a:t> de </a:t>
            </a:r>
            <a:r>
              <a:rPr lang="en-US" dirty="0" err="1" smtClean="0"/>
              <a:t>nye</a:t>
            </a:r>
            <a:r>
              <a:rPr lang="en-US" dirty="0" smtClean="0"/>
              <a:t> </a:t>
            </a:r>
            <a:r>
              <a:rPr lang="en-US" dirty="0" err="1" smtClean="0"/>
              <a:t>celler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at </a:t>
            </a:r>
            <a:r>
              <a:rPr lang="en-US" dirty="0" err="1" smtClean="0"/>
              <a:t>skabe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forbindelse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musklerne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gentagne</a:t>
            </a:r>
            <a:r>
              <a:rPr lang="en-US" dirty="0" smtClean="0"/>
              <a:t> </a:t>
            </a:r>
            <a:r>
              <a:rPr lang="en-US" dirty="0" err="1" smtClean="0"/>
              <a:t>behandlinger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13/10/17</a:t>
            </a:fld>
            <a:r>
              <a:rPr lang="da-DK" smtClean="0"/>
              <a:t>14-10-2017</a:t>
            </a:r>
            <a:endParaRPr lang="da-DK" dirty="0"/>
          </a:p>
        </p:txBody>
      </p:sp>
      <p:pic>
        <p:nvPicPr>
          <p:cNvPr id="5" name="Bild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28" y="118062"/>
            <a:ext cx="956311" cy="848866"/>
          </a:xfrm>
          <a:prstGeom prst="rect">
            <a:avLst/>
          </a:prstGeom>
        </p:spPr>
      </p:pic>
      <p:pic>
        <p:nvPicPr>
          <p:cNvPr id="6" name="Billede 5" descr="ALS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04" y="3865917"/>
            <a:ext cx="3611656" cy="2992083"/>
          </a:xfrm>
          <a:prstGeom prst="rect">
            <a:avLst/>
          </a:prstGeom>
        </p:spPr>
      </p:pic>
      <p:pic>
        <p:nvPicPr>
          <p:cNvPr id="7" name="Billede 6" descr="al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597" y="144016"/>
            <a:ext cx="3693463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0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stamcelleterapi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a-DK" dirty="0" smtClean="0"/>
              <a:t>K</a:t>
            </a:r>
            <a:r>
              <a:rPr lang="da-DK" dirty="0" smtClean="0"/>
              <a:t>øb dig </a:t>
            </a:r>
            <a:r>
              <a:rPr lang="da-DK" b="1" dirty="0" smtClean="0"/>
              <a:t>ikke</a:t>
            </a:r>
            <a:r>
              <a:rPr lang="da-DK" dirty="0" smtClean="0"/>
              <a:t> til stamcellebehandling </a:t>
            </a:r>
            <a:br>
              <a:rPr lang="da-DK" dirty="0" smtClean="0"/>
            </a:br>
            <a:r>
              <a:rPr lang="mr-IN" dirty="0" smtClean="0"/>
              <a:t>–</a:t>
            </a:r>
            <a:r>
              <a:rPr lang="da-DK" dirty="0" smtClean="0"/>
              <a:t> det er rent fup og svindel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Grov udnyttelse af patients </a:t>
            </a:r>
            <a:br>
              <a:rPr lang="da-DK" dirty="0" smtClean="0"/>
            </a:br>
            <a:r>
              <a:rPr lang="da-DK" dirty="0" smtClean="0"/>
              <a:t>situation </a:t>
            </a:r>
            <a:r>
              <a:rPr lang="da-DK" dirty="0" smtClean="0"/>
              <a:t>til økonomisk gevinst</a:t>
            </a:r>
          </a:p>
          <a:p>
            <a:pPr marL="342900" indent="-342900">
              <a:buFont typeface="Arial"/>
              <a:buChar char="•"/>
            </a:pPr>
            <a:r>
              <a:rPr lang="mr-IN" dirty="0" smtClean="0"/>
              <a:t>…</a:t>
            </a:r>
            <a:r>
              <a:rPr lang="da-DK" dirty="0" smtClean="0"/>
              <a:t>men Brainstorm og deres </a:t>
            </a:r>
            <a:br>
              <a:rPr lang="da-DK" dirty="0" smtClean="0"/>
            </a:br>
            <a:r>
              <a:rPr lang="da-DK" dirty="0" err="1" smtClean="0"/>
              <a:t>NurOwn</a:t>
            </a:r>
            <a:r>
              <a:rPr lang="da-DK" dirty="0" smtClean="0"/>
              <a:t> celler ser lovende ud</a:t>
            </a:r>
            <a:endParaRPr lang="da-DK" dirty="0"/>
          </a:p>
          <a:p>
            <a:pPr marL="342900" indent="-342900">
              <a:buFont typeface="Arial"/>
              <a:buChar char="•"/>
            </a:pPr>
            <a:r>
              <a:rPr lang="da-DK" dirty="0" err="1" smtClean="0"/>
              <a:t>Mesenchymal</a:t>
            </a:r>
            <a:r>
              <a:rPr lang="da-DK" dirty="0" smtClean="0"/>
              <a:t> stamceller fra rygmarv,</a:t>
            </a:r>
            <a:br>
              <a:rPr lang="da-DK" dirty="0" smtClean="0"/>
            </a:br>
            <a:r>
              <a:rPr lang="da-DK" dirty="0" smtClean="0"/>
              <a:t>programmeret så de udløser </a:t>
            </a:r>
            <a:br>
              <a:rPr lang="da-DK" dirty="0" smtClean="0"/>
            </a:br>
            <a:r>
              <a:rPr lang="da-DK" dirty="0" err="1" smtClean="0"/>
              <a:t>neurotrofiske</a:t>
            </a:r>
            <a:r>
              <a:rPr lang="da-DK" dirty="0" smtClean="0"/>
              <a:t> </a:t>
            </a:r>
            <a:r>
              <a:rPr lang="da-DK" dirty="0" err="1" smtClean="0"/>
              <a:t>faktore</a:t>
            </a:r>
            <a:r>
              <a:rPr lang="da-DK" dirty="0" smtClean="0"/>
              <a:t> </a:t>
            </a:r>
            <a:r>
              <a:rPr lang="mr-IN" dirty="0" smtClean="0"/>
              <a:t>–</a:t>
            </a:r>
            <a:r>
              <a:rPr lang="da-DK" dirty="0" smtClean="0"/>
              <a:t> beskyttende!</a:t>
            </a:r>
          </a:p>
          <a:p>
            <a:pPr marL="342900" indent="-342900">
              <a:buFont typeface="Arial"/>
              <a:buChar char="•"/>
            </a:pPr>
            <a:r>
              <a:rPr lang="da-DK" dirty="0" err="1" smtClean="0"/>
              <a:t>Phase</a:t>
            </a:r>
            <a:r>
              <a:rPr lang="da-DK" dirty="0" smtClean="0"/>
              <a:t> II gav lovende resultater</a:t>
            </a:r>
            <a:br>
              <a:rPr lang="da-DK" dirty="0" smtClean="0"/>
            </a:br>
            <a:r>
              <a:rPr lang="da-DK" dirty="0" smtClean="0"/>
              <a:t>(48 patienter, fulgt i 24 uger)</a:t>
            </a:r>
          </a:p>
          <a:p>
            <a:pPr marL="342900" indent="-342900">
              <a:buFont typeface="Arial"/>
              <a:buChar char="•"/>
            </a:pPr>
            <a:r>
              <a:rPr lang="da-DK" dirty="0" err="1" smtClean="0"/>
              <a:t>Phase</a:t>
            </a:r>
            <a:r>
              <a:rPr lang="da-DK" dirty="0" smtClean="0"/>
              <a:t> III godkendt og finansieret</a:t>
            </a:r>
            <a:br>
              <a:rPr lang="da-DK" dirty="0" smtClean="0"/>
            </a:br>
            <a:r>
              <a:rPr lang="da-DK" dirty="0" smtClean="0"/>
              <a:t>&gt; 200 patienter i USA </a:t>
            </a:r>
          </a:p>
        </p:txBody>
      </p:sp>
      <p:pic>
        <p:nvPicPr>
          <p:cNvPr id="6" name="Bild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28" y="118062"/>
            <a:ext cx="956311" cy="848866"/>
          </a:xfrm>
          <a:prstGeom prst="rect">
            <a:avLst/>
          </a:prstGeom>
        </p:spPr>
      </p:pic>
      <p:pic>
        <p:nvPicPr>
          <p:cNvPr id="2" name="Billede 1" descr="NurOw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564" y="1373021"/>
            <a:ext cx="6636261" cy="37328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84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Mabthera</a:t>
            </a:r>
            <a:r>
              <a:rPr lang="da-DK" dirty="0" smtClean="0"/>
              <a:t> (</a:t>
            </a:r>
            <a:r>
              <a:rPr lang="da-DK" dirty="0" err="1" smtClean="0"/>
              <a:t>Rituximab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a-DK" dirty="0" smtClean="0"/>
              <a:t>Spørgsmål fra </a:t>
            </a:r>
            <a:r>
              <a:rPr lang="da-DK" dirty="0" err="1" smtClean="0"/>
              <a:t>Facebook</a:t>
            </a:r>
            <a:endParaRPr lang="da-DK" dirty="0" smtClean="0"/>
          </a:p>
          <a:p>
            <a:pPr marL="342900" indent="-342900">
              <a:buFont typeface="Arial"/>
              <a:buChar char="•"/>
            </a:pPr>
            <a:endParaRPr lang="da-DK" dirty="0"/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I dag godkendt mod visse typer kræft, </a:t>
            </a:r>
            <a:br>
              <a:rPr lang="da-DK" dirty="0" smtClean="0"/>
            </a:br>
            <a:r>
              <a:rPr lang="da-DK" dirty="0" smtClean="0"/>
              <a:t>primært leukæmi og for nyligt også gigt (RA) 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Unders</a:t>
            </a:r>
            <a:r>
              <a:rPr lang="da-DK" dirty="0" smtClean="0"/>
              <a:t>øges for effekt i ALS </a:t>
            </a:r>
            <a:r>
              <a:rPr lang="mr-IN" dirty="0" smtClean="0"/>
              <a:t>–</a:t>
            </a:r>
            <a:r>
              <a:rPr lang="da-DK" dirty="0" smtClean="0"/>
              <a:t> mulighed for </a:t>
            </a:r>
            <a:br>
              <a:rPr lang="da-DK" dirty="0" smtClean="0"/>
            </a:br>
            <a:r>
              <a:rPr lang="da-DK" dirty="0" smtClean="0"/>
              <a:t>hurtig godkendelse hvis gode resultater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Stadigvæk meget tidligt </a:t>
            </a:r>
            <a:r>
              <a:rPr lang="mr-IN" dirty="0" smtClean="0"/>
              <a:t>–</a:t>
            </a:r>
            <a:r>
              <a:rPr lang="da-DK" dirty="0" smtClean="0"/>
              <a:t> kun vist effekt i </a:t>
            </a:r>
            <a:br>
              <a:rPr lang="da-DK" dirty="0" smtClean="0"/>
            </a:br>
            <a:r>
              <a:rPr lang="da-DK" dirty="0" smtClean="0"/>
              <a:t>mus med ALS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Stadigvæk præklinik </a:t>
            </a:r>
            <a:r>
              <a:rPr lang="mr-IN" dirty="0" smtClean="0"/>
              <a:t>–</a:t>
            </a:r>
            <a:r>
              <a:rPr lang="da-DK" dirty="0" smtClean="0"/>
              <a:t> kan ikke finde planlagt</a:t>
            </a:r>
            <a:br>
              <a:rPr lang="da-DK" dirty="0" smtClean="0"/>
            </a:br>
            <a:r>
              <a:rPr lang="da-DK" dirty="0" err="1" smtClean="0"/>
              <a:t>phase</a:t>
            </a:r>
            <a:r>
              <a:rPr lang="da-DK" dirty="0" smtClean="0"/>
              <a:t> I forsøg </a:t>
            </a:r>
            <a:r>
              <a:rPr lang="mr-IN" dirty="0" smtClean="0"/>
              <a:t>–</a:t>
            </a:r>
            <a:r>
              <a:rPr lang="da-DK" dirty="0" smtClean="0"/>
              <a:t> derfor lang tidshorisont </a:t>
            </a:r>
            <a:endParaRPr lang="da-DK" dirty="0"/>
          </a:p>
        </p:txBody>
      </p:sp>
      <p:pic>
        <p:nvPicPr>
          <p:cNvPr id="6" name="Bild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28" y="118062"/>
            <a:ext cx="956311" cy="848866"/>
          </a:xfrm>
          <a:prstGeom prst="rect">
            <a:avLst/>
          </a:prstGeom>
        </p:spPr>
      </p:pic>
      <p:pic>
        <p:nvPicPr>
          <p:cNvPr id="2" name="Billede 1" descr="mabther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363" y="1397000"/>
            <a:ext cx="3987800" cy="406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84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Til sidst</a:t>
            </a:r>
            <a:r>
              <a:rPr lang="mr-IN" dirty="0" smtClean="0"/>
              <a:t>…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a-DK" dirty="0" smtClean="0"/>
              <a:t>Der er specifikke grunde til, hvorfor vi ikke har en helbredende behandling mod ALS</a:t>
            </a:r>
          </a:p>
          <a:p>
            <a:pPr marL="342900" indent="-342900">
              <a:buFont typeface="Arial"/>
              <a:buChar char="•"/>
            </a:pPr>
            <a:endParaRPr lang="da-DK" dirty="0" smtClean="0"/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Vi er ved at forstå hvad der sker ved ALS, hvordan sygdommen fremskrednes, hvordan vi skal diagnosticere ALS og følge patienter bedre</a:t>
            </a:r>
          </a:p>
          <a:p>
            <a:pPr marL="342900" indent="-342900">
              <a:buFont typeface="Arial"/>
              <a:buChar char="•"/>
            </a:pPr>
            <a:endParaRPr lang="da-DK" dirty="0" smtClean="0"/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Der er muligheder for nordiske patienter at deltage i ”online forsøg”</a:t>
            </a:r>
          </a:p>
          <a:p>
            <a:pPr marL="342900" indent="-342900">
              <a:buFont typeface="Arial"/>
              <a:buChar char="•"/>
            </a:pPr>
            <a:endParaRPr lang="da-DK" dirty="0" smtClean="0"/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STORT antal kliniske </a:t>
            </a:r>
            <a:r>
              <a:rPr lang="da-DK" dirty="0" err="1" smtClean="0"/>
              <a:t>trials</a:t>
            </a:r>
            <a:r>
              <a:rPr lang="da-DK" dirty="0" smtClean="0"/>
              <a:t> er på vej, er netop afsluttede eller er ved at starte</a:t>
            </a:r>
          </a:p>
          <a:p>
            <a:pPr marL="342900" indent="-342900">
              <a:buFont typeface="Arial"/>
              <a:buChar char="•"/>
            </a:pPr>
            <a:endParaRPr lang="da-DK" dirty="0" smtClean="0"/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De næste år bliver rigtig, rigtig spændende!</a:t>
            </a:r>
            <a:endParaRPr lang="da-DK" dirty="0"/>
          </a:p>
        </p:txBody>
      </p:sp>
      <p:pic>
        <p:nvPicPr>
          <p:cNvPr id="6" name="Bild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28" y="118062"/>
            <a:ext cx="956311" cy="848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84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pall@clin.au.dk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14/10/17</a:t>
            </a:fld>
            <a:r>
              <a:rPr lang="da-DK" smtClean="0"/>
              <a:t>14-10-2017</a:t>
            </a:r>
            <a:endParaRPr lang="da-DK" dirty="0"/>
          </a:p>
        </p:txBody>
      </p:sp>
      <p:pic>
        <p:nvPicPr>
          <p:cNvPr id="5" name="Billede 4" descr="Smart_Aarhus_cr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03" y="980728"/>
            <a:ext cx="10257759" cy="5242212"/>
          </a:xfrm>
          <a:prstGeom prst="rect">
            <a:avLst/>
          </a:prstGeom>
        </p:spPr>
      </p:pic>
      <p:pic>
        <p:nvPicPr>
          <p:cNvPr id="6" name="Bild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28" y="118062"/>
            <a:ext cx="956311" cy="84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7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3969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 err="1" smtClean="0"/>
              <a:t>Introduktion</a:t>
            </a:r>
            <a:endParaRPr lang="en-US" b="1" dirty="0" smtClean="0"/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Årsag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Alternativ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behandling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Ny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forskningsbaseret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behandling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da-DK" smtClean="0"/>
              <a:pPr/>
              <a:t>09/10/17</a:t>
            </a:fld>
            <a:r>
              <a:rPr lang="da-DK" smtClean="0"/>
              <a:t>14-10-2017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2062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ALS er flere sygdomme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a-DK" dirty="0" smtClean="0"/>
              <a:t>Hurtig eller langsom 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Første symptomer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Flere årsager</a:t>
            </a:r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Demens - FTD</a:t>
            </a:r>
          </a:p>
          <a:p>
            <a:pPr marL="342900" indent="-342900">
              <a:buFont typeface="Arial"/>
              <a:buChar char="•"/>
            </a:pPr>
            <a:endParaRPr lang="da-DK" dirty="0"/>
          </a:p>
          <a:p>
            <a:pPr marL="342900" indent="-342900">
              <a:buFont typeface="Arial"/>
              <a:buChar char="•"/>
            </a:pPr>
            <a:r>
              <a:rPr lang="da-DK" dirty="0" smtClean="0"/>
              <a:t>Præcisionsmedicin</a:t>
            </a:r>
            <a:endParaRPr lang="da-DK" dirty="0"/>
          </a:p>
        </p:txBody>
      </p:sp>
      <p:pic>
        <p:nvPicPr>
          <p:cNvPr id="6" name="Bild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28" y="118062"/>
            <a:ext cx="956311" cy="848866"/>
          </a:xfrm>
          <a:prstGeom prst="rect">
            <a:avLst/>
          </a:prstGeom>
        </p:spPr>
      </p:pic>
      <p:pic>
        <p:nvPicPr>
          <p:cNvPr id="7" name="Billede 6" descr="B-pL8thWsAAdHn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21" y="1372173"/>
            <a:ext cx="5615807" cy="42118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84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To (brede) typer af als</a:t>
            </a:r>
            <a:endParaRPr lang="da-DK" dirty="0"/>
          </a:p>
        </p:txBody>
      </p:sp>
      <p:pic>
        <p:nvPicPr>
          <p:cNvPr id="6" name="Bild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28" y="118062"/>
            <a:ext cx="956311" cy="848866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7" name="Billede 6" descr="gr2_lrg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80" y="1196752"/>
            <a:ext cx="7837412" cy="50298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84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BD85B7D-E9A5-49E0-8ACF-AF93CE3E556F}" type="datetime1">
              <a:rPr lang="da-DK" smtClean="0"/>
              <a:t>11/10/17</a:t>
            </a:fld>
            <a:r>
              <a:rPr lang="da-DK" dirty="0"/>
              <a:t>14-10-2017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862370" y="2276872"/>
            <a:ext cx="8496944" cy="3744416"/>
          </a:xfrm>
        </p:spPr>
        <p:txBody>
          <a:bodyPr/>
          <a:lstStyle/>
          <a:p>
            <a:pPr lvl="0"/>
            <a:r>
              <a:rPr lang="da-DK" dirty="0"/>
              <a:t>Desværre er der ikke noget vi kan gøre i forbindelse med ALS. Tag hjem og få styr på de sidste ting</a:t>
            </a:r>
            <a:r>
              <a:rPr lang="mr-IN" dirty="0"/>
              <a:t>…</a:t>
            </a:r>
            <a:endParaRPr lang="da-DK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15913" y="228627"/>
            <a:ext cx="11556000" cy="7521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500" b="1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r>
              <a:rPr lang="da-DK" dirty="0" smtClean="0"/>
              <a:t>Meget er opn</a:t>
            </a:r>
            <a:r>
              <a:rPr lang="da-DK" dirty="0" smtClean="0"/>
              <a:t>ået de sidste 20 år</a:t>
            </a:r>
          </a:p>
          <a:p>
            <a:r>
              <a:rPr lang="da-DK" dirty="0" smtClean="0"/>
              <a:t>1997:</a:t>
            </a:r>
            <a:endParaRPr lang="da-DK" dirty="0"/>
          </a:p>
        </p:txBody>
      </p:sp>
      <p:pic>
        <p:nvPicPr>
          <p:cNvPr id="5" name="Bild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28" y="118062"/>
            <a:ext cx="956311" cy="848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6159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BD85B7D-E9A5-49E0-8ACF-AF93CE3E556F}" type="datetime1">
              <a:rPr lang="da-DK" smtClean="0"/>
              <a:t>11/10/17</a:t>
            </a:fld>
            <a:r>
              <a:rPr lang="da-DK" dirty="0"/>
              <a:t>14-10-2017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701924" y="2276872"/>
            <a:ext cx="8496944" cy="3744416"/>
          </a:xfrm>
        </p:spPr>
        <p:txBody>
          <a:bodyPr/>
          <a:lstStyle/>
          <a:p>
            <a:pPr lvl="0"/>
            <a:r>
              <a:rPr lang="da-DK" dirty="0"/>
              <a:t>Vi har mange muligheder for at hjælpe dig med at leve et bedre (og længere) liv med ALS</a:t>
            </a:r>
            <a:endParaRPr lang="da-DK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15913" y="228627"/>
            <a:ext cx="11556000" cy="7521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500" b="1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r>
              <a:rPr lang="da-DK" dirty="0" smtClean="0"/>
              <a:t>Meget er opn</a:t>
            </a:r>
            <a:r>
              <a:rPr lang="da-DK" dirty="0" smtClean="0"/>
              <a:t>ået de sidste 20 år</a:t>
            </a:r>
          </a:p>
          <a:p>
            <a:r>
              <a:rPr lang="da-DK" dirty="0" smtClean="0"/>
              <a:t>2017:</a:t>
            </a:r>
            <a:endParaRPr lang="da-DK" dirty="0"/>
          </a:p>
        </p:txBody>
      </p:sp>
      <p:pic>
        <p:nvPicPr>
          <p:cNvPr id="5" name="Bild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28" y="118062"/>
            <a:ext cx="956311" cy="848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099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Meget er opn</a:t>
            </a:r>
            <a:r>
              <a:rPr lang="da-DK" dirty="0" smtClean="0"/>
              <a:t>ået de sidste 20 år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74900" lvl="1" indent="-342900">
              <a:buFont typeface="Arial"/>
              <a:buChar char="•"/>
            </a:pPr>
            <a:endParaRPr lang="da-DK" dirty="0" smtClean="0"/>
          </a:p>
          <a:p>
            <a:pPr marL="774900" lvl="1" indent="-342900">
              <a:buFont typeface="Arial"/>
              <a:buChar char="•"/>
            </a:pPr>
            <a:endParaRPr lang="da-DK" dirty="0"/>
          </a:p>
          <a:p>
            <a:pPr marL="774900" lvl="1" indent="-342900">
              <a:buFont typeface="Arial"/>
              <a:buChar char="•"/>
            </a:pPr>
            <a:r>
              <a:rPr lang="da-DK" dirty="0" smtClean="0"/>
              <a:t>Medicin </a:t>
            </a:r>
            <a:r>
              <a:rPr lang="da-DK" dirty="0"/>
              <a:t>som kan forsinke </a:t>
            </a:r>
            <a:r>
              <a:rPr lang="da-DK" b="1" dirty="0"/>
              <a:t>sygdoms udviklingen</a:t>
            </a:r>
            <a:r>
              <a:rPr lang="da-DK" dirty="0"/>
              <a:t> (</a:t>
            </a:r>
            <a:r>
              <a:rPr lang="da-DK" dirty="0" err="1" smtClean="0"/>
              <a:t>Rilutek</a:t>
            </a:r>
            <a:r>
              <a:rPr lang="da-DK" dirty="0" smtClean="0"/>
              <a:t>, </a:t>
            </a:r>
            <a:r>
              <a:rPr lang="da-DK" dirty="0" err="1" smtClean="0"/>
              <a:t>Edaravone</a:t>
            </a:r>
            <a:r>
              <a:rPr lang="da-DK" dirty="0" smtClean="0"/>
              <a:t>)</a:t>
            </a:r>
            <a:endParaRPr lang="da-DK" dirty="0"/>
          </a:p>
          <a:p>
            <a:pPr marL="774900" lvl="1" indent="-342900">
              <a:buFont typeface="Arial"/>
              <a:buChar char="•"/>
            </a:pPr>
            <a:r>
              <a:rPr lang="da-DK" dirty="0"/>
              <a:t>Medicin som hjælper mod </a:t>
            </a:r>
            <a:r>
              <a:rPr lang="da-DK" b="1" dirty="0"/>
              <a:t>symptomer</a:t>
            </a:r>
            <a:r>
              <a:rPr lang="da-DK" dirty="0"/>
              <a:t> (</a:t>
            </a:r>
            <a:r>
              <a:rPr lang="da-DK" dirty="0" err="1"/>
              <a:t>Anticholinergics</a:t>
            </a:r>
            <a:r>
              <a:rPr lang="da-DK" dirty="0"/>
              <a:t>, </a:t>
            </a:r>
            <a:r>
              <a:rPr lang="da-DK" dirty="0" err="1"/>
              <a:t>muskelafslappning</a:t>
            </a:r>
            <a:r>
              <a:rPr lang="da-DK" dirty="0"/>
              <a:t>, </a:t>
            </a:r>
            <a:r>
              <a:rPr lang="da-DK" dirty="0" err="1"/>
              <a:t>Nuedexta</a:t>
            </a:r>
            <a:r>
              <a:rPr lang="da-DK" dirty="0"/>
              <a:t>)</a:t>
            </a:r>
          </a:p>
          <a:p>
            <a:pPr marL="774900" lvl="1" indent="-342900">
              <a:buFont typeface="Arial"/>
              <a:buChar char="•"/>
            </a:pPr>
            <a:r>
              <a:rPr lang="da-DK" b="1" dirty="0"/>
              <a:t>Udstyr</a:t>
            </a:r>
            <a:r>
              <a:rPr lang="da-DK" dirty="0"/>
              <a:t> (Motorisk kørestol, skinner, IT-baseret kommunikation, BPA, respirator</a:t>
            </a:r>
            <a:r>
              <a:rPr lang="mr-IN" dirty="0"/>
              <a:t>…</a:t>
            </a:r>
            <a:r>
              <a:rPr lang="is-IS" dirty="0"/>
              <a:t>)</a:t>
            </a:r>
            <a:r>
              <a:rPr lang="da-DK" dirty="0"/>
              <a:t> </a:t>
            </a:r>
          </a:p>
          <a:p>
            <a:pPr marL="774900" lvl="1" indent="-342900">
              <a:buFont typeface="Arial"/>
              <a:buChar char="•"/>
            </a:pPr>
            <a:r>
              <a:rPr lang="da-DK" dirty="0"/>
              <a:t>Motion og </a:t>
            </a:r>
            <a:r>
              <a:rPr lang="da-DK" b="1" dirty="0"/>
              <a:t>ernæring</a:t>
            </a:r>
          </a:p>
          <a:p>
            <a:pPr>
              <a:buNone/>
            </a:pPr>
            <a:endParaRPr lang="da-DK" dirty="0"/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endParaRPr lang="da-DK" dirty="0" smtClean="0"/>
          </a:p>
          <a:p>
            <a:pPr marL="342900" indent="-342900">
              <a:buFont typeface="Arial"/>
              <a:buChar char="•"/>
            </a:pPr>
            <a:r>
              <a:rPr lang="mr-IN" b="1" dirty="0" smtClean="0">
                <a:solidFill>
                  <a:srgbClr val="FF0000"/>
                </a:solidFill>
              </a:rPr>
              <a:t>…</a:t>
            </a:r>
            <a:r>
              <a:rPr lang="is-IS" b="1" dirty="0" smtClean="0">
                <a:solidFill>
                  <a:srgbClr val="FF0000"/>
                </a:solidFill>
              </a:rPr>
              <a:t>men hvorfor har vi ikke en helbredende behandling endnu? </a:t>
            </a:r>
            <a:endParaRPr lang="da-DK" b="1" dirty="0" smtClean="0">
              <a:solidFill>
                <a:srgbClr val="FF0000"/>
              </a:solidFill>
            </a:endParaRPr>
          </a:p>
        </p:txBody>
      </p:sp>
      <p:pic>
        <p:nvPicPr>
          <p:cNvPr id="6" name="Bild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28" y="118062"/>
            <a:ext cx="956311" cy="848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84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595811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18225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28338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253714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253714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849</Words>
  <Application>Microsoft Macintosh PowerPoint</Application>
  <PresentationFormat>Brugerdefineret</PresentationFormat>
  <Paragraphs>236</Paragraphs>
  <Slides>35</Slides>
  <Notes>20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Diastitler</vt:lpstr>
      </vt:variant>
      <vt:variant>
        <vt:i4>35</vt:i4>
      </vt:variant>
    </vt:vector>
  </HeadingPairs>
  <TitlesOfParts>
    <vt:vector size="42" baseType="lpstr">
      <vt:lpstr>Wingdings 3</vt:lpstr>
      <vt:lpstr>AU Peto</vt:lpstr>
      <vt:lpstr>AU Passata Light</vt:lpstr>
      <vt:lpstr>Georgia</vt:lpstr>
      <vt:lpstr>AU Passata</vt:lpstr>
      <vt:lpstr>Calibri</vt:lpstr>
      <vt:lpstr>AU 16:9</vt:lpstr>
      <vt:lpstr>International forskning på als</vt:lpstr>
      <vt:lpstr>Hvem er jeg og hvorfor  er jeg her?</vt:lpstr>
      <vt:lpstr>Oversigt</vt:lpstr>
      <vt:lpstr>PowerPoint-præsentation</vt:lpstr>
      <vt:lpstr>ALS er flere sygdomme</vt:lpstr>
      <vt:lpstr>To (brede) typer af als</vt:lpstr>
      <vt:lpstr>PowerPoint-præsentation</vt:lpstr>
      <vt:lpstr>PowerPoint-præsentation</vt:lpstr>
      <vt:lpstr>Meget er opnået de sidste 20 år</vt:lpstr>
      <vt:lpstr>Hvorfor ingen helbredende behandling?</vt:lpstr>
      <vt:lpstr>Behandling starter for sent</vt:lpstr>
      <vt:lpstr>Svært at inkludere patiener</vt:lpstr>
      <vt:lpstr>PowerPoint-præsentation</vt:lpstr>
      <vt:lpstr>genetik</vt:lpstr>
      <vt:lpstr>Seks hændelser til als?</vt:lpstr>
      <vt:lpstr>Miljø?</vt:lpstr>
      <vt:lpstr>Hvad med cyannobakteria?</vt:lpstr>
      <vt:lpstr>PowerPoint-præsentation</vt:lpstr>
      <vt:lpstr>Gør brug af ALSUntangled</vt:lpstr>
      <vt:lpstr>Alsuntangled bedømmelse</vt:lpstr>
      <vt:lpstr>PowerPoint-præsentation</vt:lpstr>
      <vt:lpstr>PowerPoint-præsentation</vt:lpstr>
      <vt:lpstr>Replication of als reversals - roar</vt:lpstr>
      <vt:lpstr>PowerPoint-præsentation</vt:lpstr>
      <vt:lpstr>Stagnering i symptomer</vt:lpstr>
      <vt:lpstr>Rilutek – stadigvæk 1. valg</vt:lpstr>
      <vt:lpstr>Nuedexta – mod symptomer</vt:lpstr>
      <vt:lpstr>Edaravone</vt:lpstr>
      <vt:lpstr>Masitinib</vt:lpstr>
      <vt:lpstr>Stamceller og als</vt:lpstr>
      <vt:lpstr>stamcelleterapi</vt:lpstr>
      <vt:lpstr>Mabthera (Rituximab)</vt:lpstr>
      <vt:lpstr>Til sidst… </vt:lpstr>
      <vt:lpstr>pall@clin.au.dk 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2017-10-14T08:47:44Z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636431291961227271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1005</vt:lpwstr>
  </property>
  <property fmtid="{D5CDD505-2E9C-101B-9397-08002B2CF9AE}" pid="62" name="colorthemechange">
    <vt:lpwstr>True</vt:lpwstr>
  </property>
</Properties>
</file>