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75" r:id="rId2"/>
    <p:sldId id="378" r:id="rId3"/>
    <p:sldId id="450" r:id="rId4"/>
    <p:sldId id="456" r:id="rId5"/>
    <p:sldId id="455" r:id="rId6"/>
    <p:sldId id="452" r:id="rId7"/>
    <p:sldId id="451" r:id="rId8"/>
    <p:sldId id="431" r:id="rId9"/>
    <p:sldId id="381" r:id="rId10"/>
    <p:sldId id="448" r:id="rId11"/>
    <p:sldId id="436" r:id="rId12"/>
    <p:sldId id="435" r:id="rId13"/>
    <p:sldId id="348" r:id="rId14"/>
    <p:sldId id="363" r:id="rId15"/>
    <p:sldId id="437" r:id="rId16"/>
    <p:sldId id="438" r:id="rId17"/>
    <p:sldId id="440" r:id="rId18"/>
    <p:sldId id="443" r:id="rId19"/>
    <p:sldId id="439" r:id="rId20"/>
    <p:sldId id="453" r:id="rId21"/>
    <p:sldId id="444" r:id="rId22"/>
    <p:sldId id="458" r:id="rId23"/>
    <p:sldId id="457" r:id="rId24"/>
    <p:sldId id="441" r:id="rId25"/>
    <p:sldId id="446" r:id="rId26"/>
    <p:sldId id="445" r:id="rId27"/>
    <p:sldId id="447" r:id="rId28"/>
    <p:sldId id="460" r:id="rId29"/>
    <p:sldId id="459" r:id="rId30"/>
    <p:sldId id="408" r:id="rId31"/>
    <p:sldId id="394" r:id="rId32"/>
    <p:sldId id="404" r:id="rId33"/>
    <p:sldId id="326" r:id="rId34"/>
  </p:sldIdLst>
  <p:sldSz cx="11522075" cy="6480175"/>
  <p:notesSz cx="6669088" cy="9926638"/>
  <p:defaultTextStyle>
    <a:defPPr>
      <a:defRPr lang="nb-NO"/>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torheim"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99FF"/>
    <a:srgbClr val="0066CC"/>
    <a:srgbClr val="D6EFF7"/>
    <a:srgbClr val="B4EBEE"/>
    <a:srgbClr val="BBEEF7"/>
    <a:srgbClr val="3FCFD5"/>
    <a:srgbClr val="E98B2D"/>
    <a:srgbClr val="FD961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89246" autoAdjust="0"/>
  </p:normalViewPr>
  <p:slideViewPr>
    <p:cSldViewPr>
      <p:cViewPr varScale="1">
        <p:scale>
          <a:sx n="69" d="100"/>
          <a:sy n="69" d="100"/>
        </p:scale>
        <p:origin x="894" y="90"/>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380"/>
    </p:cViewPr>
  </p:sorterViewPr>
  <p:notesViewPr>
    <p:cSldViewPr>
      <p:cViewPr varScale="1">
        <p:scale>
          <a:sx n="77" d="100"/>
          <a:sy n="77" d="100"/>
        </p:scale>
        <p:origin x="-2124"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2890041" cy="496332"/>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vl1pPr>
          </a:lstStyle>
          <a:p>
            <a:endParaRPr lang="nb-NO"/>
          </a:p>
        </p:txBody>
      </p:sp>
      <p:sp>
        <p:nvSpPr>
          <p:cNvPr id="38915" name="Rectangle 3"/>
          <p:cNvSpPr>
            <a:spLocks noGrp="1" noChangeArrowheads="1"/>
          </p:cNvSpPr>
          <p:nvPr>
            <p:ph type="dt" sz="quarter" idx="1"/>
          </p:nvPr>
        </p:nvSpPr>
        <p:spPr bwMode="auto">
          <a:xfrm>
            <a:off x="3777510" y="0"/>
            <a:ext cx="2890041" cy="496332"/>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vl1pPr>
          </a:lstStyle>
          <a:p>
            <a:fld id="{E59E6229-C094-41E5-B741-02CF4F08CC4B}" type="datetimeFigureOut">
              <a:rPr lang="nb-NO"/>
              <a:pPr/>
              <a:t>27.10.2015</a:t>
            </a:fld>
            <a:endParaRPr lang="nb-NO"/>
          </a:p>
        </p:txBody>
      </p:sp>
      <p:sp>
        <p:nvSpPr>
          <p:cNvPr id="38916" name="Rectangle 4"/>
          <p:cNvSpPr>
            <a:spLocks noGrp="1" noChangeArrowheads="1"/>
          </p:cNvSpPr>
          <p:nvPr>
            <p:ph type="ftr" sz="quarter" idx="2"/>
          </p:nvPr>
        </p:nvSpPr>
        <p:spPr bwMode="auto">
          <a:xfrm>
            <a:off x="1" y="9428718"/>
            <a:ext cx="2890041" cy="496332"/>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vl1pPr>
          </a:lstStyle>
          <a:p>
            <a:endParaRPr lang="nb-NO"/>
          </a:p>
        </p:txBody>
      </p:sp>
      <p:sp>
        <p:nvSpPr>
          <p:cNvPr id="38917" name="Rectangle 5"/>
          <p:cNvSpPr>
            <a:spLocks noGrp="1" noChangeArrowheads="1"/>
          </p:cNvSpPr>
          <p:nvPr>
            <p:ph type="sldNum" sz="quarter" idx="3"/>
          </p:nvPr>
        </p:nvSpPr>
        <p:spPr bwMode="auto">
          <a:xfrm>
            <a:off x="3777510" y="9428718"/>
            <a:ext cx="2890041" cy="496332"/>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vl1pPr>
          </a:lstStyle>
          <a:p>
            <a:fld id="{B0D34C0A-6B9F-4D2A-87E6-557F7FE18BC9}" type="slidenum">
              <a:rPr lang="nb-NO"/>
              <a:pPr/>
              <a:t>‹#›</a:t>
            </a:fld>
            <a:endParaRPr lang="nb-NO"/>
          </a:p>
        </p:txBody>
      </p:sp>
    </p:spTree>
    <p:extLst>
      <p:ext uri="{BB962C8B-B14F-4D97-AF65-F5344CB8AC3E}">
        <p14:creationId xmlns:p14="http://schemas.microsoft.com/office/powerpoint/2010/main" val="4101372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1" y="0"/>
            <a:ext cx="2890041" cy="496332"/>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lvl1pPr defTabSz="958850" eaLnBrk="1" hangingPunct="1">
              <a:defRPr sz="1300">
                <a:latin typeface="Times New Roman" pitchFamily="18" charset="0"/>
              </a:defRPr>
            </a:lvl1pPr>
          </a:lstStyle>
          <a:p>
            <a:endParaRPr lang="nb-NO"/>
          </a:p>
        </p:txBody>
      </p:sp>
      <p:sp>
        <p:nvSpPr>
          <p:cNvPr id="134147" name="Rectangle 3"/>
          <p:cNvSpPr>
            <a:spLocks noGrp="1" noChangeArrowheads="1"/>
          </p:cNvSpPr>
          <p:nvPr>
            <p:ph type="dt" idx="1"/>
          </p:nvPr>
        </p:nvSpPr>
        <p:spPr bwMode="auto">
          <a:xfrm>
            <a:off x="3777510" y="0"/>
            <a:ext cx="2890041" cy="496332"/>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lvl1pPr algn="r" defTabSz="958850" eaLnBrk="1" hangingPunct="1">
              <a:defRPr sz="1300">
                <a:latin typeface="Times New Roman" pitchFamily="18" charset="0"/>
              </a:defRPr>
            </a:lvl1pPr>
          </a:lstStyle>
          <a:p>
            <a:endParaRPr lang="nb-NO"/>
          </a:p>
        </p:txBody>
      </p:sp>
      <p:sp>
        <p:nvSpPr>
          <p:cNvPr id="21508" name="Rectangle 4"/>
          <p:cNvSpPr>
            <a:spLocks noGrp="1" noRot="1" noChangeAspect="1" noChangeArrowheads="1" noTextEdit="1"/>
          </p:cNvSpPr>
          <p:nvPr>
            <p:ph type="sldImg" idx="2"/>
          </p:nvPr>
        </p:nvSpPr>
        <p:spPr bwMode="auto">
          <a:xfrm>
            <a:off x="25400" y="744538"/>
            <a:ext cx="6618288" cy="3722687"/>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67526" y="4715153"/>
            <a:ext cx="5334040" cy="4466987"/>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134150" name="Rectangle 6"/>
          <p:cNvSpPr>
            <a:spLocks noGrp="1" noChangeArrowheads="1"/>
          </p:cNvSpPr>
          <p:nvPr>
            <p:ph type="ftr" sz="quarter" idx="4"/>
          </p:nvPr>
        </p:nvSpPr>
        <p:spPr bwMode="auto">
          <a:xfrm>
            <a:off x="1" y="9428718"/>
            <a:ext cx="2890041" cy="496332"/>
          </a:xfrm>
          <a:prstGeom prst="rect">
            <a:avLst/>
          </a:prstGeom>
          <a:noFill/>
          <a:ln w="9525">
            <a:noFill/>
            <a:miter lim="800000"/>
            <a:headEnd/>
            <a:tailEnd/>
          </a:ln>
        </p:spPr>
        <p:txBody>
          <a:bodyPr vert="horz" wrap="square" lIns="95939" tIns="47969" rIns="95939" bIns="47969" numCol="1" anchor="b" anchorCtr="0" compatLnSpc="1">
            <a:prstTxWarp prst="textNoShape">
              <a:avLst/>
            </a:prstTxWarp>
          </a:bodyPr>
          <a:lstStyle>
            <a:lvl1pPr defTabSz="958850" eaLnBrk="1" hangingPunct="1">
              <a:defRPr sz="1300">
                <a:latin typeface="Times New Roman" pitchFamily="18" charset="0"/>
              </a:defRPr>
            </a:lvl1pPr>
          </a:lstStyle>
          <a:p>
            <a:endParaRPr lang="nb-NO"/>
          </a:p>
        </p:txBody>
      </p:sp>
      <p:sp>
        <p:nvSpPr>
          <p:cNvPr id="134151" name="Rectangle 7"/>
          <p:cNvSpPr>
            <a:spLocks noGrp="1" noChangeArrowheads="1"/>
          </p:cNvSpPr>
          <p:nvPr>
            <p:ph type="sldNum" sz="quarter" idx="5"/>
          </p:nvPr>
        </p:nvSpPr>
        <p:spPr bwMode="auto">
          <a:xfrm>
            <a:off x="3777510" y="9428718"/>
            <a:ext cx="2890041" cy="496332"/>
          </a:xfrm>
          <a:prstGeom prst="rect">
            <a:avLst/>
          </a:prstGeom>
          <a:noFill/>
          <a:ln w="9525">
            <a:noFill/>
            <a:miter lim="800000"/>
            <a:headEnd/>
            <a:tailEnd/>
          </a:ln>
        </p:spPr>
        <p:txBody>
          <a:bodyPr vert="horz" wrap="square" lIns="95939" tIns="47969" rIns="95939" bIns="47969" numCol="1" anchor="b" anchorCtr="0" compatLnSpc="1">
            <a:prstTxWarp prst="textNoShape">
              <a:avLst/>
            </a:prstTxWarp>
          </a:bodyPr>
          <a:lstStyle>
            <a:lvl1pPr algn="r" defTabSz="958850" eaLnBrk="1" hangingPunct="1">
              <a:defRPr sz="1300">
                <a:latin typeface="Times New Roman" pitchFamily="18" charset="0"/>
              </a:defRPr>
            </a:lvl1pPr>
          </a:lstStyle>
          <a:p>
            <a:fld id="{1EFC3EA4-1254-4B2C-96E0-E8001D16E6FA}" type="slidenum">
              <a:rPr lang="nb-NO"/>
              <a:pPr/>
              <a:t>‹#›</a:t>
            </a:fld>
            <a:endParaRPr lang="nb-NO"/>
          </a:p>
        </p:txBody>
      </p:sp>
    </p:spTree>
    <p:extLst>
      <p:ext uri="{BB962C8B-B14F-4D97-AF65-F5344CB8AC3E}">
        <p14:creationId xmlns:p14="http://schemas.microsoft.com/office/powerpoint/2010/main" val="2910201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EFC3EA4-1254-4B2C-96E0-E8001D16E6FA}" type="slidenum">
              <a:rPr lang="nb-NO" smtClean="0"/>
              <a:pPr/>
              <a:t>8</a:t>
            </a:fld>
            <a:endParaRPr lang="nb-NO"/>
          </a:p>
        </p:txBody>
      </p:sp>
    </p:spTree>
    <p:extLst>
      <p:ext uri="{BB962C8B-B14F-4D97-AF65-F5344CB8AC3E}">
        <p14:creationId xmlns:p14="http://schemas.microsoft.com/office/powerpoint/2010/main" val="159081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10"/>
          </p:nvPr>
        </p:nvSpPr>
        <p:spPr/>
        <p:txBody>
          <a:bodyPr/>
          <a:lstStyle/>
          <a:p>
            <a:pPr>
              <a:defRPr/>
            </a:pPr>
            <a:fld id="{FF90CE22-0CD1-4BF2-93B7-83765A998540}" type="slidenum">
              <a:rPr lang="nb-NO" smtClean="0"/>
              <a:pPr>
                <a:defRPr/>
              </a:pPr>
              <a:t>9</a:t>
            </a:fld>
            <a:endParaRPr lang="nb-NO" dirty="0"/>
          </a:p>
        </p:txBody>
      </p:sp>
    </p:spTree>
    <p:extLst>
      <p:ext uri="{BB962C8B-B14F-4D97-AF65-F5344CB8AC3E}">
        <p14:creationId xmlns:p14="http://schemas.microsoft.com/office/powerpoint/2010/main" val="283014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EFC3EA4-1254-4B2C-96E0-E8001D16E6FA}" type="slidenum">
              <a:rPr lang="nb-NO" smtClean="0"/>
              <a:pPr/>
              <a:t>10</a:t>
            </a:fld>
            <a:endParaRPr lang="nb-NO"/>
          </a:p>
        </p:txBody>
      </p:sp>
    </p:spTree>
    <p:extLst>
      <p:ext uri="{BB962C8B-B14F-4D97-AF65-F5344CB8AC3E}">
        <p14:creationId xmlns:p14="http://schemas.microsoft.com/office/powerpoint/2010/main" val="74581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EFC3EA4-1254-4B2C-96E0-E8001D16E6FA}" type="slidenum">
              <a:rPr lang="nb-NO" smtClean="0"/>
              <a:pPr/>
              <a:t>11</a:t>
            </a:fld>
            <a:endParaRPr lang="nb-NO"/>
          </a:p>
        </p:txBody>
      </p:sp>
    </p:spTree>
    <p:extLst>
      <p:ext uri="{BB962C8B-B14F-4D97-AF65-F5344CB8AC3E}">
        <p14:creationId xmlns:p14="http://schemas.microsoft.com/office/powerpoint/2010/main" val="80410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50 studier i 17 land</a:t>
            </a:r>
            <a:endParaRPr lang="nb-NO" dirty="0"/>
          </a:p>
        </p:txBody>
      </p:sp>
      <p:sp>
        <p:nvSpPr>
          <p:cNvPr id="4" name="Plassholder for lysbildenummer 3"/>
          <p:cNvSpPr>
            <a:spLocks noGrp="1"/>
          </p:cNvSpPr>
          <p:nvPr>
            <p:ph type="sldNum" sz="quarter" idx="10"/>
          </p:nvPr>
        </p:nvSpPr>
        <p:spPr/>
        <p:txBody>
          <a:bodyPr/>
          <a:lstStyle/>
          <a:p>
            <a:fld id="{1EFC3EA4-1254-4B2C-96E0-E8001D16E6FA}" type="slidenum">
              <a:rPr lang="nb-NO" smtClean="0"/>
              <a:pPr/>
              <a:t>12</a:t>
            </a:fld>
            <a:endParaRPr lang="nb-NO"/>
          </a:p>
        </p:txBody>
      </p:sp>
    </p:spTree>
    <p:extLst>
      <p:ext uri="{BB962C8B-B14F-4D97-AF65-F5344CB8AC3E}">
        <p14:creationId xmlns:p14="http://schemas.microsoft.com/office/powerpoint/2010/main" val="156857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D0112D0D-73D3-4F63-B8D1-A52265800702}" type="slidenum">
              <a:rPr lang="nb-NO" smtClean="0"/>
              <a:pPr/>
              <a:t>13</a:t>
            </a:fld>
            <a:endParaRPr lang="nb-NO" smtClean="0"/>
          </a:p>
        </p:txBody>
      </p:sp>
      <p:sp>
        <p:nvSpPr>
          <p:cNvPr id="49154" name="Rectangle 2"/>
          <p:cNvSpPr>
            <a:spLocks noGrp="1" noRot="1" noChangeAspect="1" noChangeArrowheads="1" noTextEdit="1"/>
          </p:cNvSpPr>
          <p:nvPr>
            <p:ph type="sldImg"/>
          </p:nvPr>
        </p:nvSpPr>
        <p:spPr>
          <a:xfrm>
            <a:off x="60325" y="752475"/>
            <a:ext cx="6559550" cy="3690938"/>
          </a:xfrm>
          <a:ln/>
        </p:spPr>
      </p:sp>
      <p:sp>
        <p:nvSpPr>
          <p:cNvPr id="49155" name="Rectangle 3"/>
          <p:cNvSpPr>
            <a:spLocks noGrp="1" noChangeArrowheads="1"/>
          </p:cNvSpPr>
          <p:nvPr>
            <p:ph type="body" idx="1"/>
          </p:nvPr>
        </p:nvSpPr>
        <p:spPr>
          <a:xfrm>
            <a:off x="512181" y="4743789"/>
            <a:ext cx="5644731" cy="4443125"/>
          </a:xfrm>
          <a:noFill/>
          <a:ln/>
        </p:spPr>
        <p:txBody>
          <a:bodyPr/>
          <a:lstStyle/>
          <a:p>
            <a:endParaRPr lang="nb-NO" dirty="0" smtClean="0"/>
          </a:p>
        </p:txBody>
      </p:sp>
    </p:spTree>
    <p:extLst>
      <p:ext uri="{BB962C8B-B14F-4D97-AF65-F5344CB8AC3E}">
        <p14:creationId xmlns:p14="http://schemas.microsoft.com/office/powerpoint/2010/main" val="239627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EFC3EA4-1254-4B2C-96E0-E8001D16E6FA}" type="slidenum">
              <a:rPr lang="nb-NO" smtClean="0"/>
              <a:pPr/>
              <a:t>14</a:t>
            </a:fld>
            <a:endParaRPr lang="nb-NO"/>
          </a:p>
        </p:txBody>
      </p:sp>
    </p:spTree>
    <p:extLst>
      <p:ext uri="{BB962C8B-B14F-4D97-AF65-F5344CB8AC3E}">
        <p14:creationId xmlns:p14="http://schemas.microsoft.com/office/powerpoint/2010/main" val="80410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Myndighetene kritiseres for å være for strenge og for liberale. Når tenkningen til myndigheter, helsepersonell måles; selvfølgelig avhengig av sykdommens alvorlighet </a:t>
            </a:r>
            <a:r>
              <a:rPr lang="nb-NO" b="1" dirty="0" smtClean="0"/>
              <a:t>&gt;5 ganger verre å bli skadd av behandlingen enn av sykdommen</a:t>
            </a:r>
            <a:r>
              <a:rPr lang="nb-NO" dirty="0" smtClean="0"/>
              <a:t>. Når det kommer til pressen er nok forholdet ennå mer skjevt. </a:t>
            </a:r>
          </a:p>
          <a:p>
            <a:r>
              <a:rPr lang="nb-NO" dirty="0" smtClean="0"/>
              <a:t>Pasienter derimot vurderer annerledes</a:t>
            </a:r>
            <a:endParaRPr lang="nb-NO" dirty="0"/>
          </a:p>
        </p:txBody>
      </p:sp>
      <p:sp>
        <p:nvSpPr>
          <p:cNvPr id="4" name="Plassholder for lysbildenummer 3"/>
          <p:cNvSpPr>
            <a:spLocks noGrp="1"/>
          </p:cNvSpPr>
          <p:nvPr>
            <p:ph type="sldNum" sz="quarter" idx="10"/>
          </p:nvPr>
        </p:nvSpPr>
        <p:spPr/>
        <p:txBody>
          <a:bodyPr/>
          <a:lstStyle/>
          <a:p>
            <a:fld id="{1EFC3EA4-1254-4B2C-96E0-E8001D16E6FA}" type="slidenum">
              <a:rPr lang="nb-NO" smtClean="0"/>
              <a:pPr/>
              <a:t>18</a:t>
            </a:fld>
            <a:endParaRPr lang="nb-NO"/>
          </a:p>
        </p:txBody>
      </p:sp>
    </p:spTree>
    <p:extLst>
      <p:ext uri="{BB962C8B-B14F-4D97-AF65-F5344CB8AC3E}">
        <p14:creationId xmlns:p14="http://schemas.microsoft.com/office/powerpoint/2010/main" val="241642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Siste spesifikke anti-TB </a:t>
            </a:r>
            <a:r>
              <a:rPr lang="nb-NO" dirty="0" err="1" smtClean="0"/>
              <a:t>rifampicin</a:t>
            </a:r>
            <a:r>
              <a:rPr lang="nb-NO" dirty="0" smtClean="0"/>
              <a:t> i 1963.</a:t>
            </a:r>
            <a:r>
              <a:rPr lang="nb-NO" baseline="0" dirty="0" smtClean="0"/>
              <a:t> </a:t>
            </a:r>
            <a:r>
              <a:rPr lang="nb-NO" baseline="0" dirty="0" err="1" smtClean="0"/>
              <a:t>Bedaquiline</a:t>
            </a:r>
            <a:r>
              <a:rPr lang="nb-NO" baseline="0" dirty="0" smtClean="0"/>
              <a:t>; inhibisjon av </a:t>
            </a:r>
            <a:r>
              <a:rPr lang="nb-NO" baseline="0" dirty="0" err="1" smtClean="0"/>
              <a:t>mycobacterial</a:t>
            </a:r>
            <a:r>
              <a:rPr lang="nb-NO" baseline="0" dirty="0" smtClean="0"/>
              <a:t> ATP </a:t>
            </a:r>
            <a:r>
              <a:rPr lang="nb-NO" baseline="0" dirty="0" err="1" smtClean="0"/>
              <a:t>synthetase</a:t>
            </a:r>
            <a:r>
              <a:rPr lang="nb-NO" baseline="0" dirty="0" smtClean="0"/>
              <a:t>. (surrogat endepunkt) (</a:t>
            </a:r>
            <a:r>
              <a:rPr lang="nb-NO" baseline="0" dirty="0" err="1" smtClean="0"/>
              <a:t>Delamanid</a:t>
            </a:r>
            <a:r>
              <a:rPr lang="nb-NO" baseline="0" dirty="0" smtClean="0"/>
              <a:t> er fortsatt i prosedyre)</a:t>
            </a:r>
            <a:endParaRPr lang="nb-NO" dirty="0"/>
          </a:p>
        </p:txBody>
      </p:sp>
      <p:sp>
        <p:nvSpPr>
          <p:cNvPr id="4" name="Plassholder for lysbildenummer 3"/>
          <p:cNvSpPr>
            <a:spLocks noGrp="1"/>
          </p:cNvSpPr>
          <p:nvPr>
            <p:ph type="sldNum" sz="quarter" idx="10"/>
          </p:nvPr>
        </p:nvSpPr>
        <p:spPr/>
        <p:txBody>
          <a:bodyPr/>
          <a:lstStyle/>
          <a:p>
            <a:pPr>
              <a:defRPr/>
            </a:pPr>
            <a:fld id="{FF90CE22-0CD1-4BF2-93B7-83765A998540}" type="slidenum">
              <a:rPr lang="nb-NO" smtClean="0"/>
              <a:pPr>
                <a:defRPr/>
              </a:pPr>
              <a:t>30</a:t>
            </a:fld>
            <a:endParaRPr lang="nb-NO" dirty="0"/>
          </a:p>
        </p:txBody>
      </p:sp>
    </p:spTree>
    <p:extLst>
      <p:ext uri="{BB962C8B-B14F-4D97-AF65-F5344CB8AC3E}">
        <p14:creationId xmlns:p14="http://schemas.microsoft.com/office/powerpoint/2010/main" val="346224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31" descr="Statens_legemiddelverk_cmyk"/>
          <p:cNvPicPr>
            <a:picLocks noChangeAspect="1" noChangeArrowheads="1"/>
          </p:cNvPicPr>
          <p:nvPr userDrawn="1"/>
        </p:nvPicPr>
        <p:blipFill>
          <a:blip r:embed="rId3" cstate="print"/>
          <a:srcRect/>
          <a:stretch>
            <a:fillRect/>
          </a:stretch>
        </p:blipFill>
        <p:spPr bwMode="auto">
          <a:xfrm>
            <a:off x="7921625" y="287338"/>
            <a:ext cx="3303588" cy="554037"/>
          </a:xfrm>
          <a:prstGeom prst="rect">
            <a:avLst/>
          </a:prstGeom>
          <a:noFill/>
          <a:ln w="9525">
            <a:solidFill>
              <a:schemeClr val="bg1"/>
            </a:solidFill>
            <a:miter lim="800000"/>
            <a:headEnd/>
            <a:tailEnd/>
          </a:ln>
        </p:spPr>
      </p:pic>
      <p:pic>
        <p:nvPicPr>
          <p:cNvPr id="5" name="Picture 24" descr="bue kopi"/>
          <p:cNvPicPr>
            <a:picLocks noChangeAspect="1" noChangeArrowheads="1"/>
          </p:cNvPicPr>
          <p:nvPr userDrawn="1"/>
        </p:nvPicPr>
        <p:blipFill>
          <a:blip r:embed="rId4" cstate="print"/>
          <a:srcRect/>
          <a:stretch>
            <a:fillRect/>
          </a:stretch>
        </p:blipFill>
        <p:spPr bwMode="auto">
          <a:xfrm>
            <a:off x="0" y="0"/>
            <a:ext cx="5402263" cy="6475413"/>
          </a:xfrm>
          <a:prstGeom prst="rect">
            <a:avLst/>
          </a:prstGeom>
          <a:noFill/>
          <a:ln w="9525">
            <a:noFill/>
            <a:miter lim="800000"/>
            <a:headEnd/>
            <a:tailEnd/>
          </a:ln>
        </p:spPr>
      </p:pic>
      <p:sp>
        <p:nvSpPr>
          <p:cNvPr id="4098" name="Rectangle 2"/>
          <p:cNvSpPr>
            <a:spLocks noGrp="1" noChangeArrowheads="1"/>
          </p:cNvSpPr>
          <p:nvPr>
            <p:ph type="ctrTitle"/>
          </p:nvPr>
        </p:nvSpPr>
        <p:spPr>
          <a:xfrm>
            <a:off x="3816350" y="2232025"/>
            <a:ext cx="7345363" cy="1079500"/>
          </a:xfrm>
        </p:spPr>
        <p:txBody>
          <a:bodyPr anchor="ctr"/>
          <a:lstStyle>
            <a:lvl1pPr>
              <a:defRPr>
                <a:solidFill>
                  <a:schemeClr val="tx1"/>
                </a:solidFill>
              </a:defRPr>
            </a:lvl1pPr>
          </a:lstStyle>
          <a:p>
            <a:r>
              <a:rPr lang="nb-NO" smtClean="0"/>
              <a:t>Klikk for å redigere tittelstil</a:t>
            </a:r>
            <a:endParaRPr lang="nn-NO"/>
          </a:p>
        </p:txBody>
      </p:sp>
      <p:sp>
        <p:nvSpPr>
          <p:cNvPr id="4099" name="Rectangle 3"/>
          <p:cNvSpPr>
            <a:spLocks noGrp="1" noChangeArrowheads="1"/>
          </p:cNvSpPr>
          <p:nvPr>
            <p:ph type="subTitle" idx="1"/>
          </p:nvPr>
        </p:nvSpPr>
        <p:spPr>
          <a:xfrm>
            <a:off x="3887788" y="4392613"/>
            <a:ext cx="7634287" cy="1655762"/>
          </a:xfrm>
        </p:spPr>
        <p:txBody>
          <a:bodyPr/>
          <a:lstStyle>
            <a:lvl1pPr marL="0" indent="0">
              <a:buFont typeface="Times" pitchFamily="18" charset="0"/>
              <a:buNone/>
              <a:defRPr sz="2400"/>
            </a:lvl1pPr>
          </a:lstStyle>
          <a:p>
            <a:r>
              <a:rPr lang="nb-NO" smtClean="0"/>
              <a:t>Klikk for å redigere undertittelstil i malen</a:t>
            </a:r>
            <a:endParaRPr lang="nn-N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193088" y="935038"/>
            <a:ext cx="2178050" cy="4751387"/>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57350" y="935038"/>
            <a:ext cx="6383338" cy="475138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09638" y="4164013"/>
            <a:ext cx="9794875" cy="1287462"/>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909638" y="2746375"/>
            <a:ext cx="9794875"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57350" y="2087563"/>
            <a:ext cx="42799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089650" y="2087563"/>
            <a:ext cx="4281488"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576263" y="258763"/>
            <a:ext cx="10369550" cy="1081087"/>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576263" y="1450975"/>
            <a:ext cx="5091112"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576263" y="2055813"/>
            <a:ext cx="5091112"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853113" y="1450975"/>
            <a:ext cx="50927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853113" y="2055813"/>
            <a:ext cx="50927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576263" y="258763"/>
            <a:ext cx="3790950" cy="1096962"/>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505325" y="258763"/>
            <a:ext cx="6440488"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576263" y="1355725"/>
            <a:ext cx="3790950"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259013" y="4535488"/>
            <a:ext cx="6911975" cy="536575"/>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2259013" y="579438"/>
            <a:ext cx="69119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2259013" y="5072063"/>
            <a:ext cx="69119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725" y="646113"/>
            <a:ext cx="6926263"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Klikk for å redigere tittelstil</a:t>
            </a:r>
          </a:p>
        </p:txBody>
      </p:sp>
      <p:sp>
        <p:nvSpPr>
          <p:cNvPr id="1027" name="Rectangle 3"/>
          <p:cNvSpPr>
            <a:spLocks noGrp="1" noChangeArrowheads="1"/>
          </p:cNvSpPr>
          <p:nvPr>
            <p:ph type="body" idx="1"/>
          </p:nvPr>
        </p:nvSpPr>
        <p:spPr bwMode="auto">
          <a:xfrm>
            <a:off x="720725" y="2016125"/>
            <a:ext cx="6985000"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Klikk for å redigere tekststiler i malen</a:t>
            </a:r>
          </a:p>
          <a:p>
            <a:pPr lvl="1"/>
            <a:r>
              <a:rPr lang="en-US" smtClean="0"/>
              <a:t>Andre nivå</a:t>
            </a:r>
          </a:p>
          <a:p>
            <a:pPr lvl="2"/>
            <a:r>
              <a:rPr lang="en-US" smtClean="0"/>
              <a:t>Tredje nivå</a:t>
            </a:r>
          </a:p>
          <a:p>
            <a:pPr lvl="3"/>
            <a:r>
              <a:rPr lang="en-US" smtClean="0"/>
              <a:t>Fjerde nivå</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p:titleStyle>
    <p:bodyStyle>
      <a:lvl1pPr marL="188913" indent="-188913" algn="l" rtl="0" eaLnBrk="1" fontAlgn="base" hangingPunct="1">
        <a:spcBef>
          <a:spcPct val="40000"/>
        </a:spcBef>
        <a:spcAft>
          <a:spcPct val="0"/>
        </a:spcAft>
        <a:buClr>
          <a:schemeClr val="tx1"/>
        </a:buClr>
        <a:buSzPct val="120000"/>
        <a:buFont typeface="Times" pitchFamily="18" charset="0"/>
        <a:buChar char="•"/>
        <a:defRPr sz="2800">
          <a:solidFill>
            <a:schemeClr val="tx1"/>
          </a:solidFill>
          <a:latin typeface="+mn-lt"/>
          <a:ea typeface="+mn-ea"/>
          <a:cs typeface="+mn-cs"/>
        </a:defRPr>
      </a:lvl1pPr>
      <a:lvl2pPr marL="566738" indent="-187325" algn="l" rtl="0" eaLnBrk="1" fontAlgn="base" hangingPunct="1">
        <a:spcBef>
          <a:spcPct val="40000"/>
        </a:spcBef>
        <a:spcAft>
          <a:spcPct val="0"/>
        </a:spcAft>
        <a:buClr>
          <a:schemeClr val="tx1"/>
        </a:buClr>
        <a:buFont typeface="Times" pitchFamily="18" charset="0"/>
        <a:buChar char="•"/>
        <a:defRPr sz="2400">
          <a:solidFill>
            <a:schemeClr val="tx1"/>
          </a:solidFill>
          <a:latin typeface="+mn-lt"/>
        </a:defRPr>
      </a:lvl2pPr>
      <a:lvl3pPr marL="952500" indent="-195263" algn="l" rtl="0" eaLnBrk="1" fontAlgn="base" hangingPunct="1">
        <a:spcBef>
          <a:spcPct val="40000"/>
        </a:spcBef>
        <a:spcAft>
          <a:spcPct val="0"/>
        </a:spcAft>
        <a:buClr>
          <a:schemeClr val="tx1"/>
        </a:buClr>
        <a:buFont typeface="Times" pitchFamily="18" charset="0"/>
        <a:buChar char="•"/>
        <a:defRPr sz="2000">
          <a:solidFill>
            <a:schemeClr val="tx1"/>
          </a:solidFill>
          <a:latin typeface="+mn-lt"/>
        </a:defRPr>
      </a:lvl3pPr>
      <a:lvl4pPr marL="1331913" indent="-188913" algn="l" rtl="0" eaLnBrk="1" fontAlgn="base" hangingPunct="1">
        <a:spcBef>
          <a:spcPct val="40000"/>
        </a:spcBef>
        <a:spcAft>
          <a:spcPct val="0"/>
        </a:spcAft>
        <a:buClr>
          <a:schemeClr val="tx1"/>
        </a:buClr>
        <a:buFont typeface="Times" pitchFamily="18" charset="0"/>
        <a:buChar char="•"/>
        <a:defRPr sz="1600">
          <a:solidFill>
            <a:schemeClr val="tx1"/>
          </a:solidFill>
          <a:latin typeface="+mn-lt"/>
        </a:defRPr>
      </a:lvl4pPr>
      <a:lvl5pPr marL="17160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5pPr>
      <a:lvl6pPr marL="21732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6pPr>
      <a:lvl7pPr marL="26304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7pPr>
      <a:lvl8pPr marL="30876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8pPr>
      <a:lvl9pPr marL="35448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epost.ikomm.no/owa/redir.aspx?SURL=tb9nO4CO2ZMlUy8s6Y9NwqpsI7_TH-WIhKZzPW4qNbR6RoT-T9zSCG0AYQBpAGwAdABvADoAcwBhAGwAZQBzAEAAZgBhAHQALQB0AGkAZQAuAGMAbwBtAA..&amp;URL=mailto:sales@fat-tie.com" TargetMode="External"/><Relationship Id="rId7" Type="http://schemas.openxmlformats.org/officeDocument/2006/relationships/hyperlink" Target="https://epost.ikomm.no/owa/redir.aspx?SURL=ejM3XgQYI1zfEh0rswwDtfY024U-dCrDSv4UC7dhWoJ6RoT-T9zSCGgAdAB0AHAAOgAvAC8AZwBtADYAMAA0AGkAbgBmAG8ALgBjAG8AbQAvAA..&amp;URL=http://gm604info.com/" TargetMode="External"/><Relationship Id="rId2" Type="http://schemas.openxmlformats.org/officeDocument/2006/relationships/hyperlink" Target="https://epost.ikomm.no/owa/redir.aspx?SURL=P44Sn-0Mb-B9siPWHNu_BX4fMFmUGxnwTQppYEmH7Wp6RoT-T9zSCG0AYQBpAGwAdABvADoAaQBuAGYAbwBAAGcAZQBuAGUAcgB2AG8AbgAuAGMAbwBtAA..&amp;URL=mailto:info@genervon.com" TargetMode="External"/><Relationship Id="rId1" Type="http://schemas.openxmlformats.org/officeDocument/2006/relationships/slideLayout" Target="../slideLayouts/slideLayout7.xml"/><Relationship Id="rId6" Type="http://schemas.openxmlformats.org/officeDocument/2006/relationships/hyperlink" Target="https://epost.ikomm.no/owa/redir.aspx?SURL=OZVXGlUgDSPxctto6EHNL9jKr-dW3jDKF3f7WP5USER6RoT-T9zSCGgAdAB0AHAAcwA6AC8ALwBtAC4AZgBhAGMAZQBiAG8AbwBrAC4AYwBvAG0ALwBzAHQAbwByAHkALgBwAGgAcAA_AHMAdABvAHIAeQBfAGYAYgBpAGQAPQAxADYANQA3ADEAMQAzADIAOAAxADEANwA2ADYAOAAwACYAaQBkAD0AMQA2ADAAMAA5ADkANgAxADMAMwA0ADUANQAwADYAMgA.&amp;URL=https://m.facebook.com/story.php?story_fbid%3d1657113281176680%26id%3d1600996133455062" TargetMode="External"/><Relationship Id="rId5" Type="http://schemas.openxmlformats.org/officeDocument/2006/relationships/hyperlink" Target="https://epost.ikomm.no/owa/redir.aspx?SURL=9WmVxdeSL55147lSfwxw1iGnlbM1achAMnt0C173cul6RoT-T9zSCG0AYQBpAGwAdABvADoAbABpAG4AZQAuAG0AZQB0AHQAZQBAAGwAaQB2AGUALgBuAG8A&amp;URL=mailto:line.mette@live.no" TargetMode="External"/><Relationship Id="rId4" Type="http://schemas.openxmlformats.org/officeDocument/2006/relationships/hyperlink" Target="https://epost.ikomm.no/owa/redir.aspx?SURL=yO-dMKtz0knXA8efWYc2jc1T0mgsd04nGazCEgzcLe56RoT-T9zSCG0AYQBpAGwAdABvADoAYQByAG4ALQBiAGEAaAB1AEAAbwBuAGwAaQBuAGUALgBuAG8A&amp;URL=mailto:arn-bahu@online.n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00597" y="2087959"/>
            <a:ext cx="8209459" cy="2016224"/>
          </a:xfrm>
        </p:spPr>
        <p:txBody>
          <a:bodyPr/>
          <a:lstStyle/>
          <a:p>
            <a:pPr algn="ctr" eaLnBrk="1" hangingPunct="1"/>
            <a:r>
              <a:rPr lang="nb-NO" sz="4800" dirty="0" smtClean="0"/>
              <a:t>Godkjenning og overvåking av legemidler</a:t>
            </a:r>
          </a:p>
        </p:txBody>
      </p:sp>
      <p:sp>
        <p:nvSpPr>
          <p:cNvPr id="2" name="TekstSylinder 1"/>
          <p:cNvSpPr txBox="1"/>
          <p:nvPr/>
        </p:nvSpPr>
        <p:spPr>
          <a:xfrm>
            <a:off x="4104853" y="4536230"/>
            <a:ext cx="3456384" cy="830997"/>
          </a:xfrm>
          <a:prstGeom prst="rect">
            <a:avLst/>
          </a:prstGeom>
          <a:noFill/>
        </p:spPr>
        <p:txBody>
          <a:bodyPr wrap="square" rtlCol="0">
            <a:spAutoFit/>
          </a:bodyPr>
          <a:lstStyle/>
          <a:p>
            <a:pPr algn="ctr"/>
            <a:r>
              <a:rPr lang="nb-NO" dirty="0" smtClean="0">
                <a:latin typeface="+mn-lt"/>
              </a:rPr>
              <a:t>ALS-seminar 24.10.2015</a:t>
            </a:r>
            <a:endParaRPr lang="en-US" dirty="0">
              <a:latin typeface="+mn-lt"/>
            </a:endParaRPr>
          </a:p>
        </p:txBody>
      </p:sp>
      <p:pic>
        <p:nvPicPr>
          <p:cNvPr id="4" name="Bilde 3"/>
          <p:cNvPicPr/>
          <p:nvPr/>
        </p:nvPicPr>
        <p:blipFill>
          <a:blip r:embed="rId2">
            <a:extLst>
              <a:ext uri="{28A0092B-C50C-407E-A947-70E740481C1C}">
                <a14:useLocalDpi xmlns:a14="http://schemas.microsoft.com/office/drawing/2010/main" val="0"/>
              </a:ext>
            </a:extLst>
          </a:blip>
          <a:stretch>
            <a:fillRect/>
          </a:stretch>
        </p:blipFill>
        <p:spPr>
          <a:xfrm>
            <a:off x="288429" y="-216297"/>
            <a:ext cx="1846720" cy="2079584"/>
          </a:xfrm>
          <a:prstGeom prst="rect">
            <a:avLst/>
          </a:prstGeom>
        </p:spPr>
      </p:pic>
      <p:sp>
        <p:nvSpPr>
          <p:cNvPr id="3" name="TekstSylinder 2"/>
          <p:cNvSpPr txBox="1"/>
          <p:nvPr/>
        </p:nvSpPr>
        <p:spPr>
          <a:xfrm>
            <a:off x="3565066" y="5688359"/>
            <a:ext cx="4680520" cy="400110"/>
          </a:xfrm>
          <a:prstGeom prst="rect">
            <a:avLst/>
          </a:prstGeom>
          <a:noFill/>
        </p:spPr>
        <p:txBody>
          <a:bodyPr wrap="square" rtlCol="0">
            <a:spAutoFit/>
          </a:bodyPr>
          <a:lstStyle/>
          <a:p>
            <a:pPr algn="ctr"/>
            <a:r>
              <a:rPr lang="nb-NO" sz="2000" dirty="0" smtClean="0"/>
              <a:t>Jan Petter Akselsen</a:t>
            </a:r>
            <a:endParaRPr lang="nb-NO"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0725" y="646113"/>
            <a:ext cx="10296896" cy="865187"/>
          </a:xfrm>
        </p:spPr>
        <p:txBody>
          <a:bodyPr/>
          <a:lstStyle/>
          <a:p>
            <a:r>
              <a:rPr lang="nb-NO" dirty="0" smtClean="0"/>
              <a:t>Legemiddel </a:t>
            </a:r>
            <a:r>
              <a:rPr lang="nb-NO" dirty="0" err="1" smtClean="0"/>
              <a:t>X</a:t>
            </a:r>
            <a:r>
              <a:rPr lang="nb-NO" dirty="0" smtClean="0"/>
              <a:t> sin </a:t>
            </a:r>
            <a:r>
              <a:rPr lang="nb-NO" u="sng" dirty="0" smtClean="0"/>
              <a:t>normale</a:t>
            </a:r>
            <a:r>
              <a:rPr lang="nb-NO" dirty="0" smtClean="0"/>
              <a:t> vei til pasienten</a:t>
            </a:r>
            <a:endParaRPr lang="nb-NO" dirty="0"/>
          </a:p>
        </p:txBody>
      </p:sp>
      <p:sp>
        <p:nvSpPr>
          <p:cNvPr id="4" name="TekstSylinder 3"/>
          <p:cNvSpPr txBox="1"/>
          <p:nvPr/>
        </p:nvSpPr>
        <p:spPr>
          <a:xfrm>
            <a:off x="1224533" y="3427046"/>
            <a:ext cx="1815986" cy="923330"/>
          </a:xfrm>
          <a:prstGeom prst="rect">
            <a:avLst/>
          </a:prstGeom>
          <a:noFill/>
          <a:ln w="31750">
            <a:solidFill>
              <a:srgbClr val="00B050"/>
            </a:solidFill>
          </a:ln>
        </p:spPr>
        <p:txBody>
          <a:bodyPr wrap="square" rtlCol="0">
            <a:spAutoFit/>
          </a:bodyPr>
          <a:lstStyle/>
          <a:p>
            <a:pPr algn="ctr"/>
            <a:r>
              <a:rPr lang="nb-NO" sz="1800" dirty="0" smtClean="0"/>
              <a:t>«Firma» utvikler, gjør studier og dokumenterer</a:t>
            </a:r>
            <a:endParaRPr lang="nb-NO" sz="1800" dirty="0"/>
          </a:p>
        </p:txBody>
      </p:sp>
      <p:sp>
        <p:nvSpPr>
          <p:cNvPr id="5" name="TekstSylinder 4"/>
          <p:cNvSpPr txBox="1"/>
          <p:nvPr/>
        </p:nvSpPr>
        <p:spPr>
          <a:xfrm>
            <a:off x="576461" y="2122570"/>
            <a:ext cx="2160240" cy="646331"/>
          </a:xfrm>
          <a:prstGeom prst="rect">
            <a:avLst/>
          </a:prstGeom>
          <a:noFill/>
          <a:ln w="6350">
            <a:solidFill>
              <a:schemeClr val="tx1"/>
            </a:solidFill>
          </a:ln>
        </p:spPr>
        <p:txBody>
          <a:bodyPr wrap="square" rtlCol="0">
            <a:spAutoFit/>
          </a:bodyPr>
          <a:lstStyle/>
          <a:p>
            <a:pPr algn="ctr"/>
            <a:r>
              <a:rPr lang="nb-NO" sz="1800" dirty="0" smtClean="0"/>
              <a:t>Forskere finner årsak og løsning</a:t>
            </a:r>
            <a:endParaRPr lang="nb-NO" sz="1800" dirty="0"/>
          </a:p>
        </p:txBody>
      </p:sp>
      <p:sp>
        <p:nvSpPr>
          <p:cNvPr id="6" name="TekstSylinder 5"/>
          <p:cNvSpPr txBox="1"/>
          <p:nvPr/>
        </p:nvSpPr>
        <p:spPr>
          <a:xfrm>
            <a:off x="3168750" y="4446511"/>
            <a:ext cx="2457648" cy="1200329"/>
          </a:xfrm>
          <a:prstGeom prst="rect">
            <a:avLst/>
          </a:prstGeom>
          <a:noFill/>
          <a:ln w="31750">
            <a:solidFill>
              <a:srgbClr val="00B050"/>
            </a:solidFill>
          </a:ln>
        </p:spPr>
        <p:txBody>
          <a:bodyPr wrap="square" rtlCol="0">
            <a:spAutoFit/>
          </a:bodyPr>
          <a:lstStyle/>
          <a:p>
            <a:pPr algn="ctr"/>
            <a:r>
              <a:rPr lang="nb-NO" sz="1800" dirty="0" smtClean="0"/>
              <a:t>Myndigheter vurderer nytte vs. risiko;</a:t>
            </a:r>
          </a:p>
          <a:p>
            <a:pPr algn="ctr"/>
            <a:r>
              <a:rPr lang="nb-NO" sz="1800" dirty="0" smtClean="0"/>
              <a:t>Markedsføringstillatelse MT</a:t>
            </a:r>
            <a:endParaRPr lang="nb-NO" sz="1800" dirty="0"/>
          </a:p>
        </p:txBody>
      </p:sp>
      <p:sp>
        <p:nvSpPr>
          <p:cNvPr id="7" name="TekstSylinder 6"/>
          <p:cNvSpPr txBox="1"/>
          <p:nvPr/>
        </p:nvSpPr>
        <p:spPr>
          <a:xfrm>
            <a:off x="5761037" y="4444495"/>
            <a:ext cx="2286853" cy="1200329"/>
          </a:xfrm>
          <a:prstGeom prst="rect">
            <a:avLst/>
          </a:prstGeom>
          <a:noFill/>
          <a:ln w="12700">
            <a:solidFill>
              <a:srgbClr val="FF0000"/>
            </a:solidFill>
          </a:ln>
        </p:spPr>
        <p:txBody>
          <a:bodyPr wrap="square" rtlCol="0">
            <a:spAutoFit/>
          </a:bodyPr>
          <a:lstStyle/>
          <a:p>
            <a:pPr algn="ctr"/>
            <a:r>
              <a:rPr lang="nb-NO" sz="1800" dirty="0" smtClean="0"/>
              <a:t>Myndigheter vurderer kostnad vs. nytte;</a:t>
            </a:r>
          </a:p>
          <a:p>
            <a:pPr algn="ctr"/>
            <a:r>
              <a:rPr lang="nb-NO" sz="1800" dirty="0" smtClean="0"/>
              <a:t>Pris og refusjon</a:t>
            </a:r>
          </a:p>
          <a:p>
            <a:pPr algn="ctr"/>
            <a:endParaRPr lang="nb-NO" sz="1800" dirty="0"/>
          </a:p>
        </p:txBody>
      </p:sp>
      <p:sp>
        <p:nvSpPr>
          <p:cNvPr id="8" name="TekstSylinder 7"/>
          <p:cNvSpPr txBox="1"/>
          <p:nvPr/>
        </p:nvSpPr>
        <p:spPr>
          <a:xfrm>
            <a:off x="7345213" y="3101823"/>
            <a:ext cx="2457648" cy="646331"/>
          </a:xfrm>
          <a:prstGeom prst="rect">
            <a:avLst/>
          </a:prstGeom>
          <a:noFill/>
          <a:ln w="3175">
            <a:solidFill>
              <a:schemeClr val="tx1"/>
            </a:solidFill>
          </a:ln>
        </p:spPr>
        <p:txBody>
          <a:bodyPr wrap="square" rtlCol="0">
            <a:spAutoFit/>
          </a:bodyPr>
          <a:lstStyle/>
          <a:p>
            <a:pPr algn="ctr"/>
            <a:r>
              <a:rPr lang="nb-NO" sz="1800" dirty="0" smtClean="0"/>
              <a:t>Helsepersonell «forskriver» behandling</a:t>
            </a:r>
            <a:endParaRPr lang="nb-NO" sz="1800" dirty="0"/>
          </a:p>
        </p:txBody>
      </p:sp>
      <p:grpSp>
        <p:nvGrpSpPr>
          <p:cNvPr id="12" name="Gruppe 11"/>
          <p:cNvGrpSpPr/>
          <p:nvPr/>
        </p:nvGrpSpPr>
        <p:grpSpPr>
          <a:xfrm>
            <a:off x="3143573" y="1893886"/>
            <a:ext cx="7874048" cy="2305164"/>
            <a:chOff x="3143573" y="1893886"/>
            <a:chExt cx="7874048" cy="2305164"/>
          </a:xfrm>
        </p:grpSpPr>
        <p:sp>
          <p:nvSpPr>
            <p:cNvPr id="9" name="TekstSylinder 8"/>
            <p:cNvSpPr txBox="1"/>
            <p:nvPr/>
          </p:nvSpPr>
          <p:spPr>
            <a:xfrm>
              <a:off x="6337101" y="1893886"/>
              <a:ext cx="4680520" cy="461665"/>
            </a:xfrm>
            <a:prstGeom prst="rect">
              <a:avLst/>
            </a:prstGeom>
            <a:noFill/>
            <a:ln w="3175">
              <a:solidFill>
                <a:schemeClr val="tx1"/>
              </a:solidFill>
            </a:ln>
          </p:spPr>
          <p:txBody>
            <a:bodyPr wrap="square" rtlCol="0">
              <a:spAutoFit/>
            </a:bodyPr>
            <a:lstStyle/>
            <a:p>
              <a:pPr algn="ctr"/>
              <a:r>
                <a:rPr lang="nb-NO" dirty="0" smtClean="0"/>
                <a:t>Pasienten bestemmer over bruken</a:t>
              </a:r>
              <a:endParaRPr lang="nb-NO" dirty="0"/>
            </a:p>
          </p:txBody>
        </p:sp>
        <p:sp>
          <p:nvSpPr>
            <p:cNvPr id="10" name="Oppoverbuet pil 9"/>
            <p:cNvSpPr/>
            <p:nvPr/>
          </p:nvSpPr>
          <p:spPr bwMode="auto">
            <a:xfrm>
              <a:off x="3143573" y="2600995"/>
              <a:ext cx="4098585" cy="1598055"/>
            </a:xfrm>
            <a:prstGeom prst="curvedUpArrow">
              <a:avLst>
                <a:gd name="adj1" fmla="val 25000"/>
                <a:gd name="adj2" fmla="val 50000"/>
                <a:gd name="adj3" fmla="val 2620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pitchFamily="18" charset="0"/>
              </a:endParaRPr>
            </a:p>
          </p:txBody>
        </p:sp>
        <p:sp>
          <p:nvSpPr>
            <p:cNvPr id="3" name="TekstSylinder 2"/>
            <p:cNvSpPr txBox="1"/>
            <p:nvPr/>
          </p:nvSpPr>
          <p:spPr>
            <a:xfrm>
              <a:off x="4101869" y="2777881"/>
              <a:ext cx="1728192" cy="461665"/>
            </a:xfrm>
            <a:prstGeom prst="rect">
              <a:avLst/>
            </a:prstGeom>
            <a:noFill/>
          </p:spPr>
          <p:txBody>
            <a:bodyPr wrap="square" rtlCol="0">
              <a:spAutoFit/>
            </a:bodyPr>
            <a:lstStyle/>
            <a:p>
              <a:pPr algn="ctr"/>
              <a:r>
                <a:rPr lang="nb-NO" dirty="0" smtClean="0"/>
                <a:t>Pasienten</a:t>
              </a:r>
              <a:endParaRPr lang="nb-NO" dirty="0"/>
            </a:p>
          </p:txBody>
        </p:sp>
      </p:grpSp>
    </p:spTree>
    <p:extLst>
      <p:ext uri="{BB962C8B-B14F-4D97-AF65-F5344CB8AC3E}">
        <p14:creationId xmlns:p14="http://schemas.microsoft.com/office/powerpoint/2010/main" val="21835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864493" y="1858120"/>
            <a:ext cx="9793088" cy="769441"/>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Alle legemiddelstudier må godkjennes før de kan igangsettes</a:t>
            </a:r>
          </a:p>
          <a:p>
            <a:pPr marL="800100" lvl="1" indent="-342900">
              <a:buFont typeface="Arial" panose="020B0604020202020204" pitchFamily="34" charset="0"/>
              <a:buChar char="•"/>
            </a:pPr>
            <a:r>
              <a:rPr lang="nb-NO" sz="2000" dirty="0" smtClean="0">
                <a:latin typeface="+mn-lt"/>
              </a:rPr>
              <a:t>Etisk komite og Legemiddelverket ++</a:t>
            </a:r>
            <a:endParaRPr lang="nb-NO" sz="2000" dirty="0">
              <a:latin typeface="+mn-lt"/>
            </a:endParaRPr>
          </a:p>
        </p:txBody>
      </p:sp>
      <p:sp>
        <p:nvSpPr>
          <p:cNvPr id="4" name="TekstSylinder 3"/>
          <p:cNvSpPr txBox="1"/>
          <p:nvPr/>
        </p:nvSpPr>
        <p:spPr>
          <a:xfrm>
            <a:off x="901040" y="2970256"/>
            <a:ext cx="9793088" cy="738664"/>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Regelverket stiller krav til god kvalitet og etikk </a:t>
            </a:r>
            <a:r>
              <a:rPr lang="nb-NO" sz="1800" dirty="0" smtClean="0">
                <a:latin typeface="+mn-lt"/>
              </a:rPr>
              <a:t>(kompetanse, protokoll, studielegemiddel osv.)</a:t>
            </a:r>
            <a:endParaRPr lang="nb-NO" sz="1800" dirty="0">
              <a:latin typeface="+mn-lt"/>
            </a:endParaRPr>
          </a:p>
        </p:txBody>
      </p:sp>
      <p:sp>
        <p:nvSpPr>
          <p:cNvPr id="18" name="Text Box 15"/>
          <p:cNvSpPr txBox="1">
            <a:spLocks noChangeArrowheads="1"/>
          </p:cNvSpPr>
          <p:nvPr/>
        </p:nvSpPr>
        <p:spPr bwMode="auto">
          <a:xfrm>
            <a:off x="3528789" y="4248199"/>
            <a:ext cx="3168352" cy="584775"/>
          </a:xfrm>
          <a:prstGeom prst="rect">
            <a:avLst/>
          </a:prstGeom>
          <a:noFill/>
          <a:ln w="9525">
            <a:noFill/>
            <a:miter lim="800000"/>
            <a:headEnd/>
            <a:tailEnd/>
          </a:ln>
        </p:spPr>
        <p:txBody>
          <a:bodyPr wrap="square">
            <a:spAutoFit/>
          </a:bodyPr>
          <a:lstStyle/>
          <a:p>
            <a:pPr algn="ctr" eaLnBrk="0" hangingPunct="0">
              <a:spcBef>
                <a:spcPct val="50000"/>
              </a:spcBef>
            </a:pPr>
            <a:r>
              <a:rPr lang="nb-NO" sz="3200" b="1" dirty="0" smtClean="0">
                <a:solidFill>
                  <a:srgbClr val="D60093"/>
                </a:solidFill>
                <a:latin typeface="Times" pitchFamily="18" charset="0"/>
              </a:rPr>
              <a:t>Pasient risiko ??</a:t>
            </a:r>
            <a:endParaRPr lang="nb-NO" sz="3200" b="1" dirty="0">
              <a:solidFill>
                <a:srgbClr val="D60093"/>
              </a:solidFill>
              <a:latin typeface="Times" pitchFamily="18" charset="0"/>
            </a:endParaRPr>
          </a:p>
        </p:txBody>
      </p:sp>
      <p:sp>
        <p:nvSpPr>
          <p:cNvPr id="21" name="Text Box 15"/>
          <p:cNvSpPr txBox="1">
            <a:spLocks noChangeArrowheads="1"/>
          </p:cNvSpPr>
          <p:nvPr/>
        </p:nvSpPr>
        <p:spPr bwMode="auto">
          <a:xfrm>
            <a:off x="3528789" y="5112295"/>
            <a:ext cx="3168352" cy="584775"/>
          </a:xfrm>
          <a:prstGeom prst="rect">
            <a:avLst/>
          </a:prstGeom>
          <a:noFill/>
          <a:ln w="9525">
            <a:noFill/>
            <a:miter lim="800000"/>
            <a:headEnd/>
            <a:tailEnd/>
          </a:ln>
        </p:spPr>
        <p:txBody>
          <a:bodyPr wrap="square">
            <a:spAutoFit/>
          </a:bodyPr>
          <a:lstStyle/>
          <a:p>
            <a:pPr algn="ctr" eaLnBrk="0" hangingPunct="0">
              <a:spcBef>
                <a:spcPct val="50000"/>
              </a:spcBef>
            </a:pPr>
            <a:r>
              <a:rPr lang="nb-NO" sz="3200" b="1" dirty="0" smtClean="0">
                <a:solidFill>
                  <a:srgbClr val="D60093"/>
                </a:solidFill>
                <a:latin typeface="Times" pitchFamily="18" charset="0"/>
              </a:rPr>
              <a:t>Nytte ??</a:t>
            </a:r>
            <a:endParaRPr lang="nb-NO" sz="3200" b="1" dirty="0">
              <a:solidFill>
                <a:srgbClr val="D60093"/>
              </a:solidFill>
              <a:latin typeface="Times" pitchFamily="18" charset="0"/>
            </a:endParaRPr>
          </a:p>
        </p:txBody>
      </p:sp>
      <p:sp>
        <p:nvSpPr>
          <p:cNvPr id="22" name="Tittel 1"/>
          <p:cNvSpPr txBox="1">
            <a:spLocks/>
          </p:cNvSpPr>
          <p:nvPr/>
        </p:nvSpPr>
        <p:spPr>
          <a:xfrm>
            <a:off x="720725" y="646113"/>
            <a:ext cx="9000752"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Hvordan starte legemiddelstudier?</a:t>
            </a:r>
            <a:endParaRPr lang="nb-NO" kern="0" dirty="0"/>
          </a:p>
        </p:txBody>
      </p:sp>
    </p:spTree>
    <p:extLst>
      <p:ext uri="{BB962C8B-B14F-4D97-AF65-F5344CB8AC3E}">
        <p14:creationId xmlns:p14="http://schemas.microsoft.com/office/powerpoint/2010/main" val="422876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0725" y="646113"/>
            <a:ext cx="9792840" cy="865187"/>
          </a:xfrm>
        </p:spPr>
        <p:txBody>
          <a:bodyPr/>
          <a:lstStyle/>
          <a:p>
            <a:r>
              <a:rPr lang="nb-NO" dirty="0"/>
              <a:t>ALS studier </a:t>
            </a:r>
            <a:r>
              <a:rPr lang="nb-NO" dirty="0" smtClean="0"/>
              <a:t>2004-2015 </a:t>
            </a:r>
            <a:r>
              <a:rPr lang="nb-NO" dirty="0"/>
              <a:t>i </a:t>
            </a:r>
            <a:r>
              <a:rPr lang="nb-NO" dirty="0" smtClean="0"/>
              <a:t>Europa </a:t>
            </a:r>
            <a:r>
              <a:rPr lang="nb-NO" sz="2800" dirty="0" smtClean="0"/>
              <a:t>(n=50)</a:t>
            </a:r>
            <a:endParaRPr lang="nb-NO" sz="28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015188396"/>
              </p:ext>
            </p:extLst>
          </p:nvPr>
        </p:nvGraphicFramePr>
        <p:xfrm>
          <a:off x="720483" y="1943945"/>
          <a:ext cx="10225124" cy="3384374"/>
        </p:xfrm>
        <a:graphic>
          <a:graphicData uri="http://schemas.openxmlformats.org/drawingml/2006/table">
            <a:tbl>
              <a:tblPr firstRow="1" bandRow="1">
                <a:tableStyleId>{5C22544A-7EE6-4342-B048-85BDC9FD1C3A}</a:tableStyleId>
              </a:tblPr>
              <a:tblGrid>
                <a:gridCol w="786548">
                  <a:extLst>
                    <a:ext uri="{9D8B030D-6E8A-4147-A177-3AD203B41FA5}">
                      <a16:colId xmlns:a16="http://schemas.microsoft.com/office/drawing/2014/main" val="20000"/>
                    </a:ext>
                  </a:extLst>
                </a:gridCol>
                <a:gridCol w="786548">
                  <a:extLst>
                    <a:ext uri="{9D8B030D-6E8A-4147-A177-3AD203B41FA5}">
                      <a16:colId xmlns:a16="http://schemas.microsoft.com/office/drawing/2014/main" val="20001"/>
                    </a:ext>
                  </a:extLst>
                </a:gridCol>
                <a:gridCol w="786548">
                  <a:extLst>
                    <a:ext uri="{9D8B030D-6E8A-4147-A177-3AD203B41FA5}">
                      <a16:colId xmlns:a16="http://schemas.microsoft.com/office/drawing/2014/main" val="20002"/>
                    </a:ext>
                  </a:extLst>
                </a:gridCol>
                <a:gridCol w="786548">
                  <a:extLst>
                    <a:ext uri="{9D8B030D-6E8A-4147-A177-3AD203B41FA5}">
                      <a16:colId xmlns:a16="http://schemas.microsoft.com/office/drawing/2014/main" val="20003"/>
                    </a:ext>
                  </a:extLst>
                </a:gridCol>
                <a:gridCol w="786548">
                  <a:extLst>
                    <a:ext uri="{9D8B030D-6E8A-4147-A177-3AD203B41FA5}">
                      <a16:colId xmlns:a16="http://schemas.microsoft.com/office/drawing/2014/main" val="20004"/>
                    </a:ext>
                  </a:extLst>
                </a:gridCol>
                <a:gridCol w="786548">
                  <a:extLst>
                    <a:ext uri="{9D8B030D-6E8A-4147-A177-3AD203B41FA5}">
                      <a16:colId xmlns:a16="http://schemas.microsoft.com/office/drawing/2014/main" val="20005"/>
                    </a:ext>
                  </a:extLst>
                </a:gridCol>
                <a:gridCol w="681306">
                  <a:extLst>
                    <a:ext uri="{9D8B030D-6E8A-4147-A177-3AD203B41FA5}">
                      <a16:colId xmlns:a16="http://schemas.microsoft.com/office/drawing/2014/main" val="20006"/>
                    </a:ext>
                  </a:extLst>
                </a:gridCol>
                <a:gridCol w="891790">
                  <a:extLst>
                    <a:ext uri="{9D8B030D-6E8A-4147-A177-3AD203B41FA5}">
                      <a16:colId xmlns:a16="http://schemas.microsoft.com/office/drawing/2014/main" val="20007"/>
                    </a:ext>
                  </a:extLst>
                </a:gridCol>
                <a:gridCol w="836402">
                  <a:extLst>
                    <a:ext uri="{9D8B030D-6E8A-4147-A177-3AD203B41FA5}">
                      <a16:colId xmlns:a16="http://schemas.microsoft.com/office/drawing/2014/main" val="20008"/>
                    </a:ext>
                  </a:extLst>
                </a:gridCol>
                <a:gridCol w="736694">
                  <a:extLst>
                    <a:ext uri="{9D8B030D-6E8A-4147-A177-3AD203B41FA5}">
                      <a16:colId xmlns:a16="http://schemas.microsoft.com/office/drawing/2014/main" val="20009"/>
                    </a:ext>
                  </a:extLst>
                </a:gridCol>
                <a:gridCol w="786548">
                  <a:extLst>
                    <a:ext uri="{9D8B030D-6E8A-4147-A177-3AD203B41FA5}">
                      <a16:colId xmlns:a16="http://schemas.microsoft.com/office/drawing/2014/main" val="20010"/>
                    </a:ext>
                  </a:extLst>
                </a:gridCol>
                <a:gridCol w="786548">
                  <a:extLst>
                    <a:ext uri="{9D8B030D-6E8A-4147-A177-3AD203B41FA5}">
                      <a16:colId xmlns:a16="http://schemas.microsoft.com/office/drawing/2014/main" val="20011"/>
                    </a:ext>
                  </a:extLst>
                </a:gridCol>
                <a:gridCol w="786548">
                  <a:extLst>
                    <a:ext uri="{9D8B030D-6E8A-4147-A177-3AD203B41FA5}">
                      <a16:colId xmlns:a16="http://schemas.microsoft.com/office/drawing/2014/main" val="20012"/>
                    </a:ext>
                  </a:extLst>
                </a:gridCol>
              </a:tblGrid>
              <a:tr h="435977">
                <a:tc>
                  <a:txBody>
                    <a:bodyPr/>
                    <a:lstStyle/>
                    <a:p>
                      <a:r>
                        <a:rPr lang="nb-NO" dirty="0" smtClean="0">
                          <a:solidFill>
                            <a:schemeClr val="tx1"/>
                          </a:solidFill>
                        </a:rPr>
                        <a:t>År</a:t>
                      </a:r>
                      <a:endParaRPr lang="nb-NO" dirty="0">
                        <a:solidFill>
                          <a:schemeClr val="tx1"/>
                        </a:solidFill>
                      </a:endParaRPr>
                    </a:p>
                  </a:txBody>
                  <a:tcPr/>
                </a:tc>
                <a:tc>
                  <a:txBody>
                    <a:bodyPr/>
                    <a:lstStyle/>
                    <a:p>
                      <a:pPr algn="ctr"/>
                      <a:r>
                        <a:rPr lang="nb-NO" sz="1600" b="0" dirty="0" smtClean="0">
                          <a:solidFill>
                            <a:schemeClr val="tx1"/>
                          </a:solidFill>
                        </a:rPr>
                        <a:t>2004</a:t>
                      </a:r>
                      <a:endParaRPr lang="nb-NO" sz="1600" b="0" dirty="0">
                        <a:solidFill>
                          <a:schemeClr val="tx1"/>
                        </a:solidFill>
                      </a:endParaRPr>
                    </a:p>
                  </a:txBody>
                  <a:tcPr/>
                </a:tc>
                <a:tc>
                  <a:txBody>
                    <a:bodyPr/>
                    <a:lstStyle/>
                    <a:p>
                      <a:pPr algn="ctr"/>
                      <a:r>
                        <a:rPr lang="nb-NO" sz="1600" b="0" dirty="0" smtClean="0">
                          <a:solidFill>
                            <a:schemeClr val="tx1"/>
                          </a:solidFill>
                        </a:rPr>
                        <a:t>2005</a:t>
                      </a:r>
                      <a:endParaRPr lang="nb-NO" sz="1600" b="0" dirty="0">
                        <a:solidFill>
                          <a:schemeClr val="tx1"/>
                        </a:solidFill>
                      </a:endParaRPr>
                    </a:p>
                  </a:txBody>
                  <a:tcPr/>
                </a:tc>
                <a:tc>
                  <a:txBody>
                    <a:bodyPr/>
                    <a:lstStyle/>
                    <a:p>
                      <a:pPr algn="ctr"/>
                      <a:r>
                        <a:rPr lang="nb-NO" sz="1600" b="0" dirty="0" smtClean="0">
                          <a:solidFill>
                            <a:schemeClr val="tx1"/>
                          </a:solidFill>
                        </a:rPr>
                        <a:t>2006</a:t>
                      </a:r>
                      <a:endParaRPr lang="nb-NO" sz="1600" b="0" dirty="0">
                        <a:solidFill>
                          <a:schemeClr val="tx1"/>
                        </a:solidFill>
                      </a:endParaRPr>
                    </a:p>
                  </a:txBody>
                  <a:tcPr/>
                </a:tc>
                <a:tc>
                  <a:txBody>
                    <a:bodyPr/>
                    <a:lstStyle/>
                    <a:p>
                      <a:pPr algn="ctr"/>
                      <a:r>
                        <a:rPr lang="nb-NO" sz="1600" b="0" dirty="0" smtClean="0">
                          <a:solidFill>
                            <a:schemeClr val="tx1"/>
                          </a:solidFill>
                        </a:rPr>
                        <a:t>2007</a:t>
                      </a:r>
                      <a:endParaRPr lang="nb-NO" sz="1600" b="0" dirty="0">
                        <a:solidFill>
                          <a:schemeClr val="tx1"/>
                        </a:solidFill>
                      </a:endParaRPr>
                    </a:p>
                  </a:txBody>
                  <a:tcPr/>
                </a:tc>
                <a:tc>
                  <a:txBody>
                    <a:bodyPr/>
                    <a:lstStyle/>
                    <a:p>
                      <a:pPr algn="ctr"/>
                      <a:r>
                        <a:rPr lang="nb-NO" sz="1600" b="0" dirty="0" smtClean="0">
                          <a:solidFill>
                            <a:schemeClr val="tx1"/>
                          </a:solidFill>
                        </a:rPr>
                        <a:t>2008</a:t>
                      </a:r>
                      <a:endParaRPr lang="nb-NO" sz="1600" b="0" dirty="0">
                        <a:solidFill>
                          <a:schemeClr val="tx1"/>
                        </a:solidFill>
                      </a:endParaRPr>
                    </a:p>
                  </a:txBody>
                  <a:tcPr/>
                </a:tc>
                <a:tc>
                  <a:txBody>
                    <a:bodyPr/>
                    <a:lstStyle/>
                    <a:p>
                      <a:pPr algn="ctr"/>
                      <a:r>
                        <a:rPr lang="nb-NO" sz="1600" b="0" dirty="0" smtClean="0">
                          <a:solidFill>
                            <a:schemeClr val="tx1"/>
                          </a:solidFill>
                        </a:rPr>
                        <a:t>2009</a:t>
                      </a:r>
                      <a:endParaRPr lang="nb-NO" sz="1600" b="0" dirty="0">
                        <a:solidFill>
                          <a:schemeClr val="tx1"/>
                        </a:solidFill>
                      </a:endParaRPr>
                    </a:p>
                  </a:txBody>
                  <a:tcPr/>
                </a:tc>
                <a:tc>
                  <a:txBody>
                    <a:bodyPr/>
                    <a:lstStyle/>
                    <a:p>
                      <a:pPr algn="ctr"/>
                      <a:r>
                        <a:rPr lang="nb-NO" sz="1600" b="0" dirty="0" smtClean="0">
                          <a:solidFill>
                            <a:schemeClr val="tx1"/>
                          </a:solidFill>
                        </a:rPr>
                        <a:t>2010</a:t>
                      </a:r>
                      <a:endParaRPr lang="nb-NO" sz="1600" b="0" dirty="0">
                        <a:solidFill>
                          <a:schemeClr val="tx1"/>
                        </a:solidFill>
                      </a:endParaRPr>
                    </a:p>
                  </a:txBody>
                  <a:tcPr/>
                </a:tc>
                <a:tc>
                  <a:txBody>
                    <a:bodyPr/>
                    <a:lstStyle/>
                    <a:p>
                      <a:pPr algn="ctr"/>
                      <a:r>
                        <a:rPr lang="nb-NO" sz="1600" b="0" dirty="0" smtClean="0">
                          <a:solidFill>
                            <a:schemeClr val="tx1"/>
                          </a:solidFill>
                        </a:rPr>
                        <a:t>2011</a:t>
                      </a:r>
                      <a:endParaRPr lang="nb-NO" sz="1600" b="0" dirty="0">
                        <a:solidFill>
                          <a:schemeClr val="tx1"/>
                        </a:solidFill>
                      </a:endParaRPr>
                    </a:p>
                  </a:txBody>
                  <a:tcPr/>
                </a:tc>
                <a:tc>
                  <a:txBody>
                    <a:bodyPr/>
                    <a:lstStyle/>
                    <a:p>
                      <a:pPr algn="ctr"/>
                      <a:r>
                        <a:rPr lang="nb-NO" sz="1600" b="0" dirty="0" smtClean="0">
                          <a:solidFill>
                            <a:schemeClr val="tx1"/>
                          </a:solidFill>
                        </a:rPr>
                        <a:t>2012</a:t>
                      </a:r>
                      <a:endParaRPr lang="nb-NO" sz="1600" b="0" dirty="0">
                        <a:solidFill>
                          <a:schemeClr val="tx1"/>
                        </a:solidFill>
                      </a:endParaRPr>
                    </a:p>
                  </a:txBody>
                  <a:tcPr/>
                </a:tc>
                <a:tc>
                  <a:txBody>
                    <a:bodyPr/>
                    <a:lstStyle/>
                    <a:p>
                      <a:pPr algn="ctr"/>
                      <a:r>
                        <a:rPr lang="nb-NO" sz="1600" b="0" dirty="0" smtClean="0">
                          <a:solidFill>
                            <a:schemeClr val="tx1"/>
                          </a:solidFill>
                        </a:rPr>
                        <a:t>2013</a:t>
                      </a:r>
                      <a:endParaRPr lang="nb-NO" sz="1600" b="0" dirty="0">
                        <a:solidFill>
                          <a:schemeClr val="tx1"/>
                        </a:solidFill>
                      </a:endParaRPr>
                    </a:p>
                  </a:txBody>
                  <a:tcPr/>
                </a:tc>
                <a:tc>
                  <a:txBody>
                    <a:bodyPr/>
                    <a:lstStyle/>
                    <a:p>
                      <a:pPr algn="ctr"/>
                      <a:r>
                        <a:rPr lang="nb-NO" sz="1600" b="0" dirty="0" smtClean="0">
                          <a:solidFill>
                            <a:schemeClr val="tx1"/>
                          </a:solidFill>
                        </a:rPr>
                        <a:t>2014</a:t>
                      </a:r>
                      <a:endParaRPr lang="nb-NO" sz="1600" b="0" dirty="0">
                        <a:solidFill>
                          <a:schemeClr val="tx1"/>
                        </a:solidFill>
                      </a:endParaRPr>
                    </a:p>
                  </a:txBody>
                  <a:tcPr/>
                </a:tc>
                <a:tc>
                  <a:txBody>
                    <a:bodyPr/>
                    <a:lstStyle/>
                    <a:p>
                      <a:pPr algn="ctr"/>
                      <a:r>
                        <a:rPr lang="nb-NO" sz="1600" b="0" dirty="0" smtClean="0">
                          <a:solidFill>
                            <a:schemeClr val="tx1"/>
                          </a:solidFill>
                        </a:rPr>
                        <a:t>2015</a:t>
                      </a:r>
                      <a:endParaRPr lang="nb-NO" sz="1600" b="0" dirty="0">
                        <a:solidFill>
                          <a:schemeClr val="tx1"/>
                        </a:solidFill>
                      </a:endParaRPr>
                    </a:p>
                  </a:txBody>
                  <a:tcPr/>
                </a:tc>
                <a:extLst>
                  <a:ext uri="{0D108BD9-81ED-4DB2-BD59-A6C34878D82A}">
                    <a16:rowId xmlns:a16="http://schemas.microsoft.com/office/drawing/2014/main" val="10000"/>
                  </a:ext>
                </a:extLst>
              </a:tr>
              <a:tr h="508642">
                <a:tc>
                  <a:txBody>
                    <a:bodyPr/>
                    <a:lstStyle/>
                    <a:p>
                      <a:r>
                        <a:rPr lang="nb-NO" sz="1600" dirty="0" smtClean="0"/>
                        <a:t>Antall</a:t>
                      </a:r>
                      <a:endParaRPr lang="nb-NO" sz="1600" dirty="0"/>
                    </a:p>
                  </a:txBody>
                  <a:tcPr/>
                </a:tc>
                <a:tc>
                  <a:txBody>
                    <a:bodyPr/>
                    <a:lstStyle/>
                    <a:p>
                      <a:pPr algn="ctr"/>
                      <a:r>
                        <a:rPr lang="nb-NO" dirty="0" smtClean="0"/>
                        <a:t>2</a:t>
                      </a:r>
                      <a:endParaRPr lang="nb-NO" dirty="0"/>
                    </a:p>
                  </a:txBody>
                  <a:tcPr/>
                </a:tc>
                <a:tc>
                  <a:txBody>
                    <a:bodyPr/>
                    <a:lstStyle/>
                    <a:p>
                      <a:pPr algn="ctr"/>
                      <a:r>
                        <a:rPr lang="nb-NO" dirty="0" smtClean="0"/>
                        <a:t>6</a:t>
                      </a:r>
                      <a:endParaRPr lang="nb-NO" dirty="0"/>
                    </a:p>
                  </a:txBody>
                  <a:tcPr/>
                </a:tc>
                <a:tc>
                  <a:txBody>
                    <a:bodyPr/>
                    <a:lstStyle/>
                    <a:p>
                      <a:pPr algn="ctr"/>
                      <a:r>
                        <a:rPr lang="nb-NO" dirty="0" smtClean="0"/>
                        <a:t>3</a:t>
                      </a:r>
                      <a:endParaRPr lang="nb-NO" dirty="0"/>
                    </a:p>
                  </a:txBody>
                  <a:tcPr/>
                </a:tc>
                <a:tc>
                  <a:txBody>
                    <a:bodyPr/>
                    <a:lstStyle/>
                    <a:p>
                      <a:pPr algn="ctr"/>
                      <a:r>
                        <a:rPr lang="nb-NO" dirty="0" smtClean="0"/>
                        <a:t>6</a:t>
                      </a:r>
                      <a:endParaRPr lang="nb-NO" dirty="0"/>
                    </a:p>
                  </a:txBody>
                  <a:tcPr/>
                </a:tc>
                <a:tc>
                  <a:txBody>
                    <a:bodyPr/>
                    <a:lstStyle/>
                    <a:p>
                      <a:pPr algn="ctr"/>
                      <a:r>
                        <a:rPr lang="nb-NO" dirty="0" smtClean="0"/>
                        <a:t>6</a:t>
                      </a:r>
                      <a:endParaRPr lang="nb-NO" dirty="0"/>
                    </a:p>
                  </a:txBody>
                  <a:tcPr/>
                </a:tc>
                <a:tc>
                  <a:txBody>
                    <a:bodyPr/>
                    <a:lstStyle/>
                    <a:p>
                      <a:pPr algn="ctr"/>
                      <a:r>
                        <a:rPr lang="nb-NO" dirty="0" smtClean="0"/>
                        <a:t>4</a:t>
                      </a:r>
                      <a:endParaRPr lang="nb-NO" dirty="0"/>
                    </a:p>
                  </a:txBody>
                  <a:tcPr/>
                </a:tc>
                <a:tc>
                  <a:txBody>
                    <a:bodyPr/>
                    <a:lstStyle/>
                    <a:p>
                      <a:pPr algn="ctr"/>
                      <a:r>
                        <a:rPr lang="nb-NO" dirty="0" smtClean="0"/>
                        <a:t>4</a:t>
                      </a:r>
                      <a:endParaRPr lang="nb-NO" dirty="0"/>
                    </a:p>
                  </a:txBody>
                  <a:tcPr/>
                </a:tc>
                <a:tc>
                  <a:txBody>
                    <a:bodyPr/>
                    <a:lstStyle/>
                    <a:p>
                      <a:pPr algn="ctr"/>
                      <a:r>
                        <a:rPr lang="nb-NO" dirty="0" smtClean="0"/>
                        <a:t>6</a:t>
                      </a:r>
                      <a:endParaRPr lang="nb-NO" dirty="0"/>
                    </a:p>
                  </a:txBody>
                  <a:tcPr/>
                </a:tc>
                <a:tc>
                  <a:txBody>
                    <a:bodyPr/>
                    <a:lstStyle/>
                    <a:p>
                      <a:pPr algn="ctr"/>
                      <a:r>
                        <a:rPr lang="nb-NO" dirty="0" smtClean="0"/>
                        <a:t>5</a:t>
                      </a:r>
                      <a:endParaRPr lang="nb-NO" dirty="0"/>
                    </a:p>
                  </a:txBody>
                  <a:tcPr/>
                </a:tc>
                <a:tc>
                  <a:txBody>
                    <a:bodyPr/>
                    <a:lstStyle/>
                    <a:p>
                      <a:pPr algn="ctr"/>
                      <a:r>
                        <a:rPr lang="nb-NO" dirty="0" smtClean="0"/>
                        <a:t>2</a:t>
                      </a:r>
                      <a:endParaRPr lang="nb-NO" dirty="0"/>
                    </a:p>
                  </a:txBody>
                  <a:tcPr/>
                </a:tc>
                <a:tc>
                  <a:txBody>
                    <a:bodyPr/>
                    <a:lstStyle/>
                    <a:p>
                      <a:pPr algn="ctr"/>
                      <a:r>
                        <a:rPr lang="nb-NO" dirty="0" smtClean="0"/>
                        <a:t>5</a:t>
                      </a:r>
                      <a:endParaRPr lang="nb-NO" dirty="0"/>
                    </a:p>
                  </a:txBody>
                  <a:tcPr/>
                </a:tc>
                <a:tc>
                  <a:txBody>
                    <a:bodyPr/>
                    <a:lstStyle/>
                    <a:p>
                      <a:pPr algn="ctr"/>
                      <a:r>
                        <a:rPr lang="nb-NO" dirty="0" smtClean="0"/>
                        <a:t>1</a:t>
                      </a:r>
                      <a:endParaRPr lang="nb-NO" dirty="0"/>
                    </a:p>
                  </a:txBody>
                  <a:tcPr/>
                </a:tc>
                <a:extLst>
                  <a:ext uri="{0D108BD9-81ED-4DB2-BD59-A6C34878D82A}">
                    <a16:rowId xmlns:a16="http://schemas.microsoft.com/office/drawing/2014/main" val="10001"/>
                  </a:ext>
                </a:extLst>
              </a:tr>
              <a:tr h="670365">
                <a:tc>
                  <a:txBody>
                    <a:bodyPr/>
                    <a:lstStyle/>
                    <a:p>
                      <a:r>
                        <a:rPr lang="nb-NO" sz="1600" dirty="0" smtClean="0"/>
                        <a:t>Land*</a:t>
                      </a:r>
                      <a:endParaRPr lang="nb-NO" sz="1600" dirty="0"/>
                    </a:p>
                  </a:txBody>
                  <a:tcPr/>
                </a:tc>
                <a:tc>
                  <a:txBody>
                    <a:bodyPr/>
                    <a:lstStyle/>
                    <a:p>
                      <a:pPr algn="ctr"/>
                      <a:r>
                        <a:rPr lang="nb-NO" dirty="0" smtClean="0"/>
                        <a:t>5</a:t>
                      </a:r>
                      <a:endParaRPr lang="nb-NO" dirty="0"/>
                    </a:p>
                  </a:txBody>
                  <a:tcPr/>
                </a:tc>
                <a:tc>
                  <a:txBody>
                    <a:bodyPr/>
                    <a:lstStyle/>
                    <a:p>
                      <a:pPr algn="ctr"/>
                      <a:r>
                        <a:rPr lang="nb-NO" dirty="0" smtClean="0"/>
                        <a:t>6</a:t>
                      </a:r>
                      <a:endParaRPr lang="nb-NO" dirty="0"/>
                    </a:p>
                  </a:txBody>
                  <a:tcPr/>
                </a:tc>
                <a:tc>
                  <a:txBody>
                    <a:bodyPr/>
                    <a:lstStyle/>
                    <a:p>
                      <a:pPr algn="ctr"/>
                      <a:r>
                        <a:rPr lang="nb-NO" dirty="0" smtClean="0"/>
                        <a:t>11</a:t>
                      </a:r>
                      <a:endParaRPr lang="nb-NO" dirty="0"/>
                    </a:p>
                  </a:txBody>
                  <a:tcPr/>
                </a:tc>
                <a:tc>
                  <a:txBody>
                    <a:bodyPr/>
                    <a:lstStyle/>
                    <a:p>
                      <a:pPr algn="ctr"/>
                      <a:r>
                        <a:rPr lang="nb-NO" dirty="0" smtClean="0"/>
                        <a:t>10</a:t>
                      </a:r>
                      <a:endParaRPr lang="nb-NO" dirty="0"/>
                    </a:p>
                  </a:txBody>
                  <a:tcPr/>
                </a:tc>
                <a:tc>
                  <a:txBody>
                    <a:bodyPr/>
                    <a:lstStyle/>
                    <a:p>
                      <a:pPr algn="ctr"/>
                      <a:r>
                        <a:rPr lang="nb-NO" dirty="0" smtClean="0"/>
                        <a:t>20</a:t>
                      </a:r>
                      <a:endParaRPr lang="nb-NO" dirty="0"/>
                    </a:p>
                  </a:txBody>
                  <a:tcPr/>
                </a:tc>
                <a:tc>
                  <a:txBody>
                    <a:bodyPr/>
                    <a:lstStyle/>
                    <a:p>
                      <a:pPr algn="ctr"/>
                      <a:r>
                        <a:rPr lang="nb-NO" dirty="0" smtClean="0"/>
                        <a:t>5</a:t>
                      </a:r>
                      <a:endParaRPr lang="nb-NO" dirty="0"/>
                    </a:p>
                  </a:txBody>
                  <a:tcPr/>
                </a:tc>
                <a:tc>
                  <a:txBody>
                    <a:bodyPr/>
                    <a:lstStyle/>
                    <a:p>
                      <a:pPr algn="ctr"/>
                      <a:r>
                        <a:rPr lang="nb-NO" dirty="0" smtClean="0"/>
                        <a:t>29</a:t>
                      </a:r>
                      <a:endParaRPr lang="nb-NO" dirty="0"/>
                    </a:p>
                  </a:txBody>
                  <a:tcPr/>
                </a:tc>
                <a:tc>
                  <a:txBody>
                    <a:bodyPr/>
                    <a:lstStyle/>
                    <a:p>
                      <a:pPr algn="ctr"/>
                      <a:r>
                        <a:rPr lang="nb-NO" dirty="0" smtClean="0"/>
                        <a:t>13</a:t>
                      </a:r>
                      <a:endParaRPr lang="nb-NO" dirty="0"/>
                    </a:p>
                  </a:txBody>
                  <a:tcPr/>
                </a:tc>
                <a:tc>
                  <a:txBody>
                    <a:bodyPr/>
                    <a:lstStyle/>
                    <a:p>
                      <a:pPr algn="ctr"/>
                      <a:r>
                        <a:rPr lang="nb-NO" dirty="0" smtClean="0"/>
                        <a:t>16</a:t>
                      </a:r>
                      <a:endParaRPr lang="nb-NO" dirty="0"/>
                    </a:p>
                  </a:txBody>
                  <a:tcPr/>
                </a:tc>
                <a:tc>
                  <a:txBody>
                    <a:bodyPr/>
                    <a:lstStyle/>
                    <a:p>
                      <a:pPr algn="ctr"/>
                      <a:r>
                        <a:rPr lang="nb-NO" dirty="0" smtClean="0"/>
                        <a:t>2</a:t>
                      </a:r>
                      <a:endParaRPr lang="nb-NO" dirty="0"/>
                    </a:p>
                  </a:txBody>
                  <a:tcPr/>
                </a:tc>
                <a:tc>
                  <a:txBody>
                    <a:bodyPr/>
                    <a:lstStyle/>
                    <a:p>
                      <a:pPr algn="ctr"/>
                      <a:r>
                        <a:rPr lang="nb-NO" dirty="0" smtClean="0"/>
                        <a:t>7</a:t>
                      </a:r>
                      <a:endParaRPr lang="nb-NO" dirty="0"/>
                    </a:p>
                  </a:txBody>
                  <a:tcPr/>
                </a:tc>
                <a:tc>
                  <a:txBody>
                    <a:bodyPr/>
                    <a:lstStyle/>
                    <a:p>
                      <a:pPr algn="ctr"/>
                      <a:r>
                        <a:rPr lang="nb-NO" dirty="0" smtClean="0"/>
                        <a:t>1</a:t>
                      </a:r>
                      <a:endParaRPr lang="nb-NO" dirty="0"/>
                    </a:p>
                  </a:txBody>
                  <a:tcPr/>
                </a:tc>
                <a:extLst>
                  <a:ext uri="{0D108BD9-81ED-4DB2-BD59-A6C34878D82A}">
                    <a16:rowId xmlns:a16="http://schemas.microsoft.com/office/drawing/2014/main" val="10002"/>
                  </a:ext>
                </a:extLst>
              </a:tr>
              <a:tr h="1769390">
                <a:tc>
                  <a:txBody>
                    <a:bodyPr/>
                    <a:lstStyle/>
                    <a:p>
                      <a:r>
                        <a:rPr lang="nb-NO" dirty="0" smtClean="0"/>
                        <a:t>Test</a:t>
                      </a:r>
                      <a:endParaRPr lang="nb-NO" dirty="0"/>
                    </a:p>
                  </a:txBody>
                  <a:tcPr/>
                </a:tc>
                <a:tc>
                  <a:txBody>
                    <a:bodyPr/>
                    <a:lstStyle/>
                    <a:p>
                      <a:r>
                        <a:rPr lang="nb-NO" sz="700" dirty="0" smtClean="0"/>
                        <a:t>TCH346</a:t>
                      </a:r>
                    </a:p>
                    <a:p>
                      <a:endParaRPr lang="nb-NO" sz="700" dirty="0" smtClean="0"/>
                    </a:p>
                    <a:p>
                      <a:r>
                        <a:rPr lang="nb-NO" sz="700" dirty="0" smtClean="0"/>
                        <a:t>Myostigmin34</a:t>
                      </a:r>
                      <a:endParaRPr lang="nb-NO" sz="700" dirty="0"/>
                    </a:p>
                  </a:txBody>
                  <a:tcPr/>
                </a:tc>
                <a:tc>
                  <a:txBody>
                    <a:bodyPr/>
                    <a:lstStyle/>
                    <a:p>
                      <a:r>
                        <a:rPr lang="nb-NO" sz="700" dirty="0" smtClean="0"/>
                        <a:t>ALA</a:t>
                      </a:r>
                    </a:p>
                    <a:p>
                      <a:endParaRPr lang="nb-NO" sz="700" dirty="0" smtClean="0"/>
                    </a:p>
                    <a:p>
                      <a:r>
                        <a:rPr lang="nb-NO" sz="700" dirty="0" smtClean="0"/>
                        <a:t>Myelostim34</a:t>
                      </a:r>
                    </a:p>
                    <a:p>
                      <a:endParaRPr lang="nb-NO" sz="700" dirty="0" smtClean="0"/>
                    </a:p>
                    <a:p>
                      <a:r>
                        <a:rPr lang="nb-NO" sz="700" dirty="0" err="1" smtClean="0"/>
                        <a:t>Ebixa</a:t>
                      </a:r>
                      <a:endParaRPr lang="nb-NO" sz="700" dirty="0" smtClean="0"/>
                    </a:p>
                    <a:p>
                      <a:endParaRPr lang="nb-NO" sz="700" dirty="0" smtClean="0"/>
                    </a:p>
                    <a:p>
                      <a:r>
                        <a:rPr lang="nb-NO" sz="700" dirty="0" smtClean="0"/>
                        <a:t>Thalidomid</a:t>
                      </a:r>
                    </a:p>
                    <a:p>
                      <a:endParaRPr lang="nb-NO" sz="700" dirty="0" smtClean="0"/>
                    </a:p>
                    <a:p>
                      <a:r>
                        <a:rPr lang="nb-NO" sz="700" dirty="0" smtClean="0"/>
                        <a:t>ALA</a:t>
                      </a:r>
                    </a:p>
                    <a:p>
                      <a:endParaRPr lang="nb-NO" sz="700" dirty="0" smtClean="0"/>
                    </a:p>
                    <a:p>
                      <a:r>
                        <a:rPr lang="nb-NO" sz="700" dirty="0" err="1" smtClean="0"/>
                        <a:t>Eprex</a:t>
                      </a:r>
                      <a:endParaRPr lang="nb-NO" sz="700" dirty="0"/>
                    </a:p>
                  </a:txBody>
                  <a:tcPr/>
                </a:tc>
                <a:tc>
                  <a:txBody>
                    <a:bodyPr/>
                    <a:lstStyle/>
                    <a:p>
                      <a:r>
                        <a:rPr lang="nb-NO" sz="700" dirty="0" err="1" smtClean="0"/>
                        <a:t>Glatiramer</a:t>
                      </a:r>
                      <a:r>
                        <a:rPr lang="nb-NO" sz="700" dirty="0" smtClean="0"/>
                        <a:t> acetat</a:t>
                      </a:r>
                    </a:p>
                    <a:p>
                      <a:endParaRPr lang="nb-NO" sz="700" dirty="0" smtClean="0"/>
                    </a:p>
                    <a:p>
                      <a:r>
                        <a:rPr lang="nb-NO" sz="700" dirty="0" smtClean="0"/>
                        <a:t>ONO2506</a:t>
                      </a:r>
                    </a:p>
                    <a:p>
                      <a:endParaRPr lang="nb-NO" sz="700" dirty="0" smtClean="0"/>
                    </a:p>
                    <a:p>
                      <a:r>
                        <a:rPr lang="nb-NO" sz="700" dirty="0" smtClean="0"/>
                        <a:t>Actos</a:t>
                      </a:r>
                      <a:endParaRPr lang="nb-NO" sz="700" dirty="0"/>
                    </a:p>
                  </a:txBody>
                  <a:tcPr/>
                </a:tc>
                <a:tc>
                  <a:txBody>
                    <a:bodyPr/>
                    <a:lstStyle/>
                    <a:p>
                      <a:r>
                        <a:rPr lang="nb-NO" sz="700" dirty="0" err="1" smtClean="0"/>
                        <a:t>Taurourso</a:t>
                      </a:r>
                      <a:r>
                        <a:rPr lang="nb-NO" sz="700" dirty="0" smtClean="0"/>
                        <a:t>-</a:t>
                      </a:r>
                    </a:p>
                    <a:p>
                      <a:r>
                        <a:rPr lang="nb-NO" sz="700" dirty="0" err="1" smtClean="0"/>
                        <a:t>deoxycholic</a:t>
                      </a:r>
                      <a:r>
                        <a:rPr lang="nb-NO" sz="700" dirty="0" smtClean="0"/>
                        <a:t> a.</a:t>
                      </a:r>
                    </a:p>
                    <a:p>
                      <a:endParaRPr lang="nb-NO" sz="700" dirty="0" smtClean="0"/>
                    </a:p>
                    <a:p>
                      <a:r>
                        <a:rPr lang="nb-NO" sz="700" dirty="0" err="1" smtClean="0"/>
                        <a:t>Ebixa</a:t>
                      </a:r>
                      <a:endParaRPr lang="nb-NO" sz="700" dirty="0" smtClean="0"/>
                    </a:p>
                    <a:p>
                      <a:endParaRPr lang="nb-NO" sz="700" dirty="0" smtClean="0"/>
                    </a:p>
                    <a:p>
                      <a:r>
                        <a:rPr lang="nb-NO" sz="700" dirty="0" smtClean="0"/>
                        <a:t>Litium</a:t>
                      </a:r>
                    </a:p>
                    <a:p>
                      <a:endParaRPr lang="nb-NO" sz="700" dirty="0" smtClean="0"/>
                    </a:p>
                    <a:p>
                      <a:r>
                        <a:rPr lang="nb-NO" sz="700" dirty="0" err="1" smtClean="0"/>
                        <a:t>Ceftriaxone</a:t>
                      </a:r>
                      <a:endParaRPr lang="nb-NO" sz="700" dirty="0" smtClean="0"/>
                    </a:p>
                    <a:p>
                      <a:endParaRPr lang="nb-NO" sz="700" dirty="0" smtClean="0"/>
                    </a:p>
                    <a:p>
                      <a:r>
                        <a:rPr lang="nb-NO" sz="700" dirty="0" smtClean="0"/>
                        <a:t>ONO2506</a:t>
                      </a:r>
                    </a:p>
                    <a:p>
                      <a:endParaRPr lang="nb-NO" sz="700" dirty="0" smtClean="0"/>
                    </a:p>
                    <a:p>
                      <a:r>
                        <a:rPr lang="nb-NO" sz="700" dirty="0" smtClean="0"/>
                        <a:t>Litium</a:t>
                      </a:r>
                      <a:endParaRPr lang="nb-NO" sz="700" dirty="0"/>
                    </a:p>
                  </a:txBody>
                  <a:tcPr/>
                </a:tc>
                <a:tc>
                  <a:txBody>
                    <a:bodyPr/>
                    <a:lstStyle/>
                    <a:p>
                      <a:r>
                        <a:rPr lang="nb-NO" sz="700" dirty="0" smtClean="0"/>
                        <a:t>Litium</a:t>
                      </a:r>
                    </a:p>
                    <a:p>
                      <a:endParaRPr lang="nb-NO" sz="700" dirty="0" smtClean="0"/>
                    </a:p>
                    <a:p>
                      <a:r>
                        <a:rPr lang="nb-NO" sz="700" dirty="0" smtClean="0"/>
                        <a:t>Litium</a:t>
                      </a:r>
                    </a:p>
                    <a:p>
                      <a:endParaRPr lang="nb-NO" sz="700" dirty="0" smtClean="0"/>
                    </a:p>
                    <a:p>
                      <a:r>
                        <a:rPr lang="nb-NO" sz="700" dirty="0" err="1" smtClean="0"/>
                        <a:t>Talampanel</a:t>
                      </a:r>
                      <a:endParaRPr lang="nb-NO" sz="700" dirty="0" smtClean="0"/>
                    </a:p>
                    <a:p>
                      <a:endParaRPr lang="nb-NO" sz="700" dirty="0" smtClean="0"/>
                    </a:p>
                    <a:p>
                      <a:r>
                        <a:rPr lang="nb-NO" sz="700" dirty="0" smtClean="0"/>
                        <a:t>Litium</a:t>
                      </a:r>
                    </a:p>
                    <a:p>
                      <a:endParaRPr lang="nb-NO" sz="700" dirty="0" smtClean="0"/>
                    </a:p>
                    <a:p>
                      <a:r>
                        <a:rPr lang="nb-NO" sz="700" dirty="0" smtClean="0"/>
                        <a:t>Litium</a:t>
                      </a:r>
                    </a:p>
                    <a:p>
                      <a:endParaRPr lang="nb-NO" sz="700" dirty="0" smtClean="0"/>
                    </a:p>
                    <a:p>
                      <a:r>
                        <a:rPr lang="nb-NO" sz="700" dirty="0" err="1" smtClean="0"/>
                        <a:t>Olesoxime</a:t>
                      </a:r>
                      <a:endParaRPr lang="nb-NO" sz="700" dirty="0"/>
                    </a:p>
                  </a:txBody>
                  <a:tcPr/>
                </a:tc>
                <a:tc>
                  <a:txBody>
                    <a:bodyPr/>
                    <a:lstStyle/>
                    <a:p>
                      <a:r>
                        <a:rPr lang="nb-NO" sz="700" dirty="0" smtClean="0"/>
                        <a:t>Litium</a:t>
                      </a:r>
                    </a:p>
                    <a:p>
                      <a:endParaRPr lang="nb-NO" sz="700" dirty="0" smtClean="0"/>
                    </a:p>
                    <a:p>
                      <a:r>
                        <a:rPr lang="nb-NO" sz="700" dirty="0" smtClean="0"/>
                        <a:t>SNN0029</a:t>
                      </a:r>
                    </a:p>
                    <a:p>
                      <a:endParaRPr lang="nb-NO" sz="700" dirty="0" smtClean="0"/>
                    </a:p>
                    <a:p>
                      <a:r>
                        <a:rPr lang="nb-NO" sz="700" dirty="0" smtClean="0"/>
                        <a:t>Stam Cell</a:t>
                      </a:r>
                    </a:p>
                    <a:p>
                      <a:endParaRPr lang="nb-NO" sz="700" dirty="0" smtClean="0"/>
                    </a:p>
                    <a:p>
                      <a:r>
                        <a:rPr lang="nb-NO" sz="700" dirty="0" err="1" smtClean="0"/>
                        <a:t>Erytropoetin</a:t>
                      </a:r>
                      <a:endParaRPr lang="nb-NO" sz="700" dirty="0" smtClean="0"/>
                    </a:p>
                    <a:p>
                      <a:endParaRPr lang="nb-NO" sz="700" dirty="0" smtClean="0"/>
                    </a:p>
                    <a:p>
                      <a:endParaRPr lang="nb-NO" sz="700" dirty="0"/>
                    </a:p>
                  </a:txBody>
                  <a:tcPr/>
                </a:tc>
                <a:tc>
                  <a:txBody>
                    <a:bodyPr/>
                    <a:lstStyle/>
                    <a:p>
                      <a:r>
                        <a:rPr lang="nb-NO" sz="700" dirty="0" err="1" smtClean="0"/>
                        <a:t>Epirisone</a:t>
                      </a:r>
                      <a:r>
                        <a:rPr lang="nb-NO" sz="700" dirty="0" smtClean="0"/>
                        <a:t>- </a:t>
                      </a:r>
                      <a:r>
                        <a:rPr lang="nb-NO" sz="700" dirty="0" err="1" smtClean="0"/>
                        <a:t>myonal</a:t>
                      </a:r>
                      <a:endParaRPr lang="nb-NO" sz="700" dirty="0" smtClean="0"/>
                    </a:p>
                    <a:p>
                      <a:endParaRPr lang="nb-NO" sz="700" dirty="0" smtClean="0"/>
                    </a:p>
                    <a:p>
                      <a:r>
                        <a:rPr lang="nb-NO" sz="700" dirty="0" err="1" smtClean="0"/>
                        <a:t>Olesoxime</a:t>
                      </a:r>
                      <a:endParaRPr lang="nb-NO" sz="700" dirty="0" smtClean="0"/>
                    </a:p>
                    <a:p>
                      <a:endParaRPr lang="nb-NO" sz="700" dirty="0" smtClean="0"/>
                    </a:p>
                    <a:p>
                      <a:r>
                        <a:rPr lang="nb-NO" sz="700" dirty="0" err="1" smtClean="0"/>
                        <a:t>Dexpramipexole</a:t>
                      </a:r>
                      <a:endParaRPr lang="nb-NO" sz="700" dirty="0" smtClean="0"/>
                    </a:p>
                    <a:p>
                      <a:endParaRPr lang="nb-NO" sz="700" dirty="0" smtClean="0"/>
                    </a:p>
                    <a:p>
                      <a:r>
                        <a:rPr lang="nb-NO" sz="700" dirty="0" err="1" smtClean="0"/>
                        <a:t>Masitinib</a:t>
                      </a:r>
                      <a:endParaRPr lang="nb-NO" sz="700" dirty="0"/>
                    </a:p>
                  </a:txBody>
                  <a:tcPr/>
                </a:tc>
                <a:tc>
                  <a:txBody>
                    <a:bodyPr/>
                    <a:lstStyle/>
                    <a:p>
                      <a:r>
                        <a:rPr lang="nb-NO" sz="700" dirty="0" smtClean="0"/>
                        <a:t>Stam Cell</a:t>
                      </a:r>
                    </a:p>
                    <a:p>
                      <a:endParaRPr lang="nb-NO" sz="700" dirty="0" smtClean="0"/>
                    </a:p>
                    <a:p>
                      <a:r>
                        <a:rPr lang="nb-NO" sz="700" dirty="0" err="1" smtClean="0"/>
                        <a:t>Rasigiline</a:t>
                      </a:r>
                      <a:endParaRPr lang="nb-NO" sz="700" dirty="0" smtClean="0"/>
                    </a:p>
                    <a:p>
                      <a:endParaRPr lang="nb-NO" sz="700" dirty="0" smtClean="0"/>
                    </a:p>
                    <a:p>
                      <a:r>
                        <a:rPr lang="nb-NO" sz="700" dirty="0" err="1" smtClean="0"/>
                        <a:t>Pyrimethamine</a:t>
                      </a:r>
                      <a:endParaRPr lang="nb-NO" sz="700" dirty="0" smtClean="0"/>
                    </a:p>
                    <a:p>
                      <a:endParaRPr lang="nb-NO" sz="700" dirty="0" smtClean="0"/>
                    </a:p>
                    <a:p>
                      <a:r>
                        <a:rPr lang="nb-NO" sz="700" dirty="0" smtClean="0"/>
                        <a:t>Stam Cell</a:t>
                      </a:r>
                    </a:p>
                    <a:p>
                      <a:endParaRPr lang="nb-NO" sz="700" dirty="0" smtClean="0"/>
                    </a:p>
                    <a:p>
                      <a:r>
                        <a:rPr lang="nb-NO" sz="700" dirty="0" err="1" smtClean="0"/>
                        <a:t>Dexpramipexole</a:t>
                      </a:r>
                      <a:endParaRPr lang="nb-NO" sz="700" dirty="0" smtClean="0"/>
                    </a:p>
                    <a:p>
                      <a:endParaRPr lang="nb-NO" sz="700" dirty="0" smtClean="0"/>
                    </a:p>
                    <a:p>
                      <a:r>
                        <a:rPr lang="nb-NO" sz="700" dirty="0" smtClean="0"/>
                        <a:t>Stam Cell</a:t>
                      </a:r>
                      <a:endParaRPr lang="nb-NO" sz="700" dirty="0"/>
                    </a:p>
                  </a:txBody>
                  <a:tcPr/>
                </a:tc>
                <a:tc>
                  <a:txBody>
                    <a:bodyPr/>
                    <a:lstStyle/>
                    <a:p>
                      <a:r>
                        <a:rPr lang="nb-NO" sz="700" dirty="0" smtClean="0"/>
                        <a:t>SNN0029</a:t>
                      </a:r>
                    </a:p>
                    <a:p>
                      <a:endParaRPr lang="nb-NO" sz="700" dirty="0" smtClean="0"/>
                    </a:p>
                    <a:p>
                      <a:r>
                        <a:rPr lang="nb-NO" sz="700" dirty="0" err="1" smtClean="0"/>
                        <a:t>Pleconaril</a:t>
                      </a:r>
                      <a:endParaRPr lang="nb-NO" sz="700" dirty="0" smtClean="0"/>
                    </a:p>
                    <a:p>
                      <a:endParaRPr lang="nb-NO" sz="700" dirty="0" smtClean="0"/>
                    </a:p>
                    <a:p>
                      <a:r>
                        <a:rPr lang="nb-NO" sz="700" dirty="0" err="1" smtClean="0"/>
                        <a:t>Ozanezumab</a:t>
                      </a:r>
                      <a:endParaRPr lang="nb-NO" sz="700" dirty="0" smtClean="0"/>
                    </a:p>
                    <a:p>
                      <a:endParaRPr lang="nb-NO" sz="700" dirty="0" smtClean="0"/>
                    </a:p>
                    <a:p>
                      <a:r>
                        <a:rPr lang="nb-NO" sz="700" dirty="0" err="1" smtClean="0"/>
                        <a:t>Tirasemtiv</a:t>
                      </a:r>
                      <a:endParaRPr lang="nb-NO" sz="700" dirty="0" smtClean="0"/>
                    </a:p>
                    <a:p>
                      <a:endParaRPr lang="nb-NO" sz="700" dirty="0" smtClean="0"/>
                    </a:p>
                    <a:p>
                      <a:r>
                        <a:rPr lang="nb-NO" sz="700" dirty="0" smtClean="0"/>
                        <a:t>SNN0029</a:t>
                      </a:r>
                      <a:endParaRPr lang="nb-NO" sz="700" dirty="0"/>
                    </a:p>
                  </a:txBody>
                  <a:tcPr/>
                </a:tc>
                <a:tc>
                  <a:txBody>
                    <a:bodyPr/>
                    <a:lstStyle/>
                    <a:p>
                      <a:r>
                        <a:rPr lang="nb-NO" sz="700" dirty="0" err="1" smtClean="0"/>
                        <a:t>Ferriprox</a:t>
                      </a:r>
                      <a:endParaRPr lang="nb-NO" sz="700" dirty="0" smtClean="0"/>
                    </a:p>
                    <a:p>
                      <a:endParaRPr lang="nb-NO" sz="700" dirty="0" smtClean="0"/>
                    </a:p>
                    <a:p>
                      <a:r>
                        <a:rPr lang="nb-NO" sz="700" dirty="0" smtClean="0"/>
                        <a:t>Albutein</a:t>
                      </a:r>
                      <a:endParaRPr lang="nb-NO" sz="700" dirty="0"/>
                    </a:p>
                  </a:txBody>
                  <a:tcPr/>
                </a:tc>
                <a:tc>
                  <a:txBody>
                    <a:bodyPr/>
                    <a:lstStyle/>
                    <a:p>
                      <a:r>
                        <a:rPr lang="nb-NO" sz="700" dirty="0" err="1" smtClean="0"/>
                        <a:t>Proleukin</a:t>
                      </a:r>
                      <a:endParaRPr lang="nb-NO" sz="700" dirty="0" smtClean="0"/>
                    </a:p>
                    <a:p>
                      <a:endParaRPr lang="nb-NO" sz="700" dirty="0" smtClean="0"/>
                    </a:p>
                    <a:p>
                      <a:r>
                        <a:rPr lang="nb-NO" sz="700" dirty="0" err="1" smtClean="0"/>
                        <a:t>Filgrastim</a:t>
                      </a:r>
                      <a:endParaRPr lang="nb-NO" sz="700" dirty="0" smtClean="0"/>
                    </a:p>
                    <a:p>
                      <a:endParaRPr lang="nb-NO" sz="700" dirty="0" smtClean="0"/>
                    </a:p>
                    <a:p>
                      <a:r>
                        <a:rPr lang="nb-NO" sz="700" dirty="0" err="1" smtClean="0"/>
                        <a:t>Microglia-activator</a:t>
                      </a:r>
                      <a:endParaRPr lang="nb-NO" sz="700" dirty="0" smtClean="0"/>
                    </a:p>
                    <a:p>
                      <a:endParaRPr lang="nb-NO" sz="700" dirty="0" smtClean="0"/>
                    </a:p>
                    <a:p>
                      <a:r>
                        <a:rPr lang="nb-NO" sz="700" dirty="0" err="1" smtClean="0"/>
                        <a:t>Edaravone</a:t>
                      </a:r>
                      <a:endParaRPr lang="nb-NO" sz="700" dirty="0" smtClean="0"/>
                    </a:p>
                    <a:p>
                      <a:endParaRPr lang="nb-NO" sz="700" dirty="0" smtClean="0"/>
                    </a:p>
                    <a:p>
                      <a:r>
                        <a:rPr lang="nb-NO" sz="700" dirty="0" err="1" smtClean="0"/>
                        <a:t>Tirasemtiv</a:t>
                      </a:r>
                      <a:endParaRPr lang="nb-NO" sz="700" dirty="0"/>
                    </a:p>
                  </a:txBody>
                  <a:tcPr/>
                </a:tc>
                <a:tc>
                  <a:txBody>
                    <a:bodyPr/>
                    <a:lstStyle/>
                    <a:p>
                      <a:r>
                        <a:rPr lang="nb-NO" sz="700" dirty="0" smtClean="0"/>
                        <a:t>TW 001</a:t>
                      </a:r>
                      <a:endParaRPr lang="nb-NO" sz="700" dirty="0"/>
                    </a:p>
                  </a:txBody>
                  <a:tcPr/>
                </a:tc>
                <a:extLst>
                  <a:ext uri="{0D108BD9-81ED-4DB2-BD59-A6C34878D82A}">
                    <a16:rowId xmlns:a16="http://schemas.microsoft.com/office/drawing/2014/main" val="10003"/>
                  </a:ext>
                </a:extLst>
              </a:tr>
            </a:tbl>
          </a:graphicData>
        </a:graphic>
      </p:graphicFrame>
      <p:sp>
        <p:nvSpPr>
          <p:cNvPr id="5" name="TekstSylinder 4"/>
          <p:cNvSpPr txBox="1"/>
          <p:nvPr/>
        </p:nvSpPr>
        <p:spPr>
          <a:xfrm>
            <a:off x="720477" y="5616351"/>
            <a:ext cx="10081120" cy="307777"/>
          </a:xfrm>
          <a:prstGeom prst="rect">
            <a:avLst/>
          </a:prstGeom>
          <a:noFill/>
        </p:spPr>
        <p:txBody>
          <a:bodyPr wrap="square" rtlCol="0">
            <a:spAutoFit/>
          </a:bodyPr>
          <a:lstStyle/>
          <a:p>
            <a:r>
              <a:rPr lang="nb-NO" sz="1400" smtClean="0"/>
              <a:t>*It:24</a:t>
            </a:r>
            <a:r>
              <a:rPr lang="nb-NO" sz="1400" dirty="0" smtClean="0"/>
              <a:t>, Ger:17, NL:14, BE:14, UK:13, Fr:13, Sp:11, Irl:3, Swe:2, Hung:2, Cz:2, Aust:1, Rom:1, Slov:1, Port:1, Greece:1, Pol:1</a:t>
            </a:r>
            <a:endParaRPr lang="nb-NO" sz="1400" dirty="0"/>
          </a:p>
        </p:txBody>
      </p:sp>
      <p:sp>
        <p:nvSpPr>
          <p:cNvPr id="3" name="TekstSylinder 2"/>
          <p:cNvSpPr txBox="1"/>
          <p:nvPr/>
        </p:nvSpPr>
        <p:spPr>
          <a:xfrm>
            <a:off x="734158" y="1311245"/>
            <a:ext cx="1512168" cy="400110"/>
          </a:xfrm>
          <a:prstGeom prst="rect">
            <a:avLst/>
          </a:prstGeom>
          <a:noFill/>
        </p:spPr>
        <p:txBody>
          <a:bodyPr wrap="square" rtlCol="0">
            <a:spAutoFit/>
          </a:bodyPr>
          <a:lstStyle/>
          <a:p>
            <a:r>
              <a:rPr lang="nb-NO" sz="2000" dirty="0" err="1" smtClean="0"/>
              <a:t>EudraCT</a:t>
            </a:r>
            <a:endParaRPr lang="nb-NO" sz="2000" dirty="0"/>
          </a:p>
        </p:txBody>
      </p:sp>
    </p:spTree>
    <p:extLst>
      <p:ext uri="{BB962C8B-B14F-4D97-AF65-F5344CB8AC3E}">
        <p14:creationId xmlns:p14="http://schemas.microsoft.com/office/powerpoint/2010/main" val="350586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p:cNvGrpSpPr/>
          <p:nvPr/>
        </p:nvGrpSpPr>
        <p:grpSpPr>
          <a:xfrm>
            <a:off x="864155" y="285514"/>
            <a:ext cx="10369867" cy="5906653"/>
            <a:chOff x="578889" y="285514"/>
            <a:chExt cx="10655134" cy="5906653"/>
          </a:xfrm>
        </p:grpSpPr>
        <p:sp>
          <p:nvSpPr>
            <p:cNvPr id="48129" name="Rectangle 2"/>
            <p:cNvSpPr>
              <a:spLocks noChangeArrowheads="1"/>
            </p:cNvSpPr>
            <p:nvPr/>
          </p:nvSpPr>
          <p:spPr bwMode="auto">
            <a:xfrm>
              <a:off x="672121" y="1296035"/>
              <a:ext cx="1920346" cy="4032109"/>
            </a:xfrm>
            <a:prstGeom prst="rect">
              <a:avLst/>
            </a:prstGeom>
            <a:solidFill>
              <a:schemeClr val="tx1">
                <a:alpha val="50195"/>
              </a:schemeClr>
            </a:solidFill>
            <a:ln w="12700">
              <a:solidFill>
                <a:schemeClr val="tx1"/>
              </a:solidFill>
              <a:miter lim="800000"/>
              <a:headEnd type="none" w="sm" len="sm"/>
              <a:tailEnd type="none" w="sm" len="sm"/>
            </a:ln>
          </p:spPr>
          <p:txBody>
            <a:bodyPr wrap="none" anchor="ctr"/>
            <a:lstStyle/>
            <a:p>
              <a:pPr eaLnBrk="0" hangingPunct="0"/>
              <a:endParaRPr lang="nb-NO"/>
            </a:p>
          </p:txBody>
        </p:sp>
        <p:sp>
          <p:nvSpPr>
            <p:cNvPr id="48130" name="Rectangle 3"/>
            <p:cNvSpPr>
              <a:spLocks noChangeArrowheads="1"/>
            </p:cNvSpPr>
            <p:nvPr/>
          </p:nvSpPr>
          <p:spPr bwMode="auto">
            <a:xfrm>
              <a:off x="2688484" y="1296035"/>
              <a:ext cx="1920346" cy="4032109"/>
            </a:xfrm>
            <a:prstGeom prst="rect">
              <a:avLst/>
            </a:prstGeom>
            <a:solidFill>
              <a:schemeClr val="tx1">
                <a:alpha val="50195"/>
              </a:schemeClr>
            </a:solidFill>
            <a:ln w="12700">
              <a:solidFill>
                <a:schemeClr val="tx1"/>
              </a:solidFill>
              <a:miter lim="800000"/>
              <a:headEnd type="none" w="sm" len="sm"/>
              <a:tailEnd type="none" w="sm" len="sm"/>
            </a:ln>
          </p:spPr>
          <p:txBody>
            <a:bodyPr wrap="none" anchor="ctr"/>
            <a:lstStyle/>
            <a:p>
              <a:pPr eaLnBrk="0" hangingPunct="0"/>
              <a:endParaRPr lang="nb-NO"/>
            </a:p>
          </p:txBody>
        </p:sp>
        <p:sp>
          <p:nvSpPr>
            <p:cNvPr id="48131" name="Rectangle 4"/>
            <p:cNvSpPr>
              <a:spLocks noChangeArrowheads="1"/>
            </p:cNvSpPr>
            <p:nvPr/>
          </p:nvSpPr>
          <p:spPr bwMode="auto">
            <a:xfrm>
              <a:off x="4704847" y="1296035"/>
              <a:ext cx="1920346" cy="4032109"/>
            </a:xfrm>
            <a:prstGeom prst="rect">
              <a:avLst/>
            </a:prstGeom>
            <a:solidFill>
              <a:schemeClr val="tx1">
                <a:alpha val="50195"/>
              </a:schemeClr>
            </a:solidFill>
            <a:ln w="12700">
              <a:solidFill>
                <a:schemeClr val="tx1"/>
              </a:solidFill>
              <a:miter lim="800000"/>
              <a:headEnd type="none" w="sm" len="sm"/>
              <a:tailEnd type="none" w="sm" len="sm"/>
            </a:ln>
          </p:spPr>
          <p:txBody>
            <a:bodyPr wrap="none" anchor="ctr"/>
            <a:lstStyle/>
            <a:p>
              <a:pPr eaLnBrk="0" hangingPunct="0"/>
              <a:endParaRPr lang="nb-NO"/>
            </a:p>
          </p:txBody>
        </p:sp>
        <p:sp>
          <p:nvSpPr>
            <p:cNvPr id="48132" name="Rectangle 5"/>
            <p:cNvSpPr>
              <a:spLocks noChangeArrowheads="1"/>
            </p:cNvSpPr>
            <p:nvPr/>
          </p:nvSpPr>
          <p:spPr bwMode="auto">
            <a:xfrm>
              <a:off x="6721210" y="1296035"/>
              <a:ext cx="1920346" cy="4032109"/>
            </a:xfrm>
            <a:prstGeom prst="rect">
              <a:avLst/>
            </a:prstGeom>
            <a:solidFill>
              <a:schemeClr val="accent1">
                <a:alpha val="50195"/>
              </a:schemeClr>
            </a:solidFill>
            <a:ln w="12700">
              <a:solidFill>
                <a:schemeClr val="tx1"/>
              </a:solidFill>
              <a:miter lim="800000"/>
              <a:headEnd type="none" w="sm" len="sm"/>
              <a:tailEnd type="none" w="sm" len="sm"/>
            </a:ln>
          </p:spPr>
          <p:txBody>
            <a:bodyPr wrap="none" anchor="ctr"/>
            <a:lstStyle/>
            <a:p>
              <a:pPr eaLnBrk="0" hangingPunct="0"/>
              <a:endParaRPr lang="nb-NO"/>
            </a:p>
          </p:txBody>
        </p:sp>
        <p:sp>
          <p:nvSpPr>
            <p:cNvPr id="48133" name="Rectangle 6"/>
            <p:cNvSpPr>
              <a:spLocks noChangeArrowheads="1"/>
            </p:cNvSpPr>
            <p:nvPr/>
          </p:nvSpPr>
          <p:spPr bwMode="auto">
            <a:xfrm>
              <a:off x="8737573" y="1296035"/>
              <a:ext cx="1920346" cy="4032109"/>
            </a:xfrm>
            <a:prstGeom prst="rect">
              <a:avLst/>
            </a:prstGeom>
            <a:solidFill>
              <a:schemeClr val="tx1"/>
            </a:solidFill>
            <a:ln w="12700">
              <a:solidFill>
                <a:schemeClr val="tx1"/>
              </a:solidFill>
              <a:miter lim="800000"/>
              <a:headEnd type="none" w="sm" len="sm"/>
              <a:tailEnd type="none" w="sm" len="sm"/>
            </a:ln>
          </p:spPr>
          <p:txBody>
            <a:bodyPr wrap="none" anchor="ctr"/>
            <a:lstStyle/>
            <a:p>
              <a:pPr eaLnBrk="0" hangingPunct="0"/>
              <a:endParaRPr lang="nb-NO"/>
            </a:p>
          </p:txBody>
        </p:sp>
        <p:sp>
          <p:nvSpPr>
            <p:cNvPr id="48135" name="Line 9"/>
            <p:cNvSpPr>
              <a:spLocks noChangeShapeType="1"/>
            </p:cNvSpPr>
            <p:nvPr/>
          </p:nvSpPr>
          <p:spPr bwMode="auto">
            <a:xfrm>
              <a:off x="672121" y="1512041"/>
              <a:ext cx="9985798" cy="0"/>
            </a:xfrm>
            <a:prstGeom prst="line">
              <a:avLst/>
            </a:prstGeom>
            <a:noFill/>
            <a:ln w="38100">
              <a:solidFill>
                <a:schemeClr val="bg1"/>
              </a:solidFill>
              <a:round/>
              <a:headEnd type="triangle" w="lg" len="lg"/>
              <a:tailEnd type="triangle" w="lg" len="lg"/>
            </a:ln>
          </p:spPr>
          <p:txBody>
            <a:bodyPr wrap="none" anchor="ctr"/>
            <a:lstStyle/>
            <a:p>
              <a:endParaRPr lang="nb-NO"/>
            </a:p>
          </p:txBody>
        </p:sp>
        <p:sp>
          <p:nvSpPr>
            <p:cNvPr id="48136" name="Rectangle 10"/>
            <p:cNvSpPr>
              <a:spLocks noChangeArrowheads="1"/>
            </p:cNvSpPr>
            <p:nvPr/>
          </p:nvSpPr>
          <p:spPr bwMode="auto">
            <a:xfrm>
              <a:off x="960173" y="1728047"/>
              <a:ext cx="1248225" cy="360010"/>
            </a:xfrm>
            <a:prstGeom prst="rect">
              <a:avLst/>
            </a:prstGeom>
            <a:solidFill>
              <a:schemeClr val="bg1"/>
            </a:solidFill>
            <a:ln w="12700">
              <a:noFill/>
              <a:miter lim="800000"/>
              <a:headEnd type="none" w="sm" len="sm"/>
              <a:tailEnd type="none" w="sm" len="sm"/>
            </a:ln>
          </p:spPr>
          <p:txBody>
            <a:bodyPr wrap="none" anchor="ctr"/>
            <a:lstStyle/>
            <a:p>
              <a:pPr algn="ctr" eaLnBrk="0" hangingPunct="0"/>
              <a:r>
                <a:rPr lang="en-GB" sz="1800" b="1" dirty="0" err="1"/>
                <a:t>Fase</a:t>
              </a:r>
              <a:r>
                <a:rPr lang="en-GB" sz="1800" b="1" dirty="0"/>
                <a:t> I</a:t>
              </a:r>
              <a:endParaRPr lang="en-GB" sz="1600" b="1" dirty="0"/>
            </a:p>
          </p:txBody>
        </p:sp>
        <p:sp>
          <p:nvSpPr>
            <p:cNvPr id="48137" name="Rectangle 11"/>
            <p:cNvSpPr>
              <a:spLocks noChangeArrowheads="1"/>
            </p:cNvSpPr>
            <p:nvPr/>
          </p:nvSpPr>
          <p:spPr bwMode="auto">
            <a:xfrm>
              <a:off x="2976536" y="1728047"/>
              <a:ext cx="1344242" cy="360010"/>
            </a:xfrm>
            <a:prstGeom prst="rect">
              <a:avLst/>
            </a:prstGeom>
            <a:solidFill>
              <a:schemeClr val="bg1"/>
            </a:solidFill>
            <a:ln w="12700">
              <a:noFill/>
              <a:miter lim="800000"/>
              <a:headEnd type="none" w="sm" len="sm"/>
              <a:tailEnd type="none" w="sm" len="sm"/>
            </a:ln>
          </p:spPr>
          <p:txBody>
            <a:bodyPr wrap="none" anchor="ctr"/>
            <a:lstStyle/>
            <a:p>
              <a:pPr algn="ctr" eaLnBrk="0" hangingPunct="0"/>
              <a:r>
                <a:rPr lang="en-GB" sz="1800" b="1"/>
                <a:t>Fase II</a:t>
              </a:r>
              <a:endParaRPr lang="en-GB" sz="1600" b="1"/>
            </a:p>
          </p:txBody>
        </p:sp>
        <p:sp>
          <p:nvSpPr>
            <p:cNvPr id="48138" name="Rectangle 12"/>
            <p:cNvSpPr>
              <a:spLocks noChangeArrowheads="1"/>
            </p:cNvSpPr>
            <p:nvPr/>
          </p:nvSpPr>
          <p:spPr bwMode="auto">
            <a:xfrm>
              <a:off x="4896882" y="1728047"/>
              <a:ext cx="1440259" cy="360010"/>
            </a:xfrm>
            <a:prstGeom prst="rect">
              <a:avLst/>
            </a:prstGeom>
            <a:solidFill>
              <a:schemeClr val="bg1"/>
            </a:solidFill>
            <a:ln w="12700">
              <a:noFill/>
              <a:miter lim="800000"/>
              <a:headEnd type="none" w="sm" len="sm"/>
              <a:tailEnd type="none" w="sm" len="sm"/>
            </a:ln>
          </p:spPr>
          <p:txBody>
            <a:bodyPr wrap="none" anchor="ctr"/>
            <a:lstStyle/>
            <a:p>
              <a:pPr algn="ctr" eaLnBrk="0" hangingPunct="0"/>
              <a:r>
                <a:rPr lang="en-GB" sz="1800" b="1"/>
                <a:t>Fase III</a:t>
              </a:r>
              <a:endParaRPr lang="en-GB" sz="1600" b="1"/>
            </a:p>
          </p:txBody>
        </p:sp>
        <p:sp>
          <p:nvSpPr>
            <p:cNvPr id="48139" name="Rectangle 13"/>
            <p:cNvSpPr>
              <a:spLocks noChangeArrowheads="1"/>
            </p:cNvSpPr>
            <p:nvPr/>
          </p:nvSpPr>
          <p:spPr bwMode="auto">
            <a:xfrm>
              <a:off x="6913245" y="1728047"/>
              <a:ext cx="1440259" cy="360010"/>
            </a:xfrm>
            <a:prstGeom prst="rect">
              <a:avLst/>
            </a:prstGeom>
            <a:noFill/>
            <a:ln w="12700">
              <a:noFill/>
              <a:miter lim="800000"/>
              <a:headEnd type="none" w="sm" len="sm"/>
              <a:tailEnd type="none" w="sm" len="sm"/>
            </a:ln>
          </p:spPr>
          <p:txBody>
            <a:bodyPr wrap="none" anchor="ctr"/>
            <a:lstStyle/>
            <a:p>
              <a:pPr algn="ctr" eaLnBrk="0" hangingPunct="0"/>
              <a:r>
                <a:rPr lang="en-GB" sz="2000" b="1" dirty="0"/>
                <a:t>NDA</a:t>
              </a:r>
              <a:endParaRPr lang="en-GB" sz="1600" b="1" dirty="0"/>
            </a:p>
          </p:txBody>
        </p:sp>
        <p:sp>
          <p:nvSpPr>
            <p:cNvPr id="48140" name="Rectangle 14"/>
            <p:cNvSpPr>
              <a:spLocks noChangeArrowheads="1"/>
            </p:cNvSpPr>
            <p:nvPr/>
          </p:nvSpPr>
          <p:spPr bwMode="auto">
            <a:xfrm>
              <a:off x="8737573" y="1656045"/>
              <a:ext cx="1920346" cy="504014"/>
            </a:xfrm>
            <a:prstGeom prst="rect">
              <a:avLst/>
            </a:prstGeom>
            <a:noFill/>
            <a:ln w="12700">
              <a:noFill/>
              <a:miter lim="800000"/>
              <a:headEnd type="none" w="sm" len="sm"/>
              <a:tailEnd type="none" w="sm" len="sm"/>
            </a:ln>
          </p:spPr>
          <p:txBody>
            <a:bodyPr wrap="none" anchor="ctr"/>
            <a:lstStyle/>
            <a:p>
              <a:pPr algn="ctr" eaLnBrk="0" hangingPunct="0"/>
              <a:r>
                <a:rPr lang="en-GB" sz="1600" b="1">
                  <a:solidFill>
                    <a:schemeClr val="bg1"/>
                  </a:solidFill>
                </a:rPr>
                <a:t>Fase IV</a:t>
              </a:r>
            </a:p>
          </p:txBody>
        </p:sp>
        <p:grpSp>
          <p:nvGrpSpPr>
            <p:cNvPr id="2" name="Group 15"/>
            <p:cNvGrpSpPr>
              <a:grpSpLocks/>
            </p:cNvGrpSpPr>
            <p:nvPr/>
          </p:nvGrpSpPr>
          <p:grpSpPr bwMode="auto">
            <a:xfrm>
              <a:off x="672121" y="2520068"/>
              <a:ext cx="10273850" cy="1944053"/>
              <a:chOff x="378" y="1680"/>
              <a:chExt cx="5778" cy="1296"/>
            </a:xfrm>
          </p:grpSpPr>
          <p:sp>
            <p:nvSpPr>
              <p:cNvPr id="48159" name="Line 16"/>
              <p:cNvSpPr>
                <a:spLocks noChangeShapeType="1"/>
              </p:cNvSpPr>
              <p:nvPr/>
            </p:nvSpPr>
            <p:spPr bwMode="auto">
              <a:xfrm>
                <a:off x="378" y="2976"/>
                <a:ext cx="702" cy="0"/>
              </a:xfrm>
              <a:prstGeom prst="line">
                <a:avLst/>
              </a:prstGeom>
              <a:noFill/>
              <a:ln w="57150">
                <a:solidFill>
                  <a:srgbClr val="FF0000"/>
                </a:solidFill>
                <a:round/>
                <a:headEnd type="none" w="sm" len="sm"/>
                <a:tailEnd type="none" w="sm" len="sm"/>
              </a:ln>
            </p:spPr>
            <p:txBody>
              <a:bodyPr wrap="none" anchor="ctr"/>
              <a:lstStyle/>
              <a:p>
                <a:endParaRPr lang="nb-NO"/>
              </a:p>
            </p:txBody>
          </p:sp>
          <p:sp>
            <p:nvSpPr>
              <p:cNvPr id="48160" name="Line 17"/>
              <p:cNvSpPr>
                <a:spLocks noChangeShapeType="1"/>
              </p:cNvSpPr>
              <p:nvPr/>
            </p:nvSpPr>
            <p:spPr bwMode="auto">
              <a:xfrm flipV="1">
                <a:off x="1080" y="2160"/>
                <a:ext cx="2646" cy="816"/>
              </a:xfrm>
              <a:prstGeom prst="line">
                <a:avLst/>
              </a:prstGeom>
              <a:noFill/>
              <a:ln w="57150">
                <a:solidFill>
                  <a:srgbClr val="FF0000"/>
                </a:solidFill>
                <a:round/>
                <a:headEnd type="none" w="sm" len="sm"/>
                <a:tailEnd type="none" w="sm" len="sm"/>
              </a:ln>
            </p:spPr>
            <p:txBody>
              <a:bodyPr wrap="none" anchor="ctr"/>
              <a:lstStyle/>
              <a:p>
                <a:endParaRPr lang="nb-NO"/>
              </a:p>
            </p:txBody>
          </p:sp>
          <p:sp>
            <p:nvSpPr>
              <p:cNvPr id="48161" name="Line 18"/>
              <p:cNvSpPr>
                <a:spLocks noChangeShapeType="1"/>
              </p:cNvSpPr>
              <p:nvPr/>
            </p:nvSpPr>
            <p:spPr bwMode="auto">
              <a:xfrm>
                <a:off x="3726" y="2160"/>
                <a:ext cx="1134" cy="0"/>
              </a:xfrm>
              <a:prstGeom prst="line">
                <a:avLst/>
              </a:prstGeom>
              <a:noFill/>
              <a:ln w="57150">
                <a:solidFill>
                  <a:srgbClr val="FF0000"/>
                </a:solidFill>
                <a:round/>
                <a:headEnd type="none" w="sm" len="sm"/>
                <a:tailEnd type="none" w="sm" len="sm"/>
              </a:ln>
            </p:spPr>
            <p:txBody>
              <a:bodyPr wrap="none" anchor="ctr"/>
              <a:lstStyle/>
              <a:p>
                <a:endParaRPr lang="nb-NO"/>
              </a:p>
            </p:txBody>
          </p:sp>
          <p:sp>
            <p:nvSpPr>
              <p:cNvPr id="48162" name="Line 19"/>
              <p:cNvSpPr>
                <a:spLocks noChangeShapeType="1"/>
              </p:cNvSpPr>
              <p:nvPr/>
            </p:nvSpPr>
            <p:spPr bwMode="auto">
              <a:xfrm flipV="1">
                <a:off x="4860" y="1680"/>
                <a:ext cx="1296" cy="480"/>
              </a:xfrm>
              <a:prstGeom prst="line">
                <a:avLst/>
              </a:prstGeom>
              <a:noFill/>
              <a:ln w="57150">
                <a:solidFill>
                  <a:srgbClr val="FF0000"/>
                </a:solidFill>
                <a:prstDash val="sysDot"/>
                <a:round/>
                <a:headEnd type="none" w="sm" len="sm"/>
                <a:tailEnd type="triangle" w="lg" len="lg"/>
              </a:ln>
            </p:spPr>
            <p:txBody>
              <a:bodyPr wrap="none" anchor="ctr"/>
              <a:lstStyle/>
              <a:p>
                <a:endParaRPr lang="nb-NO"/>
              </a:p>
            </p:txBody>
          </p:sp>
        </p:grpSp>
        <p:sp>
          <p:nvSpPr>
            <p:cNvPr id="48142" name="Line 20"/>
            <p:cNvSpPr>
              <a:spLocks noChangeShapeType="1"/>
            </p:cNvSpPr>
            <p:nvPr/>
          </p:nvSpPr>
          <p:spPr bwMode="auto">
            <a:xfrm>
              <a:off x="672121" y="5472148"/>
              <a:ext cx="5953072" cy="0"/>
            </a:xfrm>
            <a:prstGeom prst="line">
              <a:avLst/>
            </a:prstGeom>
            <a:noFill/>
            <a:ln w="28575">
              <a:solidFill>
                <a:schemeClr val="tx1"/>
              </a:solidFill>
              <a:round/>
              <a:headEnd type="none" w="sm" len="sm"/>
              <a:tailEnd type="none" w="sm" len="sm"/>
            </a:ln>
          </p:spPr>
          <p:txBody>
            <a:bodyPr wrap="none" anchor="ctr"/>
            <a:lstStyle/>
            <a:p>
              <a:endParaRPr lang="nb-NO"/>
            </a:p>
          </p:txBody>
        </p:sp>
        <p:sp>
          <p:nvSpPr>
            <p:cNvPr id="48143" name="Line 21"/>
            <p:cNvSpPr>
              <a:spLocks noChangeShapeType="1"/>
            </p:cNvSpPr>
            <p:nvPr/>
          </p:nvSpPr>
          <p:spPr bwMode="auto">
            <a:xfrm>
              <a:off x="6721210" y="5472148"/>
              <a:ext cx="1920346" cy="0"/>
            </a:xfrm>
            <a:prstGeom prst="line">
              <a:avLst/>
            </a:prstGeom>
            <a:noFill/>
            <a:ln w="28575">
              <a:solidFill>
                <a:schemeClr val="tx1"/>
              </a:solidFill>
              <a:round/>
              <a:headEnd type="none" w="sm" len="sm"/>
              <a:tailEnd type="none" w="sm" len="sm"/>
            </a:ln>
          </p:spPr>
          <p:txBody>
            <a:bodyPr wrap="none" anchor="ctr"/>
            <a:lstStyle/>
            <a:p>
              <a:endParaRPr lang="nb-NO"/>
            </a:p>
          </p:txBody>
        </p:sp>
        <p:sp>
          <p:nvSpPr>
            <p:cNvPr id="48144" name="Line 22"/>
            <p:cNvSpPr>
              <a:spLocks noChangeShapeType="1"/>
            </p:cNvSpPr>
            <p:nvPr/>
          </p:nvSpPr>
          <p:spPr bwMode="auto">
            <a:xfrm>
              <a:off x="8737573" y="5472148"/>
              <a:ext cx="1920346" cy="0"/>
            </a:xfrm>
            <a:prstGeom prst="line">
              <a:avLst/>
            </a:prstGeom>
            <a:noFill/>
            <a:ln w="28575">
              <a:solidFill>
                <a:schemeClr val="tx1"/>
              </a:solidFill>
              <a:round/>
              <a:headEnd type="none" w="sm" len="sm"/>
              <a:tailEnd type="none" w="sm" len="sm"/>
            </a:ln>
          </p:spPr>
          <p:txBody>
            <a:bodyPr wrap="none" anchor="ctr"/>
            <a:lstStyle/>
            <a:p>
              <a:endParaRPr lang="nb-NO"/>
            </a:p>
          </p:txBody>
        </p:sp>
        <p:sp>
          <p:nvSpPr>
            <p:cNvPr id="48145" name="Rectangle 23"/>
            <p:cNvSpPr>
              <a:spLocks noChangeArrowheads="1"/>
            </p:cNvSpPr>
            <p:nvPr/>
          </p:nvSpPr>
          <p:spPr bwMode="auto">
            <a:xfrm>
              <a:off x="2784501" y="5472148"/>
              <a:ext cx="1824329" cy="360010"/>
            </a:xfrm>
            <a:prstGeom prst="rect">
              <a:avLst/>
            </a:prstGeom>
            <a:noFill/>
            <a:ln w="12700">
              <a:noFill/>
              <a:miter lim="800000"/>
              <a:headEnd type="none" w="sm" len="sm"/>
              <a:tailEnd type="none" w="sm" len="sm"/>
            </a:ln>
          </p:spPr>
          <p:txBody>
            <a:bodyPr wrap="none" anchor="ctr"/>
            <a:lstStyle/>
            <a:p>
              <a:pPr algn="ctr" eaLnBrk="0" hangingPunct="0"/>
              <a:r>
                <a:rPr lang="en-GB" sz="1600" b="1"/>
                <a:t>3 - 6 år</a:t>
              </a:r>
              <a:endParaRPr lang="en-GB" sz="1600" b="1">
                <a:solidFill>
                  <a:schemeClr val="bg2"/>
                </a:solidFill>
              </a:endParaRPr>
            </a:p>
          </p:txBody>
        </p:sp>
        <p:sp>
          <p:nvSpPr>
            <p:cNvPr id="48146" name="Rectangle 24"/>
            <p:cNvSpPr>
              <a:spLocks noChangeArrowheads="1"/>
            </p:cNvSpPr>
            <p:nvPr/>
          </p:nvSpPr>
          <p:spPr bwMode="auto">
            <a:xfrm>
              <a:off x="6721210" y="5472148"/>
              <a:ext cx="1824329" cy="360010"/>
            </a:xfrm>
            <a:prstGeom prst="rect">
              <a:avLst/>
            </a:prstGeom>
            <a:noFill/>
            <a:ln w="12700">
              <a:noFill/>
              <a:miter lim="800000"/>
              <a:headEnd type="none" w="sm" len="sm"/>
              <a:tailEnd type="none" w="sm" len="sm"/>
            </a:ln>
          </p:spPr>
          <p:txBody>
            <a:bodyPr wrap="none" anchor="ctr"/>
            <a:lstStyle/>
            <a:p>
              <a:pPr algn="ctr" eaLnBrk="0" hangingPunct="0"/>
              <a:r>
                <a:rPr lang="en-GB" sz="1600" b="1"/>
                <a:t>1 - 3 år</a:t>
              </a:r>
              <a:endParaRPr lang="en-GB" sz="1600" b="1">
                <a:solidFill>
                  <a:schemeClr val="bg2"/>
                </a:solidFill>
              </a:endParaRPr>
            </a:p>
          </p:txBody>
        </p:sp>
        <p:sp>
          <p:nvSpPr>
            <p:cNvPr id="48147" name="Rectangle 25"/>
            <p:cNvSpPr>
              <a:spLocks noChangeArrowheads="1"/>
            </p:cNvSpPr>
            <p:nvPr/>
          </p:nvSpPr>
          <p:spPr bwMode="auto">
            <a:xfrm>
              <a:off x="2016363" y="5904383"/>
              <a:ext cx="6913245" cy="287784"/>
            </a:xfrm>
            <a:prstGeom prst="rect">
              <a:avLst/>
            </a:prstGeom>
            <a:noFill/>
            <a:ln w="12700">
              <a:noFill/>
              <a:miter lim="800000"/>
              <a:headEnd type="none" w="sm" len="sm"/>
              <a:tailEnd type="none" w="sm" len="sm"/>
            </a:ln>
          </p:spPr>
          <p:txBody>
            <a:bodyPr wrap="none" anchor="ctr"/>
            <a:lstStyle/>
            <a:p>
              <a:pPr algn="ctr" eaLnBrk="0" hangingPunct="0"/>
              <a:r>
                <a:rPr lang="en-GB" sz="1800" dirty="0"/>
                <a:t>10 - 15 </a:t>
              </a:r>
              <a:r>
                <a:rPr lang="en-GB" sz="1800" dirty="0" err="1"/>
                <a:t>år</a:t>
              </a:r>
              <a:r>
                <a:rPr lang="en-GB" sz="1800" dirty="0"/>
                <a:t> </a:t>
              </a:r>
              <a:r>
                <a:rPr lang="en-GB" sz="1800" dirty="0" err="1"/>
                <a:t>fra</a:t>
              </a:r>
              <a:r>
                <a:rPr lang="en-GB" sz="1800" dirty="0"/>
                <a:t> </a:t>
              </a:r>
              <a:r>
                <a:rPr lang="en-GB" sz="1800" dirty="0" err="1" smtClean="0"/>
                <a:t>idè</a:t>
              </a:r>
              <a:r>
                <a:rPr lang="en-GB" sz="1800" dirty="0" smtClean="0"/>
                <a:t> </a:t>
              </a:r>
              <a:r>
                <a:rPr lang="en-GB" sz="1800" dirty="0"/>
                <a:t>til </a:t>
              </a:r>
              <a:r>
                <a:rPr lang="en-GB" sz="1800" dirty="0" err="1"/>
                <a:t>ferdig</a:t>
              </a:r>
              <a:r>
                <a:rPr lang="en-GB" sz="1800" dirty="0"/>
                <a:t> </a:t>
              </a:r>
              <a:r>
                <a:rPr lang="en-GB" sz="1800" dirty="0" err="1"/>
                <a:t>medisin</a:t>
              </a:r>
              <a:endParaRPr lang="en-GB" sz="1800" dirty="0">
                <a:solidFill>
                  <a:schemeClr val="bg2"/>
                </a:solidFill>
              </a:endParaRPr>
            </a:p>
          </p:txBody>
        </p:sp>
        <p:sp>
          <p:nvSpPr>
            <p:cNvPr id="53274" name="Rectangle 26"/>
            <p:cNvSpPr>
              <a:spLocks noChangeArrowheads="1"/>
            </p:cNvSpPr>
            <p:nvPr/>
          </p:nvSpPr>
          <p:spPr bwMode="auto">
            <a:xfrm>
              <a:off x="8833591" y="3600097"/>
              <a:ext cx="2400432" cy="864023"/>
            </a:xfrm>
            <a:prstGeom prst="rect">
              <a:avLst/>
            </a:prstGeom>
            <a:solidFill>
              <a:schemeClr val="bg1"/>
            </a:solidFill>
            <a:ln w="12700">
              <a:noFill/>
              <a:miter lim="800000"/>
              <a:headEnd type="none" w="sm" len="sm"/>
              <a:tailEnd type="none" w="sm" len="sm"/>
            </a:ln>
            <a:effectLst>
              <a:outerShdw dist="107763" dir="2700000" algn="ctr" rotWithShape="0">
                <a:srgbClr val="808080"/>
              </a:outerShdw>
            </a:effectLst>
          </p:spPr>
          <p:txBody>
            <a:bodyPr wrap="none" anchor="ctr"/>
            <a:lstStyle/>
            <a:p>
              <a:pPr algn="ctr" eaLnBrk="0" hangingPunct="0">
                <a:defRPr/>
              </a:pPr>
              <a:r>
                <a:rPr lang="en-GB" sz="1400" b="1" dirty="0">
                  <a:latin typeface="Arial" charset="0"/>
                </a:rPr>
                <a:t>Mega studier</a:t>
              </a:r>
            </a:p>
            <a:p>
              <a:pPr algn="ctr" eaLnBrk="0" hangingPunct="0">
                <a:defRPr/>
              </a:pPr>
              <a:r>
                <a:rPr lang="en-GB" sz="1400" b="1" dirty="0">
                  <a:latin typeface="Arial" charset="0"/>
                </a:rPr>
                <a:t>og </a:t>
              </a:r>
              <a:r>
                <a:rPr lang="en-GB" sz="1400" b="1" dirty="0" smtClean="0">
                  <a:latin typeface="Arial" charset="0"/>
                </a:rPr>
                <a:t>register </a:t>
              </a:r>
              <a:r>
                <a:rPr lang="en-GB" sz="1400" b="1" dirty="0" err="1" smtClean="0">
                  <a:latin typeface="Arial" charset="0"/>
                </a:rPr>
                <a:t>ved</a:t>
              </a:r>
              <a:endParaRPr lang="en-GB" sz="1400" b="1" dirty="0">
                <a:latin typeface="Arial" charset="0"/>
              </a:endParaRPr>
            </a:p>
            <a:p>
              <a:pPr algn="ctr" eaLnBrk="0" hangingPunct="0">
                <a:defRPr/>
              </a:pPr>
              <a:r>
                <a:rPr lang="en-GB" sz="1400" b="1" dirty="0" err="1">
                  <a:latin typeface="Arial" charset="0"/>
                </a:rPr>
                <a:t>bruk</a:t>
              </a:r>
              <a:r>
                <a:rPr lang="en-GB" sz="1400" b="1" dirty="0">
                  <a:latin typeface="Arial" charset="0"/>
                </a:rPr>
                <a:t> </a:t>
              </a:r>
              <a:r>
                <a:rPr lang="en-GB" sz="1400" b="1" dirty="0" err="1">
                  <a:latin typeface="Arial" charset="0"/>
                </a:rPr>
                <a:t>av</a:t>
              </a:r>
              <a:r>
                <a:rPr lang="en-GB" sz="1400" b="1" dirty="0">
                  <a:latin typeface="Arial" charset="0"/>
                </a:rPr>
                <a:t> </a:t>
              </a:r>
              <a:r>
                <a:rPr lang="en-GB" sz="1400" b="1" dirty="0" err="1" smtClean="0">
                  <a:latin typeface="Arial" charset="0"/>
                </a:rPr>
                <a:t>legemidlet</a:t>
              </a:r>
              <a:endParaRPr lang="en-GB" sz="1400" b="1" dirty="0">
                <a:latin typeface="Arial" charset="0"/>
              </a:endParaRPr>
            </a:p>
          </p:txBody>
        </p:sp>
        <p:sp>
          <p:nvSpPr>
            <p:cNvPr id="53275" name="Line 27"/>
            <p:cNvSpPr>
              <a:spLocks noChangeShapeType="1"/>
            </p:cNvSpPr>
            <p:nvPr/>
          </p:nvSpPr>
          <p:spPr bwMode="auto">
            <a:xfrm flipV="1">
              <a:off x="8641556" y="1872051"/>
              <a:ext cx="2016363" cy="1368037"/>
            </a:xfrm>
            <a:prstGeom prst="line">
              <a:avLst/>
            </a:prstGeom>
            <a:noFill/>
            <a:ln w="57150">
              <a:solidFill>
                <a:srgbClr val="FF0000"/>
              </a:solidFill>
              <a:round/>
              <a:headEnd type="none" w="sm" len="sm"/>
              <a:tailEnd type="triangle" w="lg" len="lg"/>
            </a:ln>
          </p:spPr>
          <p:txBody>
            <a:bodyPr wrap="none" anchor="ctr"/>
            <a:lstStyle/>
            <a:p>
              <a:endParaRPr lang="nb-NO"/>
            </a:p>
          </p:txBody>
        </p:sp>
        <p:sp>
          <p:nvSpPr>
            <p:cNvPr id="53276" name="Rectangle 28"/>
            <p:cNvSpPr>
              <a:spLocks noChangeArrowheads="1"/>
            </p:cNvSpPr>
            <p:nvPr/>
          </p:nvSpPr>
          <p:spPr bwMode="auto">
            <a:xfrm>
              <a:off x="8826540" y="2154997"/>
              <a:ext cx="1056190" cy="288008"/>
            </a:xfrm>
            <a:prstGeom prst="rect">
              <a:avLst/>
            </a:prstGeom>
            <a:noFill/>
            <a:ln w="12700">
              <a:noFill/>
              <a:miter lim="800000"/>
              <a:headEnd type="none" w="sm" len="sm"/>
              <a:tailEnd type="none" w="sm" len="sm"/>
            </a:ln>
          </p:spPr>
          <p:txBody>
            <a:bodyPr wrap="none" anchor="ctr"/>
            <a:lstStyle/>
            <a:p>
              <a:pPr eaLnBrk="0" hangingPunct="0"/>
              <a:r>
                <a:rPr lang="en-GB" sz="1600" dirty="0" smtClean="0">
                  <a:solidFill>
                    <a:schemeClr val="bg1"/>
                  </a:solidFill>
                </a:rPr>
                <a:t>I </a:t>
              </a:r>
              <a:r>
                <a:rPr lang="en-GB" sz="1600" dirty="0" err="1" smtClean="0">
                  <a:solidFill>
                    <a:schemeClr val="bg1"/>
                  </a:solidFill>
                </a:rPr>
                <a:t>virkeligheten</a:t>
              </a:r>
              <a:endParaRPr lang="en-GB" dirty="0"/>
            </a:p>
          </p:txBody>
        </p:sp>
        <p:sp>
          <p:nvSpPr>
            <p:cNvPr id="48151" name="Text Box 29"/>
            <p:cNvSpPr txBox="1">
              <a:spLocks noChangeArrowheads="1"/>
            </p:cNvSpPr>
            <p:nvPr/>
          </p:nvSpPr>
          <p:spPr bwMode="auto">
            <a:xfrm>
              <a:off x="864156" y="2232060"/>
              <a:ext cx="1728311" cy="829458"/>
            </a:xfrm>
            <a:prstGeom prst="rect">
              <a:avLst/>
            </a:prstGeom>
            <a:noFill/>
            <a:ln w="9525">
              <a:noFill/>
              <a:miter lim="800000"/>
              <a:headEnd/>
              <a:tailEnd/>
            </a:ln>
          </p:spPr>
          <p:txBody>
            <a:bodyPr lIns="0" tIns="44958" rIns="89917" bIns="44958">
              <a:spAutoFit/>
            </a:bodyPr>
            <a:lstStyle/>
            <a:p>
              <a:pPr algn="ctr" eaLnBrk="0" hangingPunct="0">
                <a:spcBef>
                  <a:spcPct val="50000"/>
                </a:spcBef>
                <a:buClr>
                  <a:schemeClr val="accent1"/>
                </a:buClr>
                <a:buSzPct val="90000"/>
              </a:pPr>
              <a:r>
                <a:rPr lang="nb-NO" b="1" dirty="0">
                  <a:solidFill>
                    <a:schemeClr val="tx2"/>
                  </a:solidFill>
                </a:rPr>
                <a:t>Human farmakologi</a:t>
              </a:r>
            </a:p>
          </p:txBody>
        </p:sp>
        <p:sp>
          <p:nvSpPr>
            <p:cNvPr id="48152" name="Text Box 30"/>
            <p:cNvSpPr txBox="1">
              <a:spLocks noChangeArrowheads="1"/>
            </p:cNvSpPr>
            <p:nvPr/>
          </p:nvSpPr>
          <p:spPr bwMode="auto">
            <a:xfrm>
              <a:off x="4800865" y="2232060"/>
              <a:ext cx="1728311" cy="829458"/>
            </a:xfrm>
            <a:prstGeom prst="rect">
              <a:avLst/>
            </a:prstGeom>
            <a:noFill/>
            <a:ln w="9525">
              <a:noFill/>
              <a:miter lim="800000"/>
              <a:headEnd/>
              <a:tailEnd/>
            </a:ln>
          </p:spPr>
          <p:txBody>
            <a:bodyPr lIns="0" tIns="44958" rIns="89917" bIns="44958">
              <a:spAutoFit/>
            </a:bodyPr>
            <a:lstStyle/>
            <a:p>
              <a:pPr algn="ctr" eaLnBrk="0" hangingPunct="0">
                <a:spcBef>
                  <a:spcPct val="50000"/>
                </a:spcBef>
                <a:buClr>
                  <a:schemeClr val="accent1"/>
                </a:buClr>
                <a:buSzPct val="90000"/>
              </a:pPr>
              <a:r>
                <a:rPr lang="nb-NO" b="1">
                  <a:solidFill>
                    <a:schemeClr val="tx2"/>
                  </a:solidFill>
                </a:rPr>
                <a:t>Terapeutisk bekreftende</a:t>
              </a:r>
            </a:p>
          </p:txBody>
        </p:sp>
        <p:sp>
          <p:nvSpPr>
            <p:cNvPr id="48153" name="Text Box 31"/>
            <p:cNvSpPr txBox="1">
              <a:spLocks noChangeArrowheads="1"/>
            </p:cNvSpPr>
            <p:nvPr/>
          </p:nvSpPr>
          <p:spPr bwMode="auto">
            <a:xfrm>
              <a:off x="2784502" y="2232060"/>
              <a:ext cx="1728311" cy="829458"/>
            </a:xfrm>
            <a:prstGeom prst="rect">
              <a:avLst/>
            </a:prstGeom>
            <a:noFill/>
            <a:ln w="9525">
              <a:noFill/>
              <a:miter lim="800000"/>
              <a:headEnd/>
              <a:tailEnd/>
            </a:ln>
          </p:spPr>
          <p:txBody>
            <a:bodyPr lIns="0" tIns="44958" rIns="89917" bIns="44958">
              <a:spAutoFit/>
            </a:bodyPr>
            <a:lstStyle/>
            <a:p>
              <a:pPr algn="ctr" eaLnBrk="0" hangingPunct="0">
                <a:spcBef>
                  <a:spcPct val="50000"/>
                </a:spcBef>
                <a:buClr>
                  <a:schemeClr val="accent1"/>
                </a:buClr>
                <a:buSzPct val="90000"/>
              </a:pPr>
              <a:r>
                <a:rPr lang="nb-NO" b="1">
                  <a:solidFill>
                    <a:schemeClr val="tx2"/>
                  </a:solidFill>
                </a:rPr>
                <a:t>Terapeutisk eksplorativ</a:t>
              </a:r>
            </a:p>
          </p:txBody>
        </p:sp>
        <p:sp>
          <p:nvSpPr>
            <p:cNvPr id="48154" name="Text Box 32"/>
            <p:cNvSpPr txBox="1">
              <a:spLocks noChangeArrowheads="1"/>
            </p:cNvSpPr>
            <p:nvPr/>
          </p:nvSpPr>
          <p:spPr bwMode="auto">
            <a:xfrm>
              <a:off x="768138" y="4896132"/>
              <a:ext cx="1728311" cy="337015"/>
            </a:xfrm>
            <a:prstGeom prst="rect">
              <a:avLst/>
            </a:prstGeom>
            <a:noFill/>
            <a:ln w="9525">
              <a:noFill/>
              <a:miter lim="800000"/>
              <a:headEnd/>
              <a:tailEnd/>
            </a:ln>
          </p:spPr>
          <p:txBody>
            <a:bodyPr lIns="0" tIns="44958" rIns="89917" bIns="44958">
              <a:spAutoFit/>
            </a:bodyPr>
            <a:lstStyle/>
            <a:p>
              <a:pPr algn="ctr" eaLnBrk="0" hangingPunct="0">
                <a:spcBef>
                  <a:spcPct val="50000"/>
                </a:spcBef>
                <a:buClr>
                  <a:schemeClr val="accent1"/>
                </a:buClr>
              </a:pPr>
              <a:r>
                <a:rPr lang="nb-NO" sz="1600">
                  <a:solidFill>
                    <a:srgbClr val="990000"/>
                  </a:solidFill>
                </a:rPr>
                <a:t>100 patients</a:t>
              </a:r>
            </a:p>
          </p:txBody>
        </p:sp>
        <p:sp>
          <p:nvSpPr>
            <p:cNvPr id="48155" name="Text Box 33"/>
            <p:cNvSpPr txBox="1">
              <a:spLocks noChangeArrowheads="1"/>
            </p:cNvSpPr>
            <p:nvPr/>
          </p:nvSpPr>
          <p:spPr bwMode="auto">
            <a:xfrm>
              <a:off x="2784502" y="4896132"/>
              <a:ext cx="1728311" cy="337015"/>
            </a:xfrm>
            <a:prstGeom prst="rect">
              <a:avLst/>
            </a:prstGeom>
            <a:noFill/>
            <a:ln w="9525">
              <a:noFill/>
              <a:miter lim="800000"/>
              <a:headEnd/>
              <a:tailEnd/>
            </a:ln>
          </p:spPr>
          <p:txBody>
            <a:bodyPr lIns="0" tIns="44958" rIns="89917" bIns="44958">
              <a:spAutoFit/>
            </a:bodyPr>
            <a:lstStyle/>
            <a:p>
              <a:pPr eaLnBrk="0" hangingPunct="0">
                <a:spcBef>
                  <a:spcPct val="50000"/>
                </a:spcBef>
                <a:buClr>
                  <a:schemeClr val="accent1"/>
                </a:buClr>
              </a:pPr>
              <a:r>
                <a:rPr lang="nb-NO" sz="1600" dirty="0" smtClean="0">
                  <a:solidFill>
                    <a:srgbClr val="990000"/>
                  </a:solidFill>
                </a:rPr>
                <a:t>500 </a:t>
              </a:r>
              <a:r>
                <a:rPr lang="nb-NO" sz="1600" dirty="0" err="1">
                  <a:solidFill>
                    <a:srgbClr val="990000"/>
                  </a:solidFill>
                </a:rPr>
                <a:t>patients</a:t>
              </a:r>
              <a:endParaRPr lang="nb-NO" sz="1600" dirty="0">
                <a:solidFill>
                  <a:srgbClr val="990000"/>
                </a:solidFill>
              </a:endParaRPr>
            </a:p>
          </p:txBody>
        </p:sp>
        <p:sp>
          <p:nvSpPr>
            <p:cNvPr id="48156" name="Text Box 34"/>
            <p:cNvSpPr txBox="1">
              <a:spLocks noChangeArrowheads="1"/>
            </p:cNvSpPr>
            <p:nvPr/>
          </p:nvSpPr>
          <p:spPr bwMode="auto">
            <a:xfrm>
              <a:off x="4896882" y="4896132"/>
              <a:ext cx="1728311" cy="337015"/>
            </a:xfrm>
            <a:prstGeom prst="rect">
              <a:avLst/>
            </a:prstGeom>
            <a:noFill/>
            <a:ln w="9525">
              <a:noFill/>
              <a:miter lim="800000"/>
              <a:headEnd/>
              <a:tailEnd/>
            </a:ln>
          </p:spPr>
          <p:txBody>
            <a:bodyPr lIns="0" tIns="44958" rIns="89917" bIns="44958">
              <a:spAutoFit/>
            </a:bodyPr>
            <a:lstStyle/>
            <a:p>
              <a:pPr eaLnBrk="0" hangingPunct="0">
                <a:spcBef>
                  <a:spcPct val="50000"/>
                </a:spcBef>
                <a:buClr>
                  <a:schemeClr val="accent1"/>
                </a:buClr>
              </a:pPr>
              <a:r>
                <a:rPr lang="nb-NO" sz="1600">
                  <a:solidFill>
                    <a:srgbClr val="990000"/>
                  </a:solidFill>
                </a:rPr>
                <a:t>3000 patients</a:t>
              </a:r>
            </a:p>
          </p:txBody>
        </p:sp>
        <p:sp>
          <p:nvSpPr>
            <p:cNvPr id="48157" name="Text Box 35"/>
            <p:cNvSpPr txBox="1">
              <a:spLocks noChangeArrowheads="1"/>
            </p:cNvSpPr>
            <p:nvPr/>
          </p:nvSpPr>
          <p:spPr bwMode="auto">
            <a:xfrm>
              <a:off x="6817228" y="2232061"/>
              <a:ext cx="1728311" cy="460126"/>
            </a:xfrm>
            <a:prstGeom prst="rect">
              <a:avLst/>
            </a:prstGeom>
            <a:noFill/>
            <a:ln w="9525">
              <a:noFill/>
              <a:miter lim="800000"/>
              <a:headEnd/>
              <a:tailEnd/>
            </a:ln>
          </p:spPr>
          <p:txBody>
            <a:bodyPr lIns="0" tIns="44958" rIns="89917" bIns="44958">
              <a:spAutoFit/>
            </a:bodyPr>
            <a:lstStyle/>
            <a:p>
              <a:pPr algn="ctr" eaLnBrk="0" hangingPunct="0">
                <a:spcBef>
                  <a:spcPct val="50000"/>
                </a:spcBef>
                <a:buClr>
                  <a:schemeClr val="accent1"/>
                </a:buClr>
                <a:buSzPct val="90000"/>
              </a:pPr>
              <a:r>
                <a:rPr lang="nb-NO" b="1" dirty="0">
                  <a:solidFill>
                    <a:schemeClr val="tx2"/>
                  </a:solidFill>
                </a:rPr>
                <a:t>Fase IIIB</a:t>
              </a:r>
            </a:p>
          </p:txBody>
        </p:sp>
        <p:sp>
          <p:nvSpPr>
            <p:cNvPr id="35" name="Tittel 2"/>
            <p:cNvSpPr txBox="1">
              <a:spLocks/>
            </p:cNvSpPr>
            <p:nvPr/>
          </p:nvSpPr>
          <p:spPr>
            <a:xfrm>
              <a:off x="578889" y="285514"/>
              <a:ext cx="10655134" cy="1081087"/>
            </a:xfrm>
            <a:prstGeom prst="rect">
              <a:avLst/>
            </a:prstGeom>
          </p:spPr>
          <p:txBody>
            <a:bodyPr/>
            <a:lstStyle>
              <a:lvl1pPr algn="l" rtl="0" eaLnBrk="0" fontAlgn="base" hangingPunct="0">
                <a:spcBef>
                  <a:spcPct val="0"/>
                </a:spcBef>
                <a:spcAft>
                  <a:spcPct val="0"/>
                </a:spcAft>
                <a:defRPr sz="4000">
                  <a:solidFill>
                    <a:srgbClr val="008193"/>
                  </a:solidFill>
                  <a:latin typeface="+mj-lt"/>
                  <a:ea typeface="+mj-ea"/>
                  <a:cs typeface="+mj-cs"/>
                </a:defRPr>
              </a:lvl1pPr>
              <a:lvl2pPr algn="l" rtl="0" eaLnBrk="0" fontAlgn="base" hangingPunct="0">
                <a:spcBef>
                  <a:spcPct val="0"/>
                </a:spcBef>
                <a:spcAft>
                  <a:spcPct val="0"/>
                </a:spcAft>
                <a:defRPr sz="4000">
                  <a:solidFill>
                    <a:srgbClr val="008193"/>
                  </a:solidFill>
                  <a:latin typeface="Arial" charset="0"/>
                </a:defRPr>
              </a:lvl2pPr>
              <a:lvl3pPr algn="l" rtl="0" eaLnBrk="0" fontAlgn="base" hangingPunct="0">
                <a:spcBef>
                  <a:spcPct val="0"/>
                </a:spcBef>
                <a:spcAft>
                  <a:spcPct val="0"/>
                </a:spcAft>
                <a:defRPr sz="4000">
                  <a:solidFill>
                    <a:srgbClr val="008193"/>
                  </a:solidFill>
                  <a:latin typeface="Arial" charset="0"/>
                </a:defRPr>
              </a:lvl3pPr>
              <a:lvl4pPr algn="l" rtl="0" eaLnBrk="0" fontAlgn="base" hangingPunct="0">
                <a:spcBef>
                  <a:spcPct val="0"/>
                </a:spcBef>
                <a:spcAft>
                  <a:spcPct val="0"/>
                </a:spcAft>
                <a:defRPr sz="4000">
                  <a:solidFill>
                    <a:srgbClr val="008193"/>
                  </a:solidFill>
                  <a:latin typeface="Arial" charset="0"/>
                </a:defRPr>
              </a:lvl4pPr>
              <a:lvl5pPr algn="l" rtl="0" eaLnBrk="0" fontAlgn="base" hangingPunct="0">
                <a:spcBef>
                  <a:spcPct val="0"/>
                </a:spcBef>
                <a:spcAft>
                  <a:spcPct val="0"/>
                </a:spcAft>
                <a:defRPr sz="4000">
                  <a:solidFill>
                    <a:srgbClr val="008193"/>
                  </a:solidFill>
                  <a:latin typeface="Arial" charset="0"/>
                </a:defRPr>
              </a:lvl5pPr>
              <a:lvl6pPr marL="457200" algn="l" rtl="0" eaLnBrk="0" fontAlgn="base" hangingPunct="0">
                <a:spcBef>
                  <a:spcPct val="0"/>
                </a:spcBef>
                <a:spcAft>
                  <a:spcPct val="0"/>
                </a:spcAft>
                <a:defRPr sz="4000">
                  <a:solidFill>
                    <a:srgbClr val="008193"/>
                  </a:solidFill>
                  <a:latin typeface="Arial" charset="0"/>
                </a:defRPr>
              </a:lvl6pPr>
              <a:lvl7pPr marL="914400" algn="l" rtl="0" eaLnBrk="0" fontAlgn="base" hangingPunct="0">
                <a:spcBef>
                  <a:spcPct val="0"/>
                </a:spcBef>
                <a:spcAft>
                  <a:spcPct val="0"/>
                </a:spcAft>
                <a:defRPr sz="4000">
                  <a:solidFill>
                    <a:srgbClr val="008193"/>
                  </a:solidFill>
                  <a:latin typeface="Arial" charset="0"/>
                </a:defRPr>
              </a:lvl7pPr>
              <a:lvl8pPr marL="1371600" algn="l" rtl="0" eaLnBrk="0" fontAlgn="base" hangingPunct="0">
                <a:spcBef>
                  <a:spcPct val="0"/>
                </a:spcBef>
                <a:spcAft>
                  <a:spcPct val="0"/>
                </a:spcAft>
                <a:defRPr sz="4000">
                  <a:solidFill>
                    <a:srgbClr val="008193"/>
                  </a:solidFill>
                  <a:latin typeface="Arial" charset="0"/>
                </a:defRPr>
              </a:lvl8pPr>
              <a:lvl9pPr marL="1828800" algn="l" rtl="0" eaLnBrk="0" fontAlgn="base" hangingPunct="0">
                <a:spcBef>
                  <a:spcPct val="0"/>
                </a:spcBef>
                <a:spcAft>
                  <a:spcPct val="0"/>
                </a:spcAft>
                <a:defRPr sz="4000">
                  <a:solidFill>
                    <a:srgbClr val="008193"/>
                  </a:solidFill>
                  <a:latin typeface="Arial" charset="0"/>
                </a:defRPr>
              </a:lvl9pPr>
            </a:lstStyle>
            <a:p>
              <a:r>
                <a:rPr lang="nb-NO" kern="0" dirty="0" smtClean="0"/>
                <a:t>Fra forskning til markedsføringstillatelse(MT)</a:t>
              </a:r>
              <a:endParaRPr lang="en-US" kern="0" dirty="0"/>
            </a:p>
          </p:txBody>
        </p:sp>
        <p:sp>
          <p:nvSpPr>
            <p:cNvPr id="3" name="TekstSylinder 2"/>
            <p:cNvSpPr txBox="1"/>
            <p:nvPr/>
          </p:nvSpPr>
          <p:spPr>
            <a:xfrm>
              <a:off x="6817228" y="3600097"/>
              <a:ext cx="1728311" cy="707886"/>
            </a:xfrm>
            <a:prstGeom prst="rect">
              <a:avLst/>
            </a:prstGeom>
            <a:noFill/>
          </p:spPr>
          <p:txBody>
            <a:bodyPr wrap="square" rtlCol="0">
              <a:spAutoFit/>
            </a:bodyPr>
            <a:lstStyle/>
            <a:p>
              <a:pPr algn="ctr"/>
              <a:r>
                <a:rPr lang="nb-NO" sz="2000" dirty="0" smtClean="0">
                  <a:solidFill>
                    <a:srgbClr val="0070C0"/>
                  </a:solidFill>
                  <a:latin typeface="+mn-lt"/>
                </a:rPr>
                <a:t>Godkjenning?</a:t>
              </a:r>
              <a:endParaRPr lang="nb-NO" sz="2000" dirty="0">
                <a:solidFill>
                  <a:srgbClr val="0070C0"/>
                </a:solidFill>
                <a:latin typeface="+mn-lt"/>
              </a:endParaRPr>
            </a:p>
          </p:txBody>
        </p:sp>
      </p:grpSp>
      <p:sp>
        <p:nvSpPr>
          <p:cNvPr id="5" name="TekstSylinder 4"/>
          <p:cNvSpPr txBox="1"/>
          <p:nvPr/>
        </p:nvSpPr>
        <p:spPr>
          <a:xfrm>
            <a:off x="281944" y="1318111"/>
            <a:ext cx="582211" cy="4320229"/>
          </a:xfrm>
          <a:prstGeom prst="rect">
            <a:avLst/>
          </a:prstGeom>
          <a:noFill/>
        </p:spPr>
        <p:txBody>
          <a:bodyPr vert="wordArtVert" wrap="square" rtlCol="0">
            <a:spAutoFit/>
          </a:bodyPr>
          <a:lstStyle/>
          <a:p>
            <a:r>
              <a:rPr lang="nb-NO" dirty="0" smtClean="0"/>
              <a:t>Preklinikk</a:t>
            </a:r>
            <a:endParaRPr lang="en-US" dirty="0"/>
          </a:p>
        </p:txBody>
      </p:sp>
    </p:spTree>
    <p:extLst>
      <p:ext uri="{BB962C8B-B14F-4D97-AF65-F5344CB8AC3E}">
        <p14:creationId xmlns:p14="http://schemas.microsoft.com/office/powerpoint/2010/main" val="3660022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9000752"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Hvilke krav stilles til legemidler?</a:t>
            </a:r>
            <a:endParaRPr lang="nb-NO" kern="0" dirty="0"/>
          </a:p>
        </p:txBody>
      </p:sp>
      <p:sp>
        <p:nvSpPr>
          <p:cNvPr id="3" name="TekstSylinder 2"/>
          <p:cNvSpPr txBox="1"/>
          <p:nvPr/>
        </p:nvSpPr>
        <p:spPr>
          <a:xfrm>
            <a:off x="792485" y="1857697"/>
            <a:ext cx="9793088" cy="830997"/>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Legemidler må ha markedsføringstillatelse, MT, for å kunne markedsføres</a:t>
            </a:r>
            <a:endParaRPr lang="nb-NO" dirty="0">
              <a:latin typeface="+mn-lt"/>
            </a:endParaRPr>
          </a:p>
        </p:txBody>
      </p:sp>
      <p:grpSp>
        <p:nvGrpSpPr>
          <p:cNvPr id="5" name="Gruppe 4"/>
          <p:cNvGrpSpPr/>
          <p:nvPr/>
        </p:nvGrpSpPr>
        <p:grpSpPr>
          <a:xfrm>
            <a:off x="504453" y="3168080"/>
            <a:ext cx="3193399" cy="2880320"/>
            <a:chOff x="263233" y="2204864"/>
            <a:chExt cx="3599988" cy="3397859"/>
          </a:xfrm>
          <a:gradFill>
            <a:gsLst>
              <a:gs pos="37900">
                <a:srgbClr val="A4BBC3"/>
              </a:gs>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grpSpPr>
        <p:grpSp>
          <p:nvGrpSpPr>
            <p:cNvPr id="6" name="Gruppe 5"/>
            <p:cNvGrpSpPr/>
            <p:nvPr/>
          </p:nvGrpSpPr>
          <p:grpSpPr>
            <a:xfrm>
              <a:off x="1017732" y="2204864"/>
              <a:ext cx="2090990" cy="2090990"/>
              <a:chOff x="1474784" y="43562"/>
              <a:chExt cx="2090990" cy="2090990"/>
            </a:xfrm>
            <a:grpFill/>
          </p:grpSpPr>
          <p:sp>
            <p:nvSpPr>
              <p:cNvPr id="13" name="Ellipse 12"/>
              <p:cNvSpPr/>
              <p:nvPr/>
            </p:nvSpPr>
            <p:spPr>
              <a:xfrm>
                <a:off x="1474784" y="43562"/>
                <a:ext cx="2090990" cy="209099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Ellipse 4"/>
              <p:cNvSpPr/>
              <p:nvPr/>
            </p:nvSpPr>
            <p:spPr>
              <a:xfrm>
                <a:off x="1753583" y="409485"/>
                <a:ext cx="1533392" cy="940945"/>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nb-NO" sz="1600" kern="1200" dirty="0" smtClean="0"/>
                  <a:t>Kvalitet</a:t>
                </a:r>
                <a:endParaRPr lang="nb-NO" sz="1600" kern="1200" dirty="0"/>
              </a:p>
            </p:txBody>
          </p:sp>
        </p:grpSp>
        <p:grpSp>
          <p:nvGrpSpPr>
            <p:cNvPr id="7" name="Gruppe 6"/>
            <p:cNvGrpSpPr/>
            <p:nvPr/>
          </p:nvGrpSpPr>
          <p:grpSpPr>
            <a:xfrm>
              <a:off x="1772231" y="3511733"/>
              <a:ext cx="2090990" cy="2090990"/>
              <a:chOff x="2229283" y="1350431"/>
              <a:chExt cx="2090990" cy="2090990"/>
            </a:xfrm>
            <a:grpFill/>
          </p:grpSpPr>
          <p:sp>
            <p:nvSpPr>
              <p:cNvPr id="11" name="Ellipse 10"/>
              <p:cNvSpPr/>
              <p:nvPr/>
            </p:nvSpPr>
            <p:spPr>
              <a:xfrm>
                <a:off x="2229283" y="1350431"/>
                <a:ext cx="2090990" cy="209099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Ellipse 6"/>
              <p:cNvSpPr/>
              <p:nvPr/>
            </p:nvSpPr>
            <p:spPr>
              <a:xfrm>
                <a:off x="2868778" y="1890603"/>
                <a:ext cx="1254594" cy="115004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nb-NO" sz="1600" kern="1200" dirty="0" smtClean="0"/>
                  <a:t>Sikkerhet</a:t>
                </a:r>
                <a:endParaRPr lang="nb-NO" sz="1600" kern="1200" dirty="0"/>
              </a:p>
            </p:txBody>
          </p:sp>
        </p:grpSp>
        <p:grpSp>
          <p:nvGrpSpPr>
            <p:cNvPr id="8" name="Gruppe 7"/>
            <p:cNvGrpSpPr/>
            <p:nvPr/>
          </p:nvGrpSpPr>
          <p:grpSpPr>
            <a:xfrm>
              <a:off x="263233" y="3511733"/>
              <a:ext cx="2090990" cy="2090990"/>
              <a:chOff x="720285" y="1350431"/>
              <a:chExt cx="2090990" cy="2090990"/>
            </a:xfrm>
            <a:grpFill/>
          </p:grpSpPr>
          <p:sp>
            <p:nvSpPr>
              <p:cNvPr id="9" name="Ellipse 8"/>
              <p:cNvSpPr/>
              <p:nvPr/>
            </p:nvSpPr>
            <p:spPr>
              <a:xfrm>
                <a:off x="720285" y="1350431"/>
                <a:ext cx="2090990" cy="209099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Ellipse 8"/>
              <p:cNvSpPr/>
              <p:nvPr/>
            </p:nvSpPr>
            <p:spPr>
              <a:xfrm>
                <a:off x="917187" y="1890603"/>
                <a:ext cx="1254594" cy="115004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nb-NO" sz="1600" kern="1200" dirty="0" smtClean="0"/>
                  <a:t>Effekt</a:t>
                </a:r>
                <a:endParaRPr lang="nb-NO" sz="1600" kern="1200" dirty="0"/>
              </a:p>
            </p:txBody>
          </p:sp>
        </p:grpSp>
      </p:grpSp>
      <p:sp>
        <p:nvSpPr>
          <p:cNvPr id="15" name="Pil høyre 14"/>
          <p:cNvSpPr/>
          <p:nvPr/>
        </p:nvSpPr>
        <p:spPr bwMode="auto">
          <a:xfrm>
            <a:off x="4574985" y="4207329"/>
            <a:ext cx="1656184" cy="4916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2000" b="0" i="0" u="none" strike="noStrike" cap="none" normalizeH="0" baseline="0" dirty="0" smtClean="0">
                <a:ln>
                  <a:noFill/>
                </a:ln>
                <a:solidFill>
                  <a:schemeClr val="tx1"/>
                </a:solidFill>
                <a:effectLst/>
                <a:latin typeface="Times" pitchFamily="18" charset="0"/>
              </a:rPr>
              <a:t>Vurdering</a:t>
            </a:r>
          </a:p>
        </p:txBody>
      </p:sp>
      <p:sp>
        <p:nvSpPr>
          <p:cNvPr id="17" name="Text Box 14"/>
          <p:cNvSpPr txBox="1">
            <a:spLocks noChangeArrowheads="1"/>
          </p:cNvSpPr>
          <p:nvPr/>
        </p:nvSpPr>
        <p:spPr bwMode="auto">
          <a:xfrm>
            <a:off x="7561237" y="3166203"/>
            <a:ext cx="1077370" cy="461665"/>
          </a:xfrm>
          <a:prstGeom prst="rect">
            <a:avLst/>
          </a:prstGeom>
          <a:noFill/>
          <a:ln w="9525">
            <a:noFill/>
            <a:miter lim="800000"/>
            <a:headEnd/>
            <a:tailEnd/>
          </a:ln>
        </p:spPr>
        <p:txBody>
          <a:bodyPr>
            <a:spAutoFit/>
          </a:bodyPr>
          <a:lstStyle/>
          <a:p>
            <a:pPr eaLnBrk="0" hangingPunct="0">
              <a:spcBef>
                <a:spcPct val="50000"/>
              </a:spcBef>
            </a:pPr>
            <a:r>
              <a:rPr lang="nb-NO" b="1" dirty="0">
                <a:solidFill>
                  <a:srgbClr val="006666"/>
                </a:solidFill>
                <a:latin typeface="Times" pitchFamily="18" charset="0"/>
              </a:rPr>
              <a:t>Nytte</a:t>
            </a:r>
          </a:p>
        </p:txBody>
      </p:sp>
      <p:sp>
        <p:nvSpPr>
          <p:cNvPr id="18" name="Text Box 15"/>
          <p:cNvSpPr txBox="1">
            <a:spLocks noChangeArrowheads="1"/>
          </p:cNvSpPr>
          <p:nvPr/>
        </p:nvSpPr>
        <p:spPr bwMode="auto">
          <a:xfrm>
            <a:off x="9289429" y="2915526"/>
            <a:ext cx="1173373" cy="461665"/>
          </a:xfrm>
          <a:prstGeom prst="rect">
            <a:avLst/>
          </a:prstGeom>
          <a:noFill/>
          <a:ln w="9525">
            <a:noFill/>
            <a:miter lim="800000"/>
            <a:headEnd/>
            <a:tailEnd/>
          </a:ln>
        </p:spPr>
        <p:txBody>
          <a:bodyPr>
            <a:spAutoFit/>
          </a:bodyPr>
          <a:lstStyle/>
          <a:p>
            <a:pPr eaLnBrk="0" hangingPunct="0">
              <a:spcBef>
                <a:spcPct val="50000"/>
              </a:spcBef>
            </a:pPr>
            <a:r>
              <a:rPr lang="nb-NO" b="1" dirty="0">
                <a:solidFill>
                  <a:srgbClr val="D60093"/>
                </a:solidFill>
                <a:latin typeface="Times" pitchFamily="18" charset="0"/>
              </a:rPr>
              <a:t>Risiko</a:t>
            </a:r>
          </a:p>
        </p:txBody>
      </p:sp>
      <p:pic>
        <p:nvPicPr>
          <p:cNvPr id="19" name="Picture 16" descr="j0300840"/>
          <p:cNvPicPr>
            <a:picLocks noChangeAspect="1" noChangeArrowheads="1"/>
          </p:cNvPicPr>
          <p:nvPr/>
        </p:nvPicPr>
        <p:blipFill>
          <a:blip r:embed="rId3" cstate="print"/>
          <a:srcRect/>
          <a:stretch>
            <a:fillRect/>
          </a:stretch>
        </p:blipFill>
        <p:spPr bwMode="auto">
          <a:xfrm>
            <a:off x="7204597" y="3668154"/>
            <a:ext cx="3066467" cy="2610133"/>
          </a:xfrm>
          <a:prstGeom prst="rect">
            <a:avLst/>
          </a:prstGeom>
          <a:noFill/>
          <a:ln w="9525">
            <a:noFill/>
            <a:miter lim="800000"/>
            <a:headEnd/>
            <a:tailEnd/>
          </a:ln>
        </p:spPr>
      </p:pic>
      <p:grpSp>
        <p:nvGrpSpPr>
          <p:cNvPr id="20" name="Gruppe 19"/>
          <p:cNvGrpSpPr/>
          <p:nvPr/>
        </p:nvGrpSpPr>
        <p:grpSpPr>
          <a:xfrm>
            <a:off x="3896405" y="3668154"/>
            <a:ext cx="2956315" cy="2016224"/>
            <a:chOff x="9001397" y="2985673"/>
            <a:chExt cx="907948" cy="926601"/>
          </a:xfrm>
        </p:grpSpPr>
        <p:grpSp>
          <p:nvGrpSpPr>
            <p:cNvPr id="21" name="Gruppe 20"/>
            <p:cNvGrpSpPr/>
            <p:nvPr/>
          </p:nvGrpSpPr>
          <p:grpSpPr>
            <a:xfrm>
              <a:off x="9001397" y="2985673"/>
              <a:ext cx="907948" cy="926601"/>
              <a:chOff x="1774785" y="4176191"/>
              <a:chExt cx="1300630" cy="1489457"/>
            </a:xfrm>
          </p:grpSpPr>
          <p:sp>
            <p:nvSpPr>
              <p:cNvPr id="23" name="Nedoverbuet pil 22"/>
              <p:cNvSpPr/>
              <p:nvPr/>
            </p:nvSpPr>
            <p:spPr bwMode="auto">
              <a:xfrm>
                <a:off x="1859263" y="4176191"/>
                <a:ext cx="1216152" cy="73152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pitchFamily="18" charset="0"/>
                </a:endParaRPr>
              </a:p>
            </p:txBody>
          </p:sp>
          <p:sp>
            <p:nvSpPr>
              <p:cNvPr id="24" name="Nedoverbuet pil 23"/>
              <p:cNvSpPr/>
              <p:nvPr/>
            </p:nvSpPr>
            <p:spPr bwMode="auto">
              <a:xfrm rot="10800000">
                <a:off x="1774785" y="4934128"/>
                <a:ext cx="1216152" cy="73152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pitchFamily="18" charset="0"/>
                </a:endParaRPr>
              </a:p>
            </p:txBody>
          </p:sp>
        </p:grpSp>
        <p:sp>
          <p:nvSpPr>
            <p:cNvPr id="22" name="TekstSylinder 21"/>
            <p:cNvSpPr txBox="1"/>
            <p:nvPr/>
          </p:nvSpPr>
          <p:spPr>
            <a:xfrm>
              <a:off x="9376845" y="3179146"/>
              <a:ext cx="216024" cy="523220"/>
            </a:xfrm>
            <a:prstGeom prst="rect">
              <a:avLst/>
            </a:prstGeom>
            <a:noFill/>
          </p:spPr>
          <p:txBody>
            <a:bodyPr wrap="square" rtlCol="0">
              <a:spAutoFit/>
            </a:bodyPr>
            <a:lstStyle/>
            <a:p>
              <a:pPr algn="ctr"/>
              <a:endParaRPr lang="nb-NO" sz="2800" dirty="0"/>
            </a:p>
          </p:txBody>
        </p:sp>
      </p:grpSp>
      <p:sp>
        <p:nvSpPr>
          <p:cNvPr id="26" name="Pil høyre 25"/>
          <p:cNvSpPr/>
          <p:nvPr/>
        </p:nvSpPr>
        <p:spPr bwMode="auto">
          <a:xfrm flipH="1">
            <a:off x="4525786" y="4762486"/>
            <a:ext cx="1648749" cy="583336"/>
          </a:xfrm>
          <a:prstGeom prst="rightArrow">
            <a:avLst/>
          </a:prstGeom>
          <a:pattFill prst="smCheck">
            <a:fgClr>
              <a:schemeClr val="tx2"/>
            </a:fgClr>
            <a:bgClr>
              <a:schemeClr val="bg1"/>
            </a:bgClr>
          </a:patt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2000" b="1" i="0" u="none" strike="noStrike" cap="none" normalizeH="0" baseline="0" dirty="0" smtClean="0">
                <a:ln>
                  <a:noFill/>
                </a:ln>
                <a:effectLst/>
                <a:latin typeface="Times" pitchFamily="18" charset="0"/>
              </a:rPr>
              <a:t>Overvåking</a:t>
            </a:r>
          </a:p>
        </p:txBody>
      </p:sp>
    </p:spTree>
    <p:extLst>
      <p:ext uri="{BB962C8B-B14F-4D97-AF65-F5344CB8AC3E}">
        <p14:creationId xmlns:p14="http://schemas.microsoft.com/office/powerpoint/2010/main" val="273110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008864"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Er det mulig å få tilgang til legemiddel før det er godkjent?</a:t>
            </a:r>
            <a:endParaRPr lang="nb-NO" kern="0" dirty="0"/>
          </a:p>
        </p:txBody>
      </p:sp>
      <p:sp>
        <p:nvSpPr>
          <p:cNvPr id="3" name="TekstSylinder 2"/>
          <p:cNvSpPr txBox="1"/>
          <p:nvPr/>
        </p:nvSpPr>
        <p:spPr>
          <a:xfrm>
            <a:off x="3960837" y="2880047"/>
            <a:ext cx="2736304" cy="1446550"/>
          </a:xfrm>
          <a:prstGeom prst="rect">
            <a:avLst/>
          </a:prstGeom>
          <a:noFill/>
        </p:spPr>
        <p:txBody>
          <a:bodyPr wrap="square" rtlCol="0">
            <a:spAutoFit/>
          </a:bodyPr>
          <a:lstStyle/>
          <a:p>
            <a:pPr algn="ctr"/>
            <a:r>
              <a:rPr lang="nb-NO" sz="8800" dirty="0" smtClean="0">
                <a:latin typeface="+mn-lt"/>
              </a:rPr>
              <a:t>Ja !!</a:t>
            </a:r>
            <a:endParaRPr lang="nb-NO" sz="8800" dirty="0">
              <a:latin typeface="+mn-lt"/>
            </a:endParaRPr>
          </a:p>
        </p:txBody>
      </p:sp>
    </p:spTree>
    <p:extLst>
      <p:ext uri="{BB962C8B-B14F-4D97-AF65-F5344CB8AC3E}">
        <p14:creationId xmlns:p14="http://schemas.microsoft.com/office/powerpoint/2010/main" val="2130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008864"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Hvordan?</a:t>
            </a:r>
            <a:endParaRPr lang="nb-NO" kern="0" dirty="0"/>
          </a:p>
        </p:txBody>
      </p:sp>
      <p:sp>
        <p:nvSpPr>
          <p:cNvPr id="4" name="TekstSylinder 3"/>
          <p:cNvSpPr txBox="1"/>
          <p:nvPr/>
        </p:nvSpPr>
        <p:spPr>
          <a:xfrm>
            <a:off x="720724" y="1871935"/>
            <a:ext cx="10590793" cy="1015663"/>
          </a:xfrm>
          <a:prstGeom prst="rect">
            <a:avLst/>
          </a:prstGeom>
          <a:noFill/>
        </p:spPr>
        <p:txBody>
          <a:bodyPr wrap="square" rtlCol="0">
            <a:spAutoFit/>
          </a:bodyPr>
          <a:lstStyle/>
          <a:p>
            <a:pPr marL="342900" indent="-342900">
              <a:buFont typeface="Arial" panose="020B0604020202020204" pitchFamily="34" charset="0"/>
              <a:buChar char="•"/>
            </a:pPr>
            <a:r>
              <a:rPr lang="nb-NO" sz="3200" dirty="0" smtClean="0">
                <a:latin typeface="+mn-lt"/>
              </a:rPr>
              <a:t>Delta i legemiddelutprøving</a:t>
            </a:r>
          </a:p>
          <a:p>
            <a:pPr marL="800100" lvl="1" indent="-342900">
              <a:buFont typeface="Arial" panose="020B0604020202020204" pitchFamily="34" charset="0"/>
              <a:buChar char="•"/>
            </a:pPr>
            <a:r>
              <a:rPr lang="nb-NO" sz="2800" i="1" dirty="0" smtClean="0">
                <a:latin typeface="+mn-lt"/>
              </a:rPr>
              <a:t>Forutsetter at det er en studie rimelig nær der du bor</a:t>
            </a:r>
            <a:endParaRPr lang="nb-NO" sz="2800" i="1" dirty="0">
              <a:latin typeface="+mn-lt"/>
            </a:endParaRPr>
          </a:p>
        </p:txBody>
      </p:sp>
      <p:sp>
        <p:nvSpPr>
          <p:cNvPr id="5" name="TekstSylinder 4"/>
          <p:cNvSpPr txBox="1"/>
          <p:nvPr/>
        </p:nvSpPr>
        <p:spPr>
          <a:xfrm>
            <a:off x="720725" y="3312095"/>
            <a:ext cx="10728944" cy="1015663"/>
          </a:xfrm>
          <a:prstGeom prst="rect">
            <a:avLst/>
          </a:prstGeom>
          <a:noFill/>
        </p:spPr>
        <p:txBody>
          <a:bodyPr wrap="square" rtlCol="0">
            <a:spAutoFit/>
          </a:bodyPr>
          <a:lstStyle/>
          <a:p>
            <a:pPr marL="342900" indent="-342900">
              <a:buFont typeface="Arial" panose="020B0604020202020204" pitchFamily="34" charset="0"/>
              <a:buChar char="•"/>
            </a:pPr>
            <a:r>
              <a:rPr lang="nb-NO" sz="3200" dirty="0" smtClean="0">
                <a:latin typeface="+mn-lt"/>
              </a:rPr>
              <a:t>Få legemiddelet på godkjenningsfritak</a:t>
            </a:r>
          </a:p>
          <a:p>
            <a:pPr marL="800100" lvl="1" indent="-342900">
              <a:buFont typeface="Arial" panose="020B0604020202020204" pitchFamily="34" charset="0"/>
              <a:buChar char="•"/>
            </a:pPr>
            <a:r>
              <a:rPr lang="nb-NO" sz="2800" i="1" dirty="0" smtClean="0">
                <a:latin typeface="+mn-lt"/>
              </a:rPr>
              <a:t>Forutsetter at det er en leverandør og at legen søker om fritak</a:t>
            </a:r>
            <a:endParaRPr lang="nb-NO" sz="2800" i="1" dirty="0">
              <a:latin typeface="+mn-lt"/>
            </a:endParaRPr>
          </a:p>
        </p:txBody>
      </p:sp>
      <p:sp>
        <p:nvSpPr>
          <p:cNvPr id="6" name="TekstSylinder 5"/>
          <p:cNvSpPr txBox="1"/>
          <p:nvPr/>
        </p:nvSpPr>
        <p:spPr>
          <a:xfrm>
            <a:off x="758563" y="4752945"/>
            <a:ext cx="10472000" cy="1446550"/>
          </a:xfrm>
          <a:prstGeom prst="rect">
            <a:avLst/>
          </a:prstGeom>
          <a:noFill/>
        </p:spPr>
        <p:txBody>
          <a:bodyPr wrap="square" rtlCol="0">
            <a:spAutoFit/>
          </a:bodyPr>
          <a:lstStyle/>
          <a:p>
            <a:pPr marL="342900" indent="-342900">
              <a:buFont typeface="Arial" panose="020B0604020202020204" pitchFamily="34" charset="0"/>
              <a:buChar char="•"/>
            </a:pPr>
            <a:r>
              <a:rPr lang="nb-NO" sz="3200" dirty="0" err="1" smtClean="0">
                <a:latin typeface="+mn-lt"/>
              </a:rPr>
              <a:t>Compassionate</a:t>
            </a:r>
            <a:r>
              <a:rPr lang="nb-NO" sz="3200" dirty="0" smtClean="0">
                <a:latin typeface="+mn-lt"/>
              </a:rPr>
              <a:t> </a:t>
            </a:r>
            <a:r>
              <a:rPr lang="nb-NO" sz="3200" dirty="0" err="1" smtClean="0">
                <a:latin typeface="+mn-lt"/>
              </a:rPr>
              <a:t>use</a:t>
            </a:r>
            <a:endParaRPr lang="nb-NO" sz="3200" dirty="0" smtClean="0">
              <a:latin typeface="+mn-lt"/>
            </a:endParaRPr>
          </a:p>
          <a:p>
            <a:pPr marL="800100" lvl="1" indent="-342900">
              <a:buFont typeface="Arial" panose="020B0604020202020204" pitchFamily="34" charset="0"/>
              <a:buChar char="•"/>
            </a:pPr>
            <a:r>
              <a:rPr lang="nb-NO" sz="2800" i="1" dirty="0" smtClean="0">
                <a:latin typeface="+mn-lt"/>
              </a:rPr>
              <a:t>Forutsetter at et firma søker om </a:t>
            </a:r>
            <a:r>
              <a:rPr lang="nb-NO" sz="2800" i="1" dirty="0" err="1" smtClean="0">
                <a:latin typeface="+mn-lt"/>
              </a:rPr>
              <a:t>compassionate</a:t>
            </a:r>
            <a:r>
              <a:rPr lang="nb-NO" sz="2800" i="1" dirty="0" smtClean="0">
                <a:latin typeface="+mn-lt"/>
              </a:rPr>
              <a:t> </a:t>
            </a:r>
            <a:r>
              <a:rPr lang="nb-NO" sz="2800" i="1" dirty="0" err="1" smtClean="0">
                <a:latin typeface="+mn-lt"/>
              </a:rPr>
              <a:t>use</a:t>
            </a:r>
            <a:r>
              <a:rPr lang="nb-NO" sz="2800" i="1" dirty="0" smtClean="0">
                <a:latin typeface="+mn-lt"/>
              </a:rPr>
              <a:t> program</a:t>
            </a:r>
            <a:endParaRPr lang="nb-NO" sz="2800" i="1" dirty="0">
              <a:latin typeface="+mn-lt"/>
            </a:endParaRPr>
          </a:p>
        </p:txBody>
      </p:sp>
    </p:spTree>
    <p:extLst>
      <p:ext uri="{BB962C8B-B14F-4D97-AF65-F5344CB8AC3E}">
        <p14:creationId xmlns:p14="http://schemas.microsoft.com/office/powerpoint/2010/main" val="34164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008864"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Er myndighetens krav et hinder for nye legemidler?</a:t>
            </a:r>
            <a:endParaRPr lang="nb-NO" kern="0" dirty="0"/>
          </a:p>
        </p:txBody>
      </p:sp>
      <p:sp>
        <p:nvSpPr>
          <p:cNvPr id="3" name="Plassholder for innhold 2"/>
          <p:cNvSpPr txBox="1">
            <a:spLocks/>
          </p:cNvSpPr>
          <p:nvPr/>
        </p:nvSpPr>
        <p:spPr>
          <a:xfrm>
            <a:off x="792485" y="2592015"/>
            <a:ext cx="10369152" cy="2160240"/>
          </a:xfrm>
          <a:prstGeom prst="rect">
            <a:avLst/>
          </a:prstGeom>
        </p:spPr>
        <p:txBody>
          <a:bodyPr/>
          <a:lstStyle>
            <a:lvl1pPr marL="188913" indent="-188913" algn="l" rtl="0" eaLnBrk="1" fontAlgn="base" hangingPunct="1">
              <a:spcBef>
                <a:spcPct val="40000"/>
              </a:spcBef>
              <a:spcAft>
                <a:spcPct val="0"/>
              </a:spcAft>
              <a:buClr>
                <a:schemeClr val="tx1"/>
              </a:buClr>
              <a:buSzPct val="120000"/>
              <a:buFont typeface="Times" pitchFamily="18" charset="0"/>
              <a:buChar char="•"/>
              <a:defRPr sz="2800">
                <a:solidFill>
                  <a:schemeClr val="tx1"/>
                </a:solidFill>
                <a:latin typeface="+mn-lt"/>
                <a:ea typeface="+mn-ea"/>
                <a:cs typeface="+mn-cs"/>
              </a:defRPr>
            </a:lvl1pPr>
            <a:lvl2pPr marL="566738" indent="-187325" algn="l" rtl="0" eaLnBrk="1" fontAlgn="base" hangingPunct="1">
              <a:spcBef>
                <a:spcPct val="40000"/>
              </a:spcBef>
              <a:spcAft>
                <a:spcPct val="0"/>
              </a:spcAft>
              <a:buClr>
                <a:schemeClr val="tx1"/>
              </a:buClr>
              <a:buFont typeface="Times" pitchFamily="18" charset="0"/>
              <a:buChar char="•"/>
              <a:defRPr sz="2400">
                <a:solidFill>
                  <a:schemeClr val="tx1"/>
                </a:solidFill>
                <a:latin typeface="+mn-lt"/>
              </a:defRPr>
            </a:lvl2pPr>
            <a:lvl3pPr marL="952500" indent="-195263" algn="l" rtl="0" eaLnBrk="1" fontAlgn="base" hangingPunct="1">
              <a:spcBef>
                <a:spcPct val="40000"/>
              </a:spcBef>
              <a:spcAft>
                <a:spcPct val="0"/>
              </a:spcAft>
              <a:buClr>
                <a:schemeClr val="tx1"/>
              </a:buClr>
              <a:buFont typeface="Times" pitchFamily="18" charset="0"/>
              <a:buChar char="•"/>
              <a:defRPr sz="2000">
                <a:solidFill>
                  <a:schemeClr val="tx1"/>
                </a:solidFill>
                <a:latin typeface="+mn-lt"/>
              </a:defRPr>
            </a:lvl3pPr>
            <a:lvl4pPr marL="1331913" indent="-188913" algn="l" rtl="0" eaLnBrk="1" fontAlgn="base" hangingPunct="1">
              <a:spcBef>
                <a:spcPct val="40000"/>
              </a:spcBef>
              <a:spcAft>
                <a:spcPct val="0"/>
              </a:spcAft>
              <a:buClr>
                <a:schemeClr val="tx1"/>
              </a:buClr>
              <a:buFont typeface="Times" pitchFamily="18" charset="0"/>
              <a:buChar char="•"/>
              <a:defRPr sz="1600">
                <a:solidFill>
                  <a:schemeClr val="tx1"/>
                </a:solidFill>
                <a:latin typeface="+mn-lt"/>
              </a:defRPr>
            </a:lvl4pPr>
            <a:lvl5pPr marL="17160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5pPr>
            <a:lvl6pPr marL="21732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6pPr>
            <a:lvl7pPr marL="26304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7pPr>
            <a:lvl8pPr marL="30876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8pPr>
            <a:lvl9pPr marL="35448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9pPr>
          </a:lstStyle>
          <a:p>
            <a:pPr>
              <a:buFont typeface="Wingdings" panose="05000000000000000000" pitchFamily="2" charset="2"/>
              <a:buChar char="ü"/>
            </a:pPr>
            <a:r>
              <a:rPr lang="nb-NO" sz="3200" kern="0" dirty="0" smtClean="0"/>
              <a:t>Myndighetene blir kritisert for</a:t>
            </a:r>
          </a:p>
          <a:p>
            <a:pPr lvl="1"/>
            <a:r>
              <a:rPr lang="nb-NO" sz="2800" kern="0" dirty="0" smtClean="0"/>
              <a:t>Å være for risiko-tolerante og akseptere for mye usikkerhet</a:t>
            </a:r>
          </a:p>
          <a:p>
            <a:pPr lvl="1"/>
            <a:r>
              <a:rPr lang="nb-NO" sz="2800" kern="0" dirty="0" smtClean="0"/>
              <a:t>Å være unødvendig risiko-avers, og forlange for mye data, eller utsette beslutning og uvillige til å gi rom for usikkerhet</a:t>
            </a:r>
            <a:endParaRPr lang="nb-NO" sz="2800" kern="0" dirty="0"/>
          </a:p>
        </p:txBody>
      </p:sp>
      <p:sp>
        <p:nvSpPr>
          <p:cNvPr id="4" name="TekstSylinder 3"/>
          <p:cNvSpPr txBox="1"/>
          <p:nvPr/>
        </p:nvSpPr>
        <p:spPr>
          <a:xfrm>
            <a:off x="936501" y="5328319"/>
            <a:ext cx="9145016" cy="769441"/>
          </a:xfrm>
          <a:prstGeom prst="rect">
            <a:avLst/>
          </a:prstGeom>
          <a:noFill/>
        </p:spPr>
        <p:txBody>
          <a:bodyPr wrap="square" rtlCol="0">
            <a:spAutoFit/>
          </a:bodyPr>
          <a:lstStyle/>
          <a:p>
            <a:pPr algn="ctr"/>
            <a:r>
              <a:rPr lang="nb-NO" sz="4400" dirty="0" smtClean="0"/>
              <a:t>«Risikoen ved å ikke ta noen risiko!»</a:t>
            </a:r>
            <a:endParaRPr lang="nb-NO" sz="4400" dirty="0"/>
          </a:p>
        </p:txBody>
      </p:sp>
    </p:spTree>
    <p:extLst>
      <p:ext uri="{BB962C8B-B14F-4D97-AF65-F5344CB8AC3E}">
        <p14:creationId xmlns:p14="http://schemas.microsoft.com/office/powerpoint/2010/main" val="17184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757" y="359767"/>
            <a:ext cx="7992889" cy="608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29" y="431775"/>
            <a:ext cx="2702049" cy="143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454" y="5589027"/>
            <a:ext cx="1872208" cy="13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453" y="5942474"/>
            <a:ext cx="1556587" cy="12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38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584928"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Legger myndighetene til rette for «ulønnsomme» legemidler?</a:t>
            </a:r>
            <a:endParaRPr lang="nb-NO" kern="0" dirty="0"/>
          </a:p>
        </p:txBody>
      </p:sp>
      <p:sp>
        <p:nvSpPr>
          <p:cNvPr id="3" name="TekstSylinder 2"/>
          <p:cNvSpPr txBox="1"/>
          <p:nvPr/>
        </p:nvSpPr>
        <p:spPr>
          <a:xfrm>
            <a:off x="720725" y="2231975"/>
            <a:ext cx="9721080" cy="2062103"/>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Lovverk for sjeldne sykdommer – Orphan – COMP</a:t>
            </a:r>
          </a:p>
          <a:p>
            <a:endParaRPr lang="nb-NO" dirty="0" smtClean="0">
              <a:latin typeface="+mn-lt"/>
            </a:endParaRPr>
          </a:p>
          <a:p>
            <a:pPr marL="800100" lvl="1" indent="-342900">
              <a:buFont typeface="Arial" panose="020B0604020202020204" pitchFamily="34" charset="0"/>
              <a:buChar char="•"/>
            </a:pPr>
            <a:r>
              <a:rPr lang="nb-NO" sz="2000" dirty="0" smtClean="0">
                <a:latin typeface="+mn-lt"/>
              </a:rPr>
              <a:t>rammer </a:t>
            </a:r>
            <a:r>
              <a:rPr lang="nb-NO" sz="2000" u="sng" dirty="0">
                <a:latin typeface="+mn-lt"/>
              </a:rPr>
              <a:t>&lt;</a:t>
            </a:r>
            <a:r>
              <a:rPr lang="nb-NO" sz="2000" dirty="0" smtClean="0">
                <a:latin typeface="+mn-lt"/>
              </a:rPr>
              <a:t>5 av 10 000</a:t>
            </a:r>
          </a:p>
          <a:p>
            <a:pPr marL="800100" lvl="1" indent="-342900">
              <a:buFont typeface="Arial" panose="020B0604020202020204" pitchFamily="34" charset="0"/>
              <a:buChar char="•"/>
            </a:pPr>
            <a:r>
              <a:rPr lang="nb-NO" sz="2000" dirty="0" smtClean="0">
                <a:latin typeface="+mn-lt"/>
              </a:rPr>
              <a:t>ingen effektiv behandling</a:t>
            </a:r>
          </a:p>
          <a:p>
            <a:r>
              <a:rPr lang="nb-NO" sz="2000" dirty="0">
                <a:latin typeface="+mn-lt"/>
              </a:rPr>
              <a:t>	</a:t>
            </a:r>
            <a:endParaRPr lang="nb-NO" sz="2000" dirty="0" smtClean="0">
              <a:latin typeface="+mn-lt"/>
            </a:endParaRPr>
          </a:p>
          <a:p>
            <a:pPr marL="800100" lvl="1" indent="-342900">
              <a:buFont typeface="Arial" panose="020B0604020202020204" pitchFamily="34" charset="0"/>
              <a:buChar char="•"/>
            </a:pPr>
            <a:r>
              <a:rPr lang="nb-NO" sz="2000" dirty="0" smtClean="0">
                <a:latin typeface="+mn-lt"/>
              </a:rPr>
              <a:t>sannsynlig klinisk betydningsfullt gjennombrudd</a:t>
            </a:r>
            <a:endParaRPr lang="nb-NO" sz="2000" dirty="0">
              <a:latin typeface="+mn-lt"/>
            </a:endParaRPr>
          </a:p>
        </p:txBody>
      </p:sp>
      <p:sp>
        <p:nvSpPr>
          <p:cNvPr id="4" name="TekstSylinder 3"/>
          <p:cNvSpPr txBox="1"/>
          <p:nvPr/>
        </p:nvSpPr>
        <p:spPr>
          <a:xfrm>
            <a:off x="792485" y="4419393"/>
            <a:ext cx="8712968" cy="830997"/>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Gratis hjelp gjennom hele utviklingsperioden</a:t>
            </a:r>
          </a:p>
          <a:p>
            <a:pPr marL="342900" indent="-342900">
              <a:buFont typeface="Arial" panose="020B0604020202020204" pitchFamily="34" charset="0"/>
              <a:buChar char="•"/>
            </a:pPr>
            <a:r>
              <a:rPr lang="nb-NO" dirty="0" smtClean="0">
                <a:latin typeface="+mn-lt"/>
              </a:rPr>
              <a:t>Ekstra patentbeskyttelse</a:t>
            </a:r>
            <a:endParaRPr lang="nb-NO" dirty="0">
              <a:latin typeface="+mn-lt"/>
            </a:endParaRPr>
          </a:p>
        </p:txBody>
      </p:sp>
      <p:sp>
        <p:nvSpPr>
          <p:cNvPr id="5" name="TekstSylinder 4"/>
          <p:cNvSpPr txBox="1"/>
          <p:nvPr/>
        </p:nvSpPr>
        <p:spPr>
          <a:xfrm>
            <a:off x="778344" y="5688359"/>
            <a:ext cx="6048672" cy="461665"/>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Pr. dato 110 orphan legemidler i EU</a:t>
            </a:r>
            <a:endParaRPr lang="nb-NO" dirty="0">
              <a:latin typeface="+mn-lt"/>
            </a:endParaRPr>
          </a:p>
        </p:txBody>
      </p:sp>
    </p:spTree>
    <p:extLst>
      <p:ext uri="{BB962C8B-B14F-4D97-AF65-F5344CB8AC3E}">
        <p14:creationId xmlns:p14="http://schemas.microsoft.com/office/powerpoint/2010/main" val="24639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a:t>
            </a:r>
            <a:endParaRPr lang="nb-NO" dirty="0"/>
          </a:p>
        </p:txBody>
      </p:sp>
      <p:sp>
        <p:nvSpPr>
          <p:cNvPr id="3" name="Plassholder for innhold 2"/>
          <p:cNvSpPr>
            <a:spLocks noGrp="1"/>
          </p:cNvSpPr>
          <p:nvPr>
            <p:ph idx="1"/>
          </p:nvPr>
        </p:nvSpPr>
        <p:spPr>
          <a:xfrm>
            <a:off x="864493" y="1799927"/>
            <a:ext cx="10297144" cy="4248472"/>
          </a:xfrm>
        </p:spPr>
        <p:txBody>
          <a:bodyPr/>
          <a:lstStyle/>
          <a:p>
            <a:r>
              <a:rPr lang="nb-NO" dirty="0" smtClean="0"/>
              <a:t> Litt om det å være myndighet for legemidler</a:t>
            </a:r>
          </a:p>
          <a:p>
            <a:r>
              <a:rPr lang="nb-NO" dirty="0" smtClean="0"/>
              <a:t> Hvordan godkjennes legemiddelstudier?</a:t>
            </a:r>
          </a:p>
          <a:p>
            <a:pPr lvl="1"/>
            <a:r>
              <a:rPr lang="nb-NO" sz="2000" dirty="0" smtClean="0"/>
              <a:t>Legemiddelstudier for ALS i Europa </a:t>
            </a:r>
          </a:p>
          <a:p>
            <a:r>
              <a:rPr lang="nb-NO" dirty="0"/>
              <a:t> </a:t>
            </a:r>
            <a:r>
              <a:rPr lang="nb-NO" dirty="0" smtClean="0"/>
              <a:t>Godkjenning av legemidler </a:t>
            </a:r>
          </a:p>
          <a:p>
            <a:pPr lvl="1"/>
            <a:r>
              <a:rPr lang="nb-NO" sz="2000" dirty="0" smtClean="0"/>
              <a:t>Kjemiske, biologiske og ATMP (genterapi, celleterapi, vevsterapi)</a:t>
            </a:r>
          </a:p>
          <a:p>
            <a:r>
              <a:rPr lang="nb-NO" dirty="0"/>
              <a:t> </a:t>
            </a:r>
            <a:r>
              <a:rPr lang="nb-NO" dirty="0" smtClean="0"/>
              <a:t>Overvåking av legemidler</a:t>
            </a:r>
          </a:p>
          <a:p>
            <a:r>
              <a:rPr lang="nb-NO" dirty="0" smtClean="0"/>
              <a:t> Hvordan tenker myndighetene ?</a:t>
            </a:r>
          </a:p>
          <a:p>
            <a:pPr marL="0" indent="0">
              <a:buNone/>
            </a:pPr>
            <a:r>
              <a:rPr lang="nb-NO" dirty="0" smtClean="0"/>
              <a:t> </a:t>
            </a:r>
            <a:endParaRPr lang="nb-NO" dirty="0"/>
          </a:p>
        </p:txBody>
      </p:sp>
    </p:spTree>
    <p:extLst>
      <p:ext uri="{BB962C8B-B14F-4D97-AF65-F5344CB8AC3E}">
        <p14:creationId xmlns:p14="http://schemas.microsoft.com/office/powerpoint/2010/main" val="3395432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 y="-1"/>
            <a:ext cx="11520817" cy="648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754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584928"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Legger myndighetene til rette for tidlig bruk?</a:t>
            </a:r>
            <a:endParaRPr lang="nb-NO" kern="0" dirty="0"/>
          </a:p>
        </p:txBody>
      </p:sp>
      <p:sp>
        <p:nvSpPr>
          <p:cNvPr id="3" name="TekstSylinder 2"/>
          <p:cNvSpPr txBox="1"/>
          <p:nvPr/>
        </p:nvSpPr>
        <p:spPr>
          <a:xfrm>
            <a:off x="792485" y="1872405"/>
            <a:ext cx="7344816" cy="769441"/>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Akselerert godkjenning</a:t>
            </a:r>
          </a:p>
          <a:p>
            <a:pPr marL="800100" lvl="1" indent="-342900">
              <a:buFont typeface="Arial" panose="020B0604020202020204" pitchFamily="34" charset="0"/>
              <a:buChar char="•"/>
            </a:pPr>
            <a:r>
              <a:rPr lang="nb-NO" sz="2000" dirty="0" smtClean="0">
                <a:latin typeface="+mn-lt"/>
              </a:rPr>
              <a:t>&lt;150 dager (ellers 270 dager)</a:t>
            </a:r>
            <a:endParaRPr lang="nb-NO" sz="2000" dirty="0">
              <a:latin typeface="+mn-lt"/>
            </a:endParaRPr>
          </a:p>
        </p:txBody>
      </p:sp>
      <p:sp>
        <p:nvSpPr>
          <p:cNvPr id="4" name="TekstSylinder 3"/>
          <p:cNvSpPr txBox="1"/>
          <p:nvPr/>
        </p:nvSpPr>
        <p:spPr>
          <a:xfrm>
            <a:off x="792485" y="2801069"/>
            <a:ext cx="7344816" cy="769441"/>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Godkjenning med betingelser</a:t>
            </a:r>
          </a:p>
          <a:p>
            <a:pPr marL="800100" lvl="1" indent="-342900">
              <a:buFont typeface="Arial" panose="020B0604020202020204" pitchFamily="34" charset="0"/>
              <a:buChar char="•"/>
            </a:pPr>
            <a:r>
              <a:rPr lang="nb-NO" sz="2000" dirty="0" smtClean="0">
                <a:latin typeface="+mn-lt"/>
              </a:rPr>
              <a:t>Godkjenning uten fase III studier</a:t>
            </a:r>
            <a:endParaRPr lang="nb-NO" sz="2000" dirty="0">
              <a:latin typeface="+mn-lt"/>
            </a:endParaRPr>
          </a:p>
        </p:txBody>
      </p:sp>
      <p:sp>
        <p:nvSpPr>
          <p:cNvPr id="5" name="TekstSylinder 4"/>
          <p:cNvSpPr txBox="1"/>
          <p:nvPr/>
        </p:nvSpPr>
        <p:spPr>
          <a:xfrm>
            <a:off x="792485" y="3801342"/>
            <a:ext cx="9688976" cy="1077218"/>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Vitenskapelig- og regelverksveiledning av klinikere og industri</a:t>
            </a:r>
          </a:p>
          <a:p>
            <a:pPr marL="800100" lvl="1" indent="-342900">
              <a:buFont typeface="Arial" panose="020B0604020202020204" pitchFamily="34" charset="0"/>
              <a:buChar char="•"/>
            </a:pPr>
            <a:r>
              <a:rPr lang="nb-NO" sz="2000" dirty="0" smtClean="0">
                <a:latin typeface="+mn-lt"/>
              </a:rPr>
              <a:t>Nasjonalt - VIRIL</a:t>
            </a:r>
          </a:p>
          <a:p>
            <a:pPr marL="800100" lvl="1" indent="-342900">
              <a:buFont typeface="Arial" panose="020B0604020202020204" pitchFamily="34" charset="0"/>
              <a:buChar char="•"/>
            </a:pPr>
            <a:r>
              <a:rPr lang="nb-NO" sz="2000" dirty="0" smtClean="0">
                <a:latin typeface="+mn-lt"/>
              </a:rPr>
              <a:t>I EU</a:t>
            </a:r>
            <a:endParaRPr lang="nb-NO" sz="2000" dirty="0">
              <a:latin typeface="+mn-lt"/>
            </a:endParaRPr>
          </a:p>
        </p:txBody>
      </p:sp>
      <p:sp>
        <p:nvSpPr>
          <p:cNvPr id="6" name="TekstSylinder 5"/>
          <p:cNvSpPr txBox="1"/>
          <p:nvPr/>
        </p:nvSpPr>
        <p:spPr>
          <a:xfrm>
            <a:off x="792485" y="5087014"/>
            <a:ext cx="9688976" cy="461665"/>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Sykehusunntak for avansert terapi ATMP</a:t>
            </a:r>
            <a:endParaRPr lang="nb-NO" sz="2000" dirty="0">
              <a:latin typeface="+mn-lt"/>
            </a:endParaRPr>
          </a:p>
        </p:txBody>
      </p:sp>
    </p:spTree>
    <p:extLst>
      <p:ext uri="{BB962C8B-B14F-4D97-AF65-F5344CB8AC3E}">
        <p14:creationId xmlns:p14="http://schemas.microsoft.com/office/powerpoint/2010/main" val="1996107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584928"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Legger myndighetene til rette for innovasjon?</a:t>
            </a:r>
            <a:endParaRPr lang="nb-NO" kern="0" dirty="0"/>
          </a:p>
        </p:txBody>
      </p:sp>
      <p:sp>
        <p:nvSpPr>
          <p:cNvPr id="3" name="TekstSylinder 2"/>
          <p:cNvSpPr txBox="1"/>
          <p:nvPr/>
        </p:nvSpPr>
        <p:spPr>
          <a:xfrm>
            <a:off x="792485" y="1872405"/>
            <a:ext cx="9649072" cy="523220"/>
          </a:xfrm>
          <a:prstGeom prst="rect">
            <a:avLst/>
          </a:prstGeom>
          <a:noFill/>
        </p:spPr>
        <p:txBody>
          <a:bodyPr wrap="square" rtlCol="0">
            <a:spAutoFit/>
          </a:bodyPr>
          <a:lstStyle/>
          <a:p>
            <a:r>
              <a:rPr lang="nb-NO" sz="2800" dirty="0" smtClean="0">
                <a:latin typeface="+mn-lt"/>
              </a:rPr>
              <a:t>Nye tiltak for å gi raskere tilgang til nye legemidler i EU</a:t>
            </a:r>
            <a:endParaRPr lang="nb-NO" dirty="0">
              <a:latin typeface="+mn-lt"/>
            </a:endParaRPr>
          </a:p>
        </p:txBody>
      </p:sp>
      <p:sp>
        <p:nvSpPr>
          <p:cNvPr id="4" name="TekstSylinder 3"/>
          <p:cNvSpPr txBox="1"/>
          <p:nvPr/>
        </p:nvSpPr>
        <p:spPr>
          <a:xfrm>
            <a:off x="798079" y="2624173"/>
            <a:ext cx="9001000" cy="1077218"/>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Adaptive </a:t>
            </a:r>
            <a:r>
              <a:rPr lang="nb-NO" dirty="0" err="1" smtClean="0">
                <a:latin typeface="+mn-lt"/>
              </a:rPr>
              <a:t>pathway</a:t>
            </a:r>
            <a:endParaRPr lang="nb-NO" dirty="0" smtClean="0">
              <a:latin typeface="+mn-lt"/>
            </a:endParaRPr>
          </a:p>
          <a:p>
            <a:pPr marL="800100" lvl="1" indent="-342900">
              <a:buFont typeface="Arial" panose="020B0604020202020204" pitchFamily="34" charset="0"/>
              <a:buChar char="•"/>
            </a:pPr>
            <a:r>
              <a:rPr lang="nb-NO" sz="2000" dirty="0" smtClean="0">
                <a:latin typeface="+mn-lt"/>
              </a:rPr>
              <a:t>Godkjenning med betingelse</a:t>
            </a:r>
          </a:p>
          <a:p>
            <a:pPr marL="800100" lvl="1" indent="-342900">
              <a:buFont typeface="Arial" panose="020B0604020202020204" pitchFamily="34" charset="0"/>
              <a:buChar char="•"/>
            </a:pPr>
            <a:r>
              <a:rPr lang="nb-NO" sz="2000" dirty="0">
                <a:latin typeface="+mn-lt"/>
              </a:rPr>
              <a:t>Involvere «de som skal betale» tidlig i </a:t>
            </a:r>
            <a:r>
              <a:rPr lang="nb-NO" sz="2000" dirty="0" smtClean="0">
                <a:latin typeface="+mn-lt"/>
              </a:rPr>
              <a:t>godkjenningsprosessen</a:t>
            </a:r>
            <a:endParaRPr lang="nb-NO" sz="2000" dirty="0">
              <a:latin typeface="+mn-lt"/>
            </a:endParaRPr>
          </a:p>
        </p:txBody>
      </p:sp>
      <p:sp>
        <p:nvSpPr>
          <p:cNvPr id="5" name="TekstSylinder 4"/>
          <p:cNvSpPr txBox="1"/>
          <p:nvPr/>
        </p:nvSpPr>
        <p:spPr>
          <a:xfrm>
            <a:off x="792485" y="3888159"/>
            <a:ext cx="9688976" cy="1692771"/>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PRIME prosedyre</a:t>
            </a:r>
          </a:p>
          <a:p>
            <a:pPr marL="800100" lvl="1" indent="-342900">
              <a:buFont typeface="Arial" panose="020B0604020202020204" pitchFamily="34" charset="0"/>
              <a:buChar char="•"/>
            </a:pPr>
            <a:r>
              <a:rPr lang="nb-NO" sz="2000" dirty="0" smtClean="0">
                <a:latin typeface="+mn-lt"/>
              </a:rPr>
              <a:t>Tidlig og kontinuerlig rådgiving fra myndighetene</a:t>
            </a:r>
          </a:p>
          <a:p>
            <a:pPr marL="800100" lvl="1" indent="-342900">
              <a:buFont typeface="Arial" panose="020B0604020202020204" pitchFamily="34" charset="0"/>
              <a:buChar char="•"/>
            </a:pPr>
            <a:r>
              <a:rPr lang="nb-NO" sz="2000" dirty="0" smtClean="0">
                <a:latin typeface="+mn-lt"/>
              </a:rPr>
              <a:t>Akselerert behandling</a:t>
            </a:r>
          </a:p>
          <a:p>
            <a:pPr marL="800100" lvl="1" indent="-342900">
              <a:buFont typeface="Arial" panose="020B0604020202020204" pitchFamily="34" charset="0"/>
              <a:buChar char="•"/>
            </a:pPr>
            <a:r>
              <a:rPr lang="nb-NO" sz="2000" dirty="0" smtClean="0">
                <a:latin typeface="+mn-lt"/>
              </a:rPr>
              <a:t>Levere oppdatert data etter hvert</a:t>
            </a:r>
          </a:p>
          <a:p>
            <a:pPr marL="800100" lvl="1" indent="-342900">
              <a:buFont typeface="Arial" panose="020B0604020202020204" pitchFamily="34" charset="0"/>
              <a:buChar char="•"/>
            </a:pPr>
            <a:endParaRPr lang="nb-NO" sz="2000" dirty="0">
              <a:latin typeface="+mn-lt"/>
            </a:endParaRPr>
          </a:p>
        </p:txBody>
      </p:sp>
      <p:sp>
        <p:nvSpPr>
          <p:cNvPr id="6" name="TekstSylinder 5"/>
          <p:cNvSpPr txBox="1"/>
          <p:nvPr/>
        </p:nvSpPr>
        <p:spPr>
          <a:xfrm>
            <a:off x="792485" y="5478724"/>
            <a:ext cx="9688976" cy="461665"/>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Adaptive kliniske studier</a:t>
            </a:r>
            <a:endParaRPr lang="nb-NO" sz="2000" dirty="0">
              <a:latin typeface="+mn-lt"/>
            </a:endParaRPr>
          </a:p>
        </p:txBody>
      </p:sp>
      <p:pic>
        <p:nvPicPr>
          <p:cNvPr id="7" name="Picture 2" descr="C:\Users\10467jaaks\AppData\Local\Microsoft\Windows\Temporary Internet Files\Content.IE5\WMII6WBI\MC9002403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9389" y="5112295"/>
            <a:ext cx="2248998" cy="114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7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47247">
            <a:off x="7156841" y="521496"/>
            <a:ext cx="3533519" cy="5457211"/>
          </a:xfrm>
          <a:prstGeom prst="rect">
            <a:avLst/>
          </a:prstGeom>
          <a:noFill/>
          <a:ln w="1270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3" name="Tittel 1"/>
          <p:cNvSpPr txBox="1">
            <a:spLocks/>
          </p:cNvSpPr>
          <p:nvPr/>
        </p:nvSpPr>
        <p:spPr>
          <a:xfrm>
            <a:off x="864743" y="646113"/>
            <a:ext cx="6926263"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Visjon og strategi</a:t>
            </a:r>
            <a:endParaRPr lang="nb-NO" kern="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01" y="1583903"/>
            <a:ext cx="5680563" cy="145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Sylinder 4"/>
          <p:cNvSpPr txBox="1"/>
          <p:nvPr/>
        </p:nvSpPr>
        <p:spPr>
          <a:xfrm>
            <a:off x="1008509" y="3888159"/>
            <a:ext cx="4536504" cy="584775"/>
          </a:xfrm>
          <a:prstGeom prst="rect">
            <a:avLst/>
          </a:prstGeom>
          <a:noFill/>
        </p:spPr>
        <p:txBody>
          <a:bodyPr wrap="square" rtlCol="0">
            <a:spAutoFit/>
          </a:bodyPr>
          <a:lstStyle/>
          <a:p>
            <a:pPr marL="342900" indent="-342900">
              <a:buFont typeface="Arial" panose="020B0604020202020204" pitchFamily="34" charset="0"/>
              <a:buChar char="•"/>
            </a:pPr>
            <a:r>
              <a:rPr lang="nb-NO" sz="3200" dirty="0" smtClean="0"/>
              <a:t>Involvere pasienter</a:t>
            </a:r>
            <a:endParaRPr lang="nb-NO" sz="3200" dirty="0"/>
          </a:p>
        </p:txBody>
      </p:sp>
      <p:sp>
        <p:nvSpPr>
          <p:cNvPr id="6" name="TekstSylinder 5"/>
          <p:cNvSpPr txBox="1"/>
          <p:nvPr/>
        </p:nvSpPr>
        <p:spPr>
          <a:xfrm>
            <a:off x="1008509" y="4608239"/>
            <a:ext cx="4536504" cy="584775"/>
          </a:xfrm>
          <a:prstGeom prst="rect">
            <a:avLst/>
          </a:prstGeom>
          <a:noFill/>
        </p:spPr>
        <p:txBody>
          <a:bodyPr wrap="square" rtlCol="0">
            <a:spAutoFit/>
          </a:bodyPr>
          <a:lstStyle/>
          <a:p>
            <a:pPr marL="342900" indent="-342900">
              <a:buFont typeface="Arial" panose="020B0604020202020204" pitchFamily="34" charset="0"/>
              <a:buChar char="•"/>
            </a:pPr>
            <a:r>
              <a:rPr lang="nb-NO" sz="3200" dirty="0" smtClean="0"/>
              <a:t>Proaktiv åpenhet</a:t>
            </a:r>
            <a:endParaRPr lang="nb-NO" sz="3200" dirty="0"/>
          </a:p>
        </p:txBody>
      </p:sp>
    </p:spTree>
    <p:extLst>
      <p:ext uri="{BB962C8B-B14F-4D97-AF65-F5344CB8AC3E}">
        <p14:creationId xmlns:p14="http://schemas.microsoft.com/office/powerpoint/2010/main" val="1016230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008864"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Hvilken rolle kan pasientene spille?</a:t>
            </a:r>
            <a:endParaRPr lang="nb-NO" kern="0" dirty="0"/>
          </a:p>
        </p:txBody>
      </p:sp>
      <p:grpSp>
        <p:nvGrpSpPr>
          <p:cNvPr id="6" name="Gruppe 5"/>
          <p:cNvGrpSpPr/>
          <p:nvPr/>
        </p:nvGrpSpPr>
        <p:grpSpPr>
          <a:xfrm>
            <a:off x="936421" y="1967369"/>
            <a:ext cx="9577307" cy="3102535"/>
            <a:chOff x="936421" y="1967369"/>
            <a:chExt cx="9577307" cy="3102535"/>
          </a:xfrm>
        </p:grpSpPr>
        <p:sp>
          <p:nvSpPr>
            <p:cNvPr id="3" name="TekstSylinder 2"/>
            <p:cNvSpPr txBox="1"/>
            <p:nvPr/>
          </p:nvSpPr>
          <p:spPr>
            <a:xfrm>
              <a:off x="1872605" y="1967369"/>
              <a:ext cx="7263527" cy="646331"/>
            </a:xfrm>
            <a:prstGeom prst="rect">
              <a:avLst/>
            </a:prstGeom>
            <a:noFill/>
          </p:spPr>
          <p:txBody>
            <a:bodyPr wrap="none" rtlCol="0">
              <a:spAutoFit/>
            </a:bodyPr>
            <a:lstStyle/>
            <a:p>
              <a:r>
                <a:rPr lang="en-GB" sz="3600" dirty="0" smtClean="0">
                  <a:latin typeface="+mn-lt"/>
                </a:rPr>
                <a:t>“Nothing about them without them”</a:t>
              </a:r>
              <a:endParaRPr lang="en-GB" sz="3600" dirty="0">
                <a:latin typeface="+mn-lt"/>
              </a:endParaRPr>
            </a:p>
          </p:txBody>
        </p:sp>
        <p:sp>
          <p:nvSpPr>
            <p:cNvPr id="4" name="TekstSylinder 3"/>
            <p:cNvSpPr txBox="1"/>
            <p:nvPr/>
          </p:nvSpPr>
          <p:spPr>
            <a:xfrm>
              <a:off x="936585" y="3380137"/>
              <a:ext cx="9577143" cy="461665"/>
            </a:xfrm>
            <a:prstGeom prst="rect">
              <a:avLst/>
            </a:prstGeom>
            <a:noFill/>
          </p:spPr>
          <p:txBody>
            <a:bodyPr wrap="square" rtlCol="0">
              <a:spAutoFit/>
            </a:bodyPr>
            <a:lstStyle/>
            <a:p>
              <a:r>
                <a:rPr lang="nb-NO" dirty="0" smtClean="0">
                  <a:latin typeface="+mn-lt"/>
                </a:rPr>
                <a:t>Pasienters innsikt og synspunkter inn i planlegging av kliniske studier</a:t>
              </a:r>
              <a:endParaRPr lang="nb-NO" dirty="0">
                <a:latin typeface="+mn-lt"/>
              </a:endParaRPr>
            </a:p>
          </p:txBody>
        </p:sp>
        <p:sp>
          <p:nvSpPr>
            <p:cNvPr id="5" name="TekstSylinder 4"/>
            <p:cNvSpPr txBox="1"/>
            <p:nvPr/>
          </p:nvSpPr>
          <p:spPr>
            <a:xfrm>
              <a:off x="936421" y="4608239"/>
              <a:ext cx="9289111" cy="461665"/>
            </a:xfrm>
            <a:prstGeom prst="rect">
              <a:avLst/>
            </a:prstGeom>
            <a:noFill/>
          </p:spPr>
          <p:txBody>
            <a:bodyPr wrap="square" rtlCol="0">
              <a:spAutoFit/>
            </a:bodyPr>
            <a:lstStyle/>
            <a:p>
              <a:r>
                <a:rPr lang="nb-NO" dirty="0" smtClean="0">
                  <a:latin typeface="+mn-lt"/>
                </a:rPr>
                <a:t>Pasienter deltar og legger premisser for vurdering av nytte/risiko</a:t>
              </a:r>
              <a:endParaRPr lang="nb-NO" dirty="0">
                <a:latin typeface="+mn-lt"/>
              </a:endParaRPr>
            </a:p>
          </p:txBody>
        </p:sp>
      </p:grpSp>
    </p:spTree>
    <p:extLst>
      <p:ext uri="{BB962C8B-B14F-4D97-AF65-F5344CB8AC3E}">
        <p14:creationId xmlns:p14="http://schemas.microsoft.com/office/powerpoint/2010/main" val="41036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720725" y="646113"/>
            <a:ext cx="10008864" cy="865187"/>
          </a:xfrm>
          <a:prstGeom prst="rect">
            <a:avLst/>
          </a:prstGeom>
        </p:spPr>
        <p:txBody>
          <a:bodyPr/>
          <a:lstStyle>
            <a:lvl1pPr algn="l" rtl="0" eaLnBrk="1" fontAlgn="base" hangingPunct="1">
              <a:spcBef>
                <a:spcPct val="0"/>
              </a:spcBef>
              <a:spcAft>
                <a:spcPct val="0"/>
              </a:spcAft>
              <a:defRPr sz="4000">
                <a:solidFill>
                  <a:srgbClr val="008193"/>
                </a:solidFill>
                <a:latin typeface="+mj-lt"/>
                <a:ea typeface="+mj-ea"/>
                <a:cs typeface="+mj-cs"/>
              </a:defRPr>
            </a:lvl1pPr>
            <a:lvl2pPr algn="l" rtl="0" eaLnBrk="1" fontAlgn="base" hangingPunct="1">
              <a:spcBef>
                <a:spcPct val="0"/>
              </a:spcBef>
              <a:spcAft>
                <a:spcPct val="0"/>
              </a:spcAft>
              <a:defRPr sz="4000">
                <a:solidFill>
                  <a:srgbClr val="008193"/>
                </a:solidFill>
                <a:latin typeface="Arial" charset="0"/>
              </a:defRPr>
            </a:lvl2pPr>
            <a:lvl3pPr algn="l" rtl="0" eaLnBrk="1" fontAlgn="base" hangingPunct="1">
              <a:spcBef>
                <a:spcPct val="0"/>
              </a:spcBef>
              <a:spcAft>
                <a:spcPct val="0"/>
              </a:spcAft>
              <a:defRPr sz="4000">
                <a:solidFill>
                  <a:srgbClr val="008193"/>
                </a:solidFill>
                <a:latin typeface="Arial" charset="0"/>
              </a:defRPr>
            </a:lvl3pPr>
            <a:lvl4pPr algn="l" rtl="0" eaLnBrk="1" fontAlgn="base" hangingPunct="1">
              <a:spcBef>
                <a:spcPct val="0"/>
              </a:spcBef>
              <a:spcAft>
                <a:spcPct val="0"/>
              </a:spcAft>
              <a:defRPr sz="4000">
                <a:solidFill>
                  <a:srgbClr val="008193"/>
                </a:solidFill>
                <a:latin typeface="Arial" charset="0"/>
              </a:defRPr>
            </a:lvl4pPr>
            <a:lvl5pPr algn="l" rtl="0" eaLnBrk="1" fontAlgn="base" hangingPunct="1">
              <a:spcBef>
                <a:spcPct val="0"/>
              </a:spcBef>
              <a:spcAft>
                <a:spcPct val="0"/>
              </a:spcAft>
              <a:defRPr sz="4000">
                <a:solidFill>
                  <a:srgbClr val="008193"/>
                </a:solidFill>
                <a:latin typeface="Arial" charset="0"/>
              </a:defRPr>
            </a:lvl5pPr>
            <a:lvl6pPr marL="457200" algn="l" rtl="0" eaLnBrk="1" fontAlgn="base" hangingPunct="1">
              <a:spcBef>
                <a:spcPct val="0"/>
              </a:spcBef>
              <a:spcAft>
                <a:spcPct val="0"/>
              </a:spcAft>
              <a:defRPr sz="4000">
                <a:solidFill>
                  <a:srgbClr val="008193"/>
                </a:solidFill>
                <a:latin typeface="Arial" charset="0"/>
              </a:defRPr>
            </a:lvl6pPr>
            <a:lvl7pPr marL="914400" algn="l" rtl="0" eaLnBrk="1" fontAlgn="base" hangingPunct="1">
              <a:spcBef>
                <a:spcPct val="0"/>
              </a:spcBef>
              <a:spcAft>
                <a:spcPct val="0"/>
              </a:spcAft>
              <a:defRPr sz="4000">
                <a:solidFill>
                  <a:srgbClr val="008193"/>
                </a:solidFill>
                <a:latin typeface="Arial" charset="0"/>
              </a:defRPr>
            </a:lvl7pPr>
            <a:lvl8pPr marL="1371600" algn="l" rtl="0" eaLnBrk="1" fontAlgn="base" hangingPunct="1">
              <a:spcBef>
                <a:spcPct val="0"/>
              </a:spcBef>
              <a:spcAft>
                <a:spcPct val="0"/>
              </a:spcAft>
              <a:defRPr sz="4000">
                <a:solidFill>
                  <a:srgbClr val="008193"/>
                </a:solidFill>
                <a:latin typeface="Arial" charset="0"/>
              </a:defRPr>
            </a:lvl8pPr>
            <a:lvl9pPr marL="1828800" algn="l" rtl="0" eaLnBrk="1" fontAlgn="base" hangingPunct="1">
              <a:spcBef>
                <a:spcPct val="0"/>
              </a:spcBef>
              <a:spcAft>
                <a:spcPct val="0"/>
              </a:spcAft>
              <a:defRPr sz="4000">
                <a:solidFill>
                  <a:srgbClr val="008193"/>
                </a:solidFill>
                <a:latin typeface="Arial" charset="0"/>
              </a:defRPr>
            </a:lvl9pPr>
          </a:lstStyle>
          <a:p>
            <a:r>
              <a:rPr lang="nb-NO" kern="0" dirty="0" smtClean="0"/>
              <a:t>Konklusjon</a:t>
            </a:r>
            <a:endParaRPr lang="nb-NO" kern="0" dirty="0"/>
          </a:p>
        </p:txBody>
      </p:sp>
      <p:sp>
        <p:nvSpPr>
          <p:cNvPr id="3" name="TekstSylinder 2"/>
          <p:cNvSpPr txBox="1"/>
          <p:nvPr/>
        </p:nvSpPr>
        <p:spPr>
          <a:xfrm>
            <a:off x="792485" y="1511300"/>
            <a:ext cx="10225136" cy="4524315"/>
          </a:xfrm>
          <a:prstGeom prst="rect">
            <a:avLst/>
          </a:prstGeom>
          <a:noFill/>
        </p:spPr>
        <p:txBody>
          <a:bodyPr wrap="square" rtlCol="0">
            <a:spAutoFit/>
          </a:bodyPr>
          <a:lstStyle/>
          <a:p>
            <a:pPr marL="342900" indent="-342900">
              <a:buFont typeface="Arial" panose="020B0604020202020204" pitchFamily="34" charset="0"/>
              <a:buChar char="•"/>
            </a:pPr>
            <a:r>
              <a:rPr lang="nb-NO" dirty="0" smtClean="0">
                <a:latin typeface="+mn-lt"/>
              </a:rPr>
              <a:t>Mange alvorlige sykdommer mangler fortsatt behandlingstilbud!</a:t>
            </a:r>
          </a:p>
          <a:p>
            <a:pPr marL="342900" indent="-342900">
              <a:buFont typeface="Arial" panose="020B0604020202020204" pitchFamily="34" charset="0"/>
              <a:buChar char="•"/>
            </a:pPr>
            <a:endParaRPr lang="nb-NO" dirty="0">
              <a:latin typeface="+mn-lt"/>
            </a:endParaRPr>
          </a:p>
          <a:p>
            <a:pPr marL="342900" indent="-342900">
              <a:buFont typeface="Arial" panose="020B0604020202020204" pitchFamily="34" charset="0"/>
              <a:buChar char="•"/>
            </a:pPr>
            <a:r>
              <a:rPr lang="nb-NO" dirty="0" smtClean="0">
                <a:latin typeface="+mn-lt"/>
              </a:rPr>
              <a:t>På legemiddelområdet er Norge en del av EU</a:t>
            </a:r>
          </a:p>
          <a:p>
            <a:pPr marL="800100" lvl="1" indent="-342900">
              <a:buFont typeface="Arial" panose="020B0604020202020204" pitchFamily="34" charset="0"/>
              <a:buChar char="•"/>
            </a:pPr>
            <a:r>
              <a:rPr lang="nb-NO" sz="2000" i="1" dirty="0" smtClean="0">
                <a:latin typeface="+mn-lt"/>
              </a:rPr>
              <a:t>Beslutning om pris og refusjon gjøres nasjonalt</a:t>
            </a:r>
          </a:p>
          <a:p>
            <a:pPr marL="342900" indent="-342900">
              <a:buFont typeface="Arial" panose="020B0604020202020204" pitchFamily="34" charset="0"/>
              <a:buChar char="•"/>
            </a:pPr>
            <a:endParaRPr lang="nb-NO" dirty="0" smtClean="0">
              <a:latin typeface="+mn-lt"/>
            </a:endParaRPr>
          </a:p>
          <a:p>
            <a:pPr marL="342900" indent="-342900">
              <a:buFont typeface="Arial" panose="020B0604020202020204" pitchFamily="34" charset="0"/>
              <a:buChar char="•"/>
            </a:pPr>
            <a:r>
              <a:rPr lang="nb-NO" dirty="0" smtClean="0">
                <a:latin typeface="+mn-lt"/>
              </a:rPr>
              <a:t>Det utvikles godkjenningsordninger for raskere tilgang til nye medisiner</a:t>
            </a:r>
          </a:p>
          <a:p>
            <a:pPr marL="342900" indent="-342900">
              <a:buFont typeface="Arial" panose="020B0604020202020204" pitchFamily="34" charset="0"/>
              <a:buChar char="•"/>
            </a:pPr>
            <a:endParaRPr lang="nb-NO" dirty="0">
              <a:latin typeface="+mn-lt"/>
            </a:endParaRPr>
          </a:p>
          <a:p>
            <a:pPr marL="342900" indent="-342900">
              <a:buFont typeface="Arial" panose="020B0604020202020204" pitchFamily="34" charset="0"/>
              <a:buChar char="•"/>
            </a:pPr>
            <a:r>
              <a:rPr lang="nb-NO" dirty="0" smtClean="0">
                <a:latin typeface="+mn-lt"/>
              </a:rPr>
              <a:t>Det er også mulig å få tilgang til bruk før godkjenning</a:t>
            </a:r>
          </a:p>
          <a:p>
            <a:pPr marL="342900" indent="-342900">
              <a:buFont typeface="Arial" panose="020B0604020202020204" pitchFamily="34" charset="0"/>
              <a:buChar char="•"/>
            </a:pPr>
            <a:endParaRPr lang="nb-NO" dirty="0">
              <a:latin typeface="+mn-lt"/>
            </a:endParaRPr>
          </a:p>
          <a:p>
            <a:pPr marL="342900" indent="-342900">
              <a:buFont typeface="Arial" panose="020B0604020202020204" pitchFamily="34" charset="0"/>
              <a:buChar char="•"/>
            </a:pPr>
            <a:r>
              <a:rPr lang="nb-NO" dirty="0" smtClean="0">
                <a:latin typeface="+mn-lt"/>
              </a:rPr>
              <a:t>Pasienter får stadig viktigere rolle i planlegging og godkjenning</a:t>
            </a:r>
          </a:p>
          <a:p>
            <a:pPr marL="342900" indent="-342900">
              <a:buFont typeface="Arial" panose="020B0604020202020204" pitchFamily="34" charset="0"/>
              <a:buChar char="•"/>
            </a:pPr>
            <a:endParaRPr lang="nb-NO" dirty="0">
              <a:latin typeface="+mn-lt"/>
            </a:endParaRPr>
          </a:p>
          <a:p>
            <a:pPr marL="342900" indent="-342900">
              <a:buFont typeface="Arial" panose="020B0604020202020204" pitchFamily="34" charset="0"/>
              <a:buChar char="•"/>
            </a:pPr>
            <a:r>
              <a:rPr lang="nb-NO" dirty="0" smtClean="0">
                <a:latin typeface="+mn-lt"/>
              </a:rPr>
              <a:t>Myndighetene viser mye større åpenhet nå enn før</a:t>
            </a:r>
            <a:endParaRPr lang="nb-NO" dirty="0">
              <a:latin typeface="+mn-lt"/>
            </a:endParaRPr>
          </a:p>
        </p:txBody>
      </p:sp>
    </p:spTree>
    <p:extLst>
      <p:ext uri="{BB962C8B-B14F-4D97-AF65-F5344CB8AC3E}">
        <p14:creationId xmlns:p14="http://schemas.microsoft.com/office/powerpoint/2010/main" val="19766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28589" y="2880047"/>
            <a:ext cx="7272808" cy="707886"/>
          </a:xfrm>
          <a:prstGeom prst="rect">
            <a:avLst/>
          </a:prstGeom>
          <a:noFill/>
        </p:spPr>
        <p:txBody>
          <a:bodyPr wrap="square" rtlCol="0">
            <a:spAutoFit/>
          </a:bodyPr>
          <a:lstStyle/>
          <a:p>
            <a:pPr algn="ctr"/>
            <a:r>
              <a:rPr lang="nb-NO" sz="4000" dirty="0" smtClean="0">
                <a:latin typeface="+mn-lt"/>
              </a:rPr>
              <a:t>…takk for oppmerksomheten</a:t>
            </a:r>
            <a:endParaRPr lang="nb-NO" sz="4000" dirty="0">
              <a:latin typeface="+mn-lt"/>
            </a:endParaRPr>
          </a:p>
        </p:txBody>
      </p:sp>
      <p:sp>
        <p:nvSpPr>
          <p:cNvPr id="3" name="TekstSylinder 2"/>
          <p:cNvSpPr txBox="1"/>
          <p:nvPr/>
        </p:nvSpPr>
        <p:spPr>
          <a:xfrm>
            <a:off x="1584573" y="1295871"/>
            <a:ext cx="7560840" cy="923330"/>
          </a:xfrm>
          <a:prstGeom prst="rect">
            <a:avLst/>
          </a:prstGeom>
          <a:noFill/>
        </p:spPr>
        <p:txBody>
          <a:bodyPr wrap="square" rtlCol="0">
            <a:spAutoFit/>
          </a:bodyPr>
          <a:lstStyle/>
          <a:p>
            <a:pPr algn="ctr"/>
            <a:r>
              <a:rPr lang="nb-NO" sz="5400" dirty="0" smtClean="0">
                <a:latin typeface="+mn-lt"/>
              </a:rPr>
              <a:t>Med håp for fremtiden!</a:t>
            </a:r>
            <a:endParaRPr lang="nb-NO" sz="5400" dirty="0">
              <a:latin typeface="+mn-lt"/>
            </a:endParaRPr>
          </a:p>
        </p:txBody>
      </p:sp>
    </p:spTree>
    <p:extLst>
      <p:ext uri="{BB962C8B-B14F-4D97-AF65-F5344CB8AC3E}">
        <p14:creationId xmlns:p14="http://schemas.microsoft.com/office/powerpoint/2010/main" val="3742616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872605" y="1511895"/>
            <a:ext cx="7272808" cy="4154984"/>
          </a:xfrm>
          <a:prstGeom prst="rect">
            <a:avLst/>
          </a:prstGeom>
          <a:noFill/>
        </p:spPr>
        <p:txBody>
          <a:bodyPr wrap="square" rtlCol="0">
            <a:spAutoFit/>
          </a:bodyPr>
          <a:lstStyle/>
          <a:p>
            <a:pPr algn="ctr"/>
            <a:r>
              <a:rPr lang="nb-NO" sz="6600" dirty="0" smtClean="0">
                <a:latin typeface="+mn-lt"/>
              </a:rPr>
              <a:t>Spørsmål-</a:t>
            </a:r>
          </a:p>
          <a:p>
            <a:pPr algn="ctr"/>
            <a:r>
              <a:rPr lang="nb-NO" sz="6600" dirty="0">
                <a:latin typeface="+mn-lt"/>
              </a:rPr>
              <a:t>?</a:t>
            </a:r>
            <a:endParaRPr lang="nb-NO" sz="6600" dirty="0" smtClean="0">
              <a:latin typeface="+mn-lt"/>
            </a:endParaRPr>
          </a:p>
          <a:p>
            <a:pPr algn="ctr"/>
            <a:r>
              <a:rPr lang="nb-NO" sz="6600" dirty="0" smtClean="0">
                <a:latin typeface="+mn-lt"/>
              </a:rPr>
              <a:t>Diskusjon</a:t>
            </a:r>
          </a:p>
          <a:p>
            <a:pPr algn="ctr"/>
            <a:endParaRPr lang="nb-NO" sz="6600" dirty="0">
              <a:latin typeface="+mn-lt"/>
            </a:endParaRPr>
          </a:p>
        </p:txBody>
      </p:sp>
    </p:spTree>
    <p:extLst>
      <p:ext uri="{BB962C8B-B14F-4D97-AF65-F5344CB8AC3E}">
        <p14:creationId xmlns:p14="http://schemas.microsoft.com/office/powerpoint/2010/main" val="3390803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720477" y="503783"/>
            <a:ext cx="4248472" cy="461665"/>
          </a:xfrm>
          <a:prstGeom prst="rect">
            <a:avLst/>
          </a:prstGeom>
          <a:noFill/>
        </p:spPr>
        <p:txBody>
          <a:bodyPr wrap="square" rtlCol="0">
            <a:spAutoFit/>
          </a:bodyPr>
          <a:lstStyle/>
          <a:p>
            <a:r>
              <a:rPr lang="nb-NO" dirty="0" smtClean="0"/>
              <a:t>Ekstra</a:t>
            </a:r>
            <a:endParaRPr lang="nb-NO" dirty="0"/>
          </a:p>
        </p:txBody>
      </p:sp>
    </p:spTree>
    <p:extLst>
      <p:ext uri="{BB962C8B-B14F-4D97-AF65-F5344CB8AC3E}">
        <p14:creationId xmlns:p14="http://schemas.microsoft.com/office/powerpoint/2010/main" val="214939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576461" y="575791"/>
            <a:ext cx="10657184" cy="5755422"/>
          </a:xfrm>
          <a:prstGeom prst="rect">
            <a:avLst/>
          </a:prstGeom>
          <a:noFill/>
        </p:spPr>
        <p:txBody>
          <a:bodyPr wrap="square" rtlCol="0">
            <a:spAutoFit/>
          </a:bodyPr>
          <a:lstStyle/>
          <a:p>
            <a:r>
              <a:rPr lang="en-US" sz="1600" b="1" i="1" dirty="0"/>
              <a:t>From:</a:t>
            </a:r>
            <a:r>
              <a:rPr lang="en-US" sz="1600" dirty="0"/>
              <a:t> </a:t>
            </a:r>
            <a:r>
              <a:rPr lang="en-US" sz="1600" dirty="0">
                <a:hlinkClick r:id="rId2"/>
              </a:rPr>
              <a:t>Info </a:t>
            </a:r>
            <a:r>
              <a:rPr lang="en-US" sz="1600" dirty="0" err="1">
                <a:hlinkClick r:id="rId2"/>
              </a:rPr>
              <a:t>Genervon</a:t>
            </a:r>
            <a:endParaRPr lang="en-US" sz="1600" dirty="0"/>
          </a:p>
          <a:p>
            <a:r>
              <a:rPr lang="en-US" sz="1600" b="1" i="1" dirty="0"/>
              <a:t>Date:</a:t>
            </a:r>
            <a:r>
              <a:rPr lang="en-US" sz="1600" dirty="0"/>
              <a:t> 17.06.2015 11:28:25</a:t>
            </a:r>
          </a:p>
          <a:p>
            <a:r>
              <a:rPr lang="en-US" sz="1600" b="1" i="1" dirty="0"/>
              <a:t>To:</a:t>
            </a:r>
            <a:r>
              <a:rPr lang="en-US" sz="1600" dirty="0"/>
              <a:t> </a:t>
            </a:r>
            <a:r>
              <a:rPr lang="en-US" sz="1600" dirty="0">
                <a:hlinkClick r:id="rId3"/>
              </a:rPr>
              <a:t>sales@fat-tie.com</a:t>
            </a:r>
            <a:endParaRPr lang="en-US" sz="1600" dirty="0"/>
          </a:p>
          <a:p>
            <a:r>
              <a:rPr lang="en-US" sz="1600" b="1" i="1" dirty="0"/>
              <a:t>Cc:</a:t>
            </a:r>
            <a:r>
              <a:rPr lang="en-US" sz="1600" dirty="0"/>
              <a:t> </a:t>
            </a:r>
            <a:r>
              <a:rPr lang="en-US" sz="1600" dirty="0">
                <a:hlinkClick r:id="rId4"/>
              </a:rPr>
              <a:t>arn-bahu@online.no</a:t>
            </a:r>
            <a:r>
              <a:rPr lang="en-US" sz="1600" dirty="0"/>
              <a:t>;  </a:t>
            </a:r>
            <a:r>
              <a:rPr lang="en-US" sz="1600" dirty="0">
                <a:hlinkClick r:id="rId5"/>
              </a:rPr>
              <a:t>line.mette@live.no</a:t>
            </a:r>
            <a:endParaRPr lang="en-US" sz="1600" dirty="0"/>
          </a:p>
          <a:p>
            <a:r>
              <a:rPr lang="en-US" sz="1600" b="1" i="1" dirty="0"/>
              <a:t>Subject:</a:t>
            </a:r>
            <a:r>
              <a:rPr lang="en-US" sz="1600" dirty="0"/>
              <a:t> Nordic countries</a:t>
            </a:r>
          </a:p>
          <a:p>
            <a:r>
              <a:rPr lang="en-US" sz="1600" dirty="0"/>
              <a:t> </a:t>
            </a:r>
          </a:p>
          <a:p>
            <a:r>
              <a:rPr lang="en-US" sz="1600" dirty="0"/>
              <a:t>Hi Richard, </a:t>
            </a:r>
          </a:p>
          <a:p>
            <a:r>
              <a:rPr lang="en-US" sz="1600" dirty="0" err="1"/>
              <a:t>Genervon</a:t>
            </a:r>
            <a:r>
              <a:rPr lang="en-US" sz="1600" dirty="0"/>
              <a:t> is filing for FDA approval of GM604 for ALS. See status in this link: </a:t>
            </a:r>
            <a:r>
              <a:rPr lang="en-US" sz="1600" dirty="0" err="1">
                <a:hlinkClick r:id="rId6"/>
              </a:rPr>
              <a:t>story_fbid</a:t>
            </a:r>
            <a:r>
              <a:rPr lang="en-US" sz="1600" dirty="0">
                <a:hlinkClick r:id="rId6"/>
              </a:rPr>
              <a:t>=1657113281176680&amp;id=1600996133455062</a:t>
            </a:r>
            <a:r>
              <a:rPr lang="en-US" sz="1600" dirty="0"/>
              <a:t>, </a:t>
            </a:r>
            <a:r>
              <a:rPr lang="en-US" sz="1600" dirty="0">
                <a:hlinkClick r:id="rId7"/>
              </a:rPr>
              <a:t>http://gm604info.com</a:t>
            </a:r>
            <a:r>
              <a:rPr lang="en-US" sz="1600" dirty="0"/>
              <a:t>.   We did not and is not interested to file for approval under EMA. EMA takes longer than FDA to get approval. ALS patients cannot wait.</a:t>
            </a:r>
          </a:p>
          <a:p>
            <a:r>
              <a:rPr lang="en-US" sz="1600" dirty="0"/>
              <a:t> </a:t>
            </a:r>
          </a:p>
          <a:p>
            <a:r>
              <a:rPr lang="en-US" sz="1600" dirty="0"/>
              <a:t>"But </a:t>
            </a:r>
            <a:r>
              <a:rPr lang="en-US" sz="1600" dirty="0" err="1"/>
              <a:t>Genervon</a:t>
            </a:r>
            <a:r>
              <a:rPr lang="en-US" sz="1600" dirty="0"/>
              <a:t> can export and sell the GM604 to 35 countries, including Sweden.  Most counties has similar Special Access Request (SAP) for the local doctors to prescript GM604, to pay for, to import and to treat fatal ALS patients locally.  We have many foreigner ALS patients asking for GM604." That is what we told you and that is what you are supposed to find out from Swedish/Norway Health Authority about their SAP for terminal patients without treatment option such as ALS and the Forms local doctors can fill out for him/patient to import investigational orphan drug from the US such as GM604. </a:t>
            </a:r>
          </a:p>
          <a:p>
            <a:r>
              <a:rPr lang="en-US" sz="1600" dirty="0"/>
              <a:t> </a:t>
            </a:r>
          </a:p>
          <a:p>
            <a:r>
              <a:rPr lang="en-US" sz="1600" dirty="0"/>
              <a:t>For you information </a:t>
            </a:r>
            <a:r>
              <a:rPr lang="en-US" sz="1600" dirty="0" err="1"/>
              <a:t>Genervon</a:t>
            </a:r>
            <a:r>
              <a:rPr lang="en-US" sz="1600" dirty="0"/>
              <a:t> has successfully exported GM604 to ALS patients in Australia and South Africa, Canada is next. See attached.</a:t>
            </a:r>
          </a:p>
          <a:p>
            <a:r>
              <a:rPr lang="en-US" sz="1600" dirty="0"/>
              <a:t> </a:t>
            </a:r>
          </a:p>
          <a:p>
            <a:r>
              <a:rPr lang="en-US" sz="1600" dirty="0"/>
              <a:t>Sincerely,</a:t>
            </a:r>
          </a:p>
          <a:p>
            <a:r>
              <a:rPr lang="en-US" sz="1600" dirty="0" err="1"/>
              <a:t>Genervon</a:t>
            </a:r>
            <a:r>
              <a:rPr lang="en-US" sz="1600" dirty="0"/>
              <a:t> Biopharmaceuticals</a:t>
            </a:r>
          </a:p>
          <a:p>
            <a:endParaRPr lang="nb-NO" sz="1600" dirty="0"/>
          </a:p>
        </p:txBody>
      </p:sp>
    </p:spTree>
    <p:extLst>
      <p:ext uri="{BB962C8B-B14F-4D97-AF65-F5344CB8AC3E}">
        <p14:creationId xmlns:p14="http://schemas.microsoft.com/office/powerpoint/2010/main" val="226529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0725" y="646113"/>
            <a:ext cx="9864848" cy="865187"/>
          </a:xfrm>
        </p:spPr>
        <p:txBody>
          <a:bodyPr/>
          <a:lstStyle/>
          <a:p>
            <a:r>
              <a:rPr lang="nb-NO" dirty="0" smtClean="0"/>
              <a:t>Spørsmål om et legemiddel .…</a:t>
            </a:r>
            <a:endParaRPr lang="nb-NO" dirty="0"/>
          </a:p>
        </p:txBody>
      </p:sp>
      <p:sp>
        <p:nvSpPr>
          <p:cNvPr id="3" name="Plassholder for innhold 2"/>
          <p:cNvSpPr>
            <a:spLocks noGrp="1"/>
          </p:cNvSpPr>
          <p:nvPr>
            <p:ph idx="1"/>
          </p:nvPr>
        </p:nvSpPr>
        <p:spPr>
          <a:xfrm>
            <a:off x="720725" y="1612058"/>
            <a:ext cx="6985000" cy="3598863"/>
          </a:xfrm>
        </p:spPr>
        <p:txBody>
          <a:bodyPr/>
          <a:lstStyle/>
          <a:p>
            <a:pPr marL="0" indent="0">
              <a:buNone/>
            </a:pPr>
            <a:r>
              <a:rPr lang="nb-NO" dirty="0"/>
              <a:t>GM604 «</a:t>
            </a:r>
            <a:r>
              <a:rPr lang="nb-NO" dirty="0" err="1" smtClean="0"/>
              <a:t>Genervon</a:t>
            </a:r>
            <a:r>
              <a:rPr lang="nb-NO" dirty="0"/>
              <a:t>» </a:t>
            </a:r>
          </a:p>
        </p:txBody>
      </p:sp>
      <p:pic>
        <p:nvPicPr>
          <p:cNvPr id="7169" name="Picture 1" descr="http://www.genervon.com/genervon/images/heade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513" y="5544343"/>
            <a:ext cx="2438400" cy="5715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p:cNvSpPr txBox="1"/>
          <p:nvPr/>
        </p:nvSpPr>
        <p:spPr>
          <a:xfrm>
            <a:off x="728605" y="2220903"/>
            <a:ext cx="1512168" cy="369332"/>
          </a:xfrm>
          <a:prstGeom prst="rect">
            <a:avLst/>
          </a:prstGeom>
          <a:noFill/>
        </p:spPr>
        <p:txBody>
          <a:bodyPr wrap="square" rtlCol="0">
            <a:spAutoFit/>
          </a:bodyPr>
          <a:lstStyle/>
          <a:p>
            <a:r>
              <a:rPr lang="nb-NO" sz="1800" dirty="0" smtClean="0"/>
              <a:t>Press </a:t>
            </a:r>
            <a:r>
              <a:rPr lang="nb-NO" sz="1800" dirty="0" err="1" smtClean="0"/>
              <a:t>release</a:t>
            </a:r>
            <a:endParaRPr lang="nb-NO" sz="1800" dirty="0"/>
          </a:p>
        </p:txBody>
      </p:sp>
      <p:sp>
        <p:nvSpPr>
          <p:cNvPr id="9" name="TekstSylinder 8"/>
          <p:cNvSpPr txBox="1"/>
          <p:nvPr/>
        </p:nvSpPr>
        <p:spPr>
          <a:xfrm>
            <a:off x="728605" y="2842102"/>
            <a:ext cx="9691957" cy="1138773"/>
          </a:xfrm>
          <a:prstGeom prst="rect">
            <a:avLst/>
          </a:prstGeom>
          <a:noFill/>
        </p:spPr>
        <p:txBody>
          <a:bodyPr wrap="square" rtlCol="0">
            <a:spAutoFit/>
          </a:bodyPr>
          <a:lstStyle/>
          <a:p>
            <a:r>
              <a:rPr lang="en-US" sz="1400" dirty="0" smtClean="0"/>
              <a:t>-April </a:t>
            </a:r>
            <a:r>
              <a:rPr lang="en-US" sz="1400" dirty="0"/>
              <a:t>17, 2015</a:t>
            </a:r>
          </a:p>
          <a:p>
            <a:r>
              <a:rPr lang="en-US" sz="1400" b="1" dirty="0"/>
              <a:t>Update on FDA Progress</a:t>
            </a:r>
          </a:p>
          <a:p>
            <a:r>
              <a:rPr lang="en-US" sz="1400" b="1" dirty="0" err="1"/>
              <a:t>Genervon</a:t>
            </a:r>
            <a:r>
              <a:rPr lang="en-US" sz="1400" b="1" dirty="0"/>
              <a:t> is aware of FDA's request for the public release of additional data from its clinical investigations of GM604 in the treatment of ALS, and </a:t>
            </a:r>
            <a:r>
              <a:rPr lang="en-US" sz="1400" b="1" dirty="0" err="1"/>
              <a:t>Genervon</a:t>
            </a:r>
            <a:r>
              <a:rPr lang="en-US" sz="1400" b="1" dirty="0"/>
              <a:t> is reviewing that request...</a:t>
            </a:r>
          </a:p>
          <a:p>
            <a:endParaRPr lang="nb-NO" sz="1200" dirty="0"/>
          </a:p>
        </p:txBody>
      </p:sp>
    </p:spTree>
    <p:extLst>
      <p:ext uri="{BB962C8B-B14F-4D97-AF65-F5344CB8AC3E}">
        <p14:creationId xmlns:p14="http://schemas.microsoft.com/office/powerpoint/2010/main" val="785798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3694" y="433904"/>
            <a:ext cx="8928744" cy="865187"/>
          </a:xfrm>
        </p:spPr>
        <p:txBody>
          <a:bodyPr/>
          <a:lstStyle/>
          <a:p>
            <a:r>
              <a:rPr lang="nb-NO" dirty="0" smtClean="0"/>
              <a:t>Godkjenning med betingelse</a:t>
            </a:r>
            <a:endParaRPr lang="nb-NO" dirty="0"/>
          </a:p>
        </p:txBody>
      </p:sp>
      <p:sp>
        <p:nvSpPr>
          <p:cNvPr id="3" name="Plassholder for innhold 2"/>
          <p:cNvSpPr>
            <a:spLocks noGrp="1"/>
          </p:cNvSpPr>
          <p:nvPr>
            <p:ph idx="1"/>
          </p:nvPr>
        </p:nvSpPr>
        <p:spPr>
          <a:xfrm>
            <a:off x="432445" y="2409447"/>
            <a:ext cx="4248224" cy="1295970"/>
          </a:xfrm>
          <a:solidFill>
            <a:schemeClr val="accent1"/>
          </a:solidFill>
        </p:spPr>
        <p:txBody>
          <a:bodyPr/>
          <a:lstStyle/>
          <a:p>
            <a:r>
              <a:rPr lang="nb-NO" dirty="0" smtClean="0"/>
              <a:t>Tuberkulose (MDR-TB)</a:t>
            </a:r>
          </a:p>
          <a:p>
            <a:pPr lvl="1"/>
            <a:r>
              <a:rPr lang="nb-NO" sz="1800" dirty="0" err="1" smtClean="0"/>
              <a:t>Sirturo</a:t>
            </a:r>
            <a:r>
              <a:rPr lang="nb-NO" sz="1800" dirty="0" smtClean="0"/>
              <a:t> (</a:t>
            </a:r>
            <a:r>
              <a:rPr lang="nb-NO" sz="1800" dirty="0" err="1" smtClean="0"/>
              <a:t>bedaquiline</a:t>
            </a:r>
            <a:r>
              <a:rPr lang="nb-NO" sz="1800" dirty="0" smtClean="0"/>
              <a:t>)</a:t>
            </a:r>
            <a:endParaRPr lang="nb-NO" sz="1800" dirty="0"/>
          </a:p>
        </p:txBody>
      </p:sp>
      <p:grpSp>
        <p:nvGrpSpPr>
          <p:cNvPr id="5" name="Gruppe 4"/>
          <p:cNvGrpSpPr/>
          <p:nvPr/>
        </p:nvGrpSpPr>
        <p:grpSpPr>
          <a:xfrm>
            <a:off x="6408974" y="3502201"/>
            <a:ext cx="4536505" cy="2675352"/>
            <a:chOff x="6265092" y="1499072"/>
            <a:chExt cx="3852126" cy="2245158"/>
          </a:xfrm>
        </p:grpSpPr>
        <p:cxnSp>
          <p:nvCxnSpPr>
            <p:cNvPr id="7" name="Rett linje 6"/>
            <p:cNvCxnSpPr/>
            <p:nvPr/>
          </p:nvCxnSpPr>
          <p:spPr bwMode="auto">
            <a:xfrm>
              <a:off x="8209309" y="1682298"/>
              <a:ext cx="0" cy="2061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Rett linje 10"/>
            <p:cNvCxnSpPr/>
            <p:nvPr/>
          </p:nvCxnSpPr>
          <p:spPr bwMode="auto">
            <a:xfrm flipH="1">
              <a:off x="7142615" y="1499072"/>
              <a:ext cx="2182515" cy="3664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Likebent trekant 17"/>
            <p:cNvSpPr/>
            <p:nvPr/>
          </p:nvSpPr>
          <p:spPr bwMode="auto">
            <a:xfrm>
              <a:off x="6265092" y="2231975"/>
              <a:ext cx="1755047" cy="1152128"/>
            </a:xfrm>
            <a:prstGeom prst="triangl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sz="1100" kern="0" dirty="0"/>
                <a:t>Medisinsk </a:t>
              </a:r>
              <a:r>
                <a:rPr lang="nb-NO" sz="1100" kern="0" dirty="0" smtClean="0"/>
                <a:t>behov + surrogat-effekt</a:t>
              </a:r>
              <a:endParaRPr lang="nb-NO" sz="1100" kern="0" dirty="0"/>
            </a:p>
          </p:txBody>
        </p:sp>
        <p:sp>
          <p:nvSpPr>
            <p:cNvPr id="19" name="Likebent trekant 18"/>
            <p:cNvSpPr/>
            <p:nvPr/>
          </p:nvSpPr>
          <p:spPr bwMode="auto">
            <a:xfrm>
              <a:off x="8533042" y="1799927"/>
              <a:ext cx="1584176" cy="1008112"/>
            </a:xfrm>
            <a:prstGeom prst="triangl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sz="1050" kern="0" dirty="0"/>
                <a:t>Usikkerhet</a:t>
              </a:r>
            </a:p>
          </p:txBody>
        </p:sp>
        <p:cxnSp>
          <p:nvCxnSpPr>
            <p:cNvPr id="22" name="Rett linje 21"/>
            <p:cNvCxnSpPr>
              <a:stCxn id="19" idx="0"/>
            </p:cNvCxnSpPr>
            <p:nvPr/>
          </p:nvCxnSpPr>
          <p:spPr bwMode="auto">
            <a:xfrm flipV="1">
              <a:off x="9325130" y="1499072"/>
              <a:ext cx="0" cy="3008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Rett linje 23"/>
            <p:cNvCxnSpPr>
              <a:stCxn id="18" idx="0"/>
            </p:cNvCxnSpPr>
            <p:nvPr/>
          </p:nvCxnSpPr>
          <p:spPr bwMode="auto">
            <a:xfrm flipV="1">
              <a:off x="7142616" y="1865524"/>
              <a:ext cx="0" cy="3664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Rett linje 29"/>
            <p:cNvCxnSpPr/>
            <p:nvPr/>
          </p:nvCxnSpPr>
          <p:spPr bwMode="auto">
            <a:xfrm>
              <a:off x="7489229" y="3744230"/>
              <a:ext cx="151216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32" name="TekstSylinder 31"/>
          <p:cNvSpPr txBox="1"/>
          <p:nvPr/>
        </p:nvSpPr>
        <p:spPr>
          <a:xfrm>
            <a:off x="432445" y="5832375"/>
            <a:ext cx="3168352" cy="369332"/>
          </a:xfrm>
          <a:prstGeom prst="rect">
            <a:avLst/>
          </a:prstGeom>
          <a:noFill/>
        </p:spPr>
        <p:txBody>
          <a:bodyPr wrap="square" rtlCol="0">
            <a:spAutoFit/>
          </a:bodyPr>
          <a:lstStyle/>
          <a:p>
            <a:r>
              <a:rPr lang="nb-NO" sz="1800" dirty="0" smtClean="0"/>
              <a:t>JAMA, online Februar 21. 2013</a:t>
            </a:r>
            <a:endParaRPr lang="nb-NO" sz="1800" dirty="0"/>
          </a:p>
        </p:txBody>
      </p:sp>
      <p:grpSp>
        <p:nvGrpSpPr>
          <p:cNvPr id="9" name="Gruppe 8"/>
          <p:cNvGrpSpPr/>
          <p:nvPr/>
        </p:nvGrpSpPr>
        <p:grpSpPr>
          <a:xfrm>
            <a:off x="1369042" y="3706620"/>
            <a:ext cx="4248224" cy="1728105"/>
            <a:chOff x="1368549" y="3312095"/>
            <a:chExt cx="4248224" cy="1728105"/>
          </a:xfrm>
        </p:grpSpPr>
        <p:sp>
          <p:nvSpPr>
            <p:cNvPr id="4" name="Plassholder for innhold 2"/>
            <p:cNvSpPr txBox="1">
              <a:spLocks/>
            </p:cNvSpPr>
            <p:nvPr/>
          </p:nvSpPr>
          <p:spPr bwMode="auto">
            <a:xfrm>
              <a:off x="1368549" y="3744230"/>
              <a:ext cx="4248224" cy="1295970"/>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lvl1pPr marL="188913" indent="-188913" algn="l" rtl="0" eaLnBrk="0" fontAlgn="base" hangingPunct="0">
                <a:spcBef>
                  <a:spcPct val="40000"/>
                </a:spcBef>
                <a:spcAft>
                  <a:spcPct val="0"/>
                </a:spcAft>
                <a:buClr>
                  <a:schemeClr val="tx1"/>
                </a:buClr>
                <a:buSzPct val="120000"/>
                <a:buFont typeface="Times" pitchFamily="18" charset="0"/>
                <a:buChar char="•"/>
                <a:defRPr sz="2800">
                  <a:solidFill>
                    <a:schemeClr val="tx1"/>
                  </a:solidFill>
                  <a:latin typeface="+mn-lt"/>
                  <a:ea typeface="+mn-ea"/>
                  <a:cs typeface="+mn-cs"/>
                </a:defRPr>
              </a:lvl1pPr>
              <a:lvl2pPr marL="566738" indent="-187325" algn="l" rtl="0" eaLnBrk="0" fontAlgn="base" hangingPunct="0">
                <a:spcBef>
                  <a:spcPct val="40000"/>
                </a:spcBef>
                <a:spcAft>
                  <a:spcPct val="0"/>
                </a:spcAft>
                <a:buClr>
                  <a:schemeClr val="tx1"/>
                </a:buClr>
                <a:buFont typeface="Times" pitchFamily="18" charset="0"/>
                <a:buChar char="•"/>
                <a:defRPr sz="2400">
                  <a:solidFill>
                    <a:schemeClr val="tx1"/>
                  </a:solidFill>
                  <a:latin typeface="+mn-lt"/>
                </a:defRPr>
              </a:lvl2pPr>
              <a:lvl3pPr marL="952500" indent="-195263" algn="l" rtl="0" eaLnBrk="0" fontAlgn="base" hangingPunct="0">
                <a:spcBef>
                  <a:spcPct val="40000"/>
                </a:spcBef>
                <a:spcAft>
                  <a:spcPct val="0"/>
                </a:spcAft>
                <a:buClr>
                  <a:schemeClr val="tx1"/>
                </a:buClr>
                <a:buFont typeface="Times" pitchFamily="18" charset="0"/>
                <a:buChar char="•"/>
                <a:defRPr sz="2000">
                  <a:solidFill>
                    <a:schemeClr val="tx1"/>
                  </a:solidFill>
                  <a:latin typeface="+mn-lt"/>
                </a:defRPr>
              </a:lvl3pPr>
              <a:lvl4pPr marL="1331913" indent="-188913" algn="l" rtl="0" eaLnBrk="0" fontAlgn="base" hangingPunct="0">
                <a:spcBef>
                  <a:spcPct val="40000"/>
                </a:spcBef>
                <a:spcAft>
                  <a:spcPct val="0"/>
                </a:spcAft>
                <a:buClr>
                  <a:schemeClr val="tx1"/>
                </a:buClr>
                <a:buFont typeface="Times" pitchFamily="18" charset="0"/>
                <a:buChar char="•"/>
                <a:defRPr sz="1600">
                  <a:solidFill>
                    <a:schemeClr val="tx1"/>
                  </a:solidFill>
                  <a:latin typeface="+mn-lt"/>
                </a:defRPr>
              </a:lvl4pPr>
              <a:lvl5pPr marL="17160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5pPr>
              <a:lvl6pPr marL="21732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6pPr>
              <a:lvl7pPr marL="26304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7pPr>
              <a:lvl8pPr marL="30876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8pPr>
              <a:lvl9pPr marL="35448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9pPr>
            </a:lstStyle>
            <a:p>
              <a:r>
                <a:rPr lang="nb-NO" sz="2000" kern="0" dirty="0" smtClean="0"/>
                <a:t>En fase II studie med 47+161 pasienter </a:t>
              </a:r>
              <a:r>
                <a:rPr lang="nb-NO" sz="1800" kern="0" dirty="0" smtClean="0"/>
                <a:t>(fem legemiddel regime)</a:t>
              </a:r>
              <a:endParaRPr lang="nb-NO" sz="900" kern="0" dirty="0" smtClean="0"/>
            </a:p>
            <a:p>
              <a:r>
                <a:rPr lang="nb-NO" sz="1000" kern="0" dirty="0" smtClean="0"/>
                <a:t>79% vs. 58% </a:t>
              </a:r>
              <a:r>
                <a:rPr lang="nb-NO" sz="1000" kern="0" dirty="0" err="1" smtClean="0"/>
                <a:t>sputum</a:t>
              </a:r>
              <a:r>
                <a:rPr lang="nb-NO" sz="1000" kern="0" dirty="0" smtClean="0"/>
                <a:t> konvertering ved uke 24</a:t>
              </a:r>
            </a:p>
            <a:p>
              <a:r>
                <a:rPr lang="nb-NO" sz="1000" kern="0" dirty="0" smtClean="0"/>
                <a:t>10 av 79 vs. 2 av 81 pasienter dør</a:t>
              </a:r>
              <a:endParaRPr lang="nb-NO" sz="2000" kern="0" dirty="0" smtClean="0"/>
            </a:p>
          </p:txBody>
        </p:sp>
        <p:cxnSp>
          <p:nvCxnSpPr>
            <p:cNvPr id="15" name="Rett pil 14"/>
            <p:cNvCxnSpPr/>
            <p:nvPr/>
          </p:nvCxnSpPr>
          <p:spPr bwMode="auto">
            <a:xfrm>
              <a:off x="2448669" y="3312095"/>
              <a:ext cx="360040" cy="43019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6" name="Gruppe 5"/>
          <p:cNvGrpSpPr/>
          <p:nvPr/>
        </p:nvGrpSpPr>
        <p:grpSpPr>
          <a:xfrm>
            <a:off x="5545013" y="1601471"/>
            <a:ext cx="5277705" cy="2535343"/>
            <a:chOff x="5545013" y="1601471"/>
            <a:chExt cx="5277705" cy="2535343"/>
          </a:xfrm>
        </p:grpSpPr>
        <p:sp>
          <p:nvSpPr>
            <p:cNvPr id="31" name="Plassholder for innhold 2"/>
            <p:cNvSpPr txBox="1">
              <a:spLocks/>
            </p:cNvSpPr>
            <p:nvPr/>
          </p:nvSpPr>
          <p:spPr bwMode="auto">
            <a:xfrm>
              <a:off x="6574494" y="1601471"/>
              <a:ext cx="4248224" cy="1295970"/>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lvl1pPr marL="188913" indent="-188913" algn="l" rtl="0" eaLnBrk="0" fontAlgn="base" hangingPunct="0">
                <a:spcBef>
                  <a:spcPct val="40000"/>
                </a:spcBef>
                <a:spcAft>
                  <a:spcPct val="0"/>
                </a:spcAft>
                <a:buClr>
                  <a:schemeClr val="tx1"/>
                </a:buClr>
                <a:buSzPct val="120000"/>
                <a:buFont typeface="Times" pitchFamily="18" charset="0"/>
                <a:buChar char="•"/>
                <a:defRPr sz="2800">
                  <a:solidFill>
                    <a:schemeClr val="tx1"/>
                  </a:solidFill>
                  <a:latin typeface="+mn-lt"/>
                  <a:ea typeface="+mn-ea"/>
                  <a:cs typeface="+mn-cs"/>
                </a:defRPr>
              </a:lvl1pPr>
              <a:lvl2pPr marL="566738" indent="-187325" algn="l" rtl="0" eaLnBrk="0" fontAlgn="base" hangingPunct="0">
                <a:spcBef>
                  <a:spcPct val="40000"/>
                </a:spcBef>
                <a:spcAft>
                  <a:spcPct val="0"/>
                </a:spcAft>
                <a:buClr>
                  <a:schemeClr val="tx1"/>
                </a:buClr>
                <a:buFont typeface="Times" pitchFamily="18" charset="0"/>
                <a:buChar char="•"/>
                <a:defRPr sz="2400">
                  <a:solidFill>
                    <a:schemeClr val="tx1"/>
                  </a:solidFill>
                  <a:latin typeface="+mn-lt"/>
                </a:defRPr>
              </a:lvl2pPr>
              <a:lvl3pPr marL="952500" indent="-195263" algn="l" rtl="0" eaLnBrk="0" fontAlgn="base" hangingPunct="0">
                <a:spcBef>
                  <a:spcPct val="40000"/>
                </a:spcBef>
                <a:spcAft>
                  <a:spcPct val="0"/>
                </a:spcAft>
                <a:buClr>
                  <a:schemeClr val="tx1"/>
                </a:buClr>
                <a:buFont typeface="Times" pitchFamily="18" charset="0"/>
                <a:buChar char="•"/>
                <a:defRPr sz="2000">
                  <a:solidFill>
                    <a:schemeClr val="tx1"/>
                  </a:solidFill>
                  <a:latin typeface="+mn-lt"/>
                </a:defRPr>
              </a:lvl3pPr>
              <a:lvl4pPr marL="1331913" indent="-188913" algn="l" rtl="0" eaLnBrk="0" fontAlgn="base" hangingPunct="0">
                <a:spcBef>
                  <a:spcPct val="40000"/>
                </a:spcBef>
                <a:spcAft>
                  <a:spcPct val="0"/>
                </a:spcAft>
                <a:buClr>
                  <a:schemeClr val="tx1"/>
                </a:buClr>
                <a:buFont typeface="Times" pitchFamily="18" charset="0"/>
                <a:buChar char="•"/>
                <a:defRPr sz="1600">
                  <a:solidFill>
                    <a:schemeClr val="tx1"/>
                  </a:solidFill>
                  <a:latin typeface="+mn-lt"/>
                </a:defRPr>
              </a:lvl4pPr>
              <a:lvl5pPr marL="17160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5pPr>
              <a:lvl6pPr marL="21732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6pPr>
              <a:lvl7pPr marL="26304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7pPr>
              <a:lvl8pPr marL="30876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8pPr>
              <a:lvl9pPr marL="3544888" indent="-193675" algn="l" rtl="0" eaLnBrk="0" fontAlgn="base" hangingPunct="0">
                <a:spcBef>
                  <a:spcPct val="20000"/>
                </a:spcBef>
                <a:spcAft>
                  <a:spcPct val="0"/>
                </a:spcAft>
                <a:buClr>
                  <a:schemeClr val="tx1"/>
                </a:buClr>
                <a:buSzPct val="80000"/>
                <a:buFont typeface="Times" pitchFamily="18" charset="0"/>
                <a:buChar char="•"/>
                <a:defRPr sz="1600">
                  <a:solidFill>
                    <a:schemeClr val="tx1"/>
                  </a:solidFill>
                  <a:latin typeface="+mn-lt"/>
                </a:defRPr>
              </a:lvl9pPr>
            </a:lstStyle>
            <a:p>
              <a:r>
                <a:rPr lang="nb-NO" sz="2000" kern="0" dirty="0" smtClean="0"/>
                <a:t>Nytte/risiko = positiv (FDA)</a:t>
              </a:r>
            </a:p>
            <a:p>
              <a:r>
                <a:rPr lang="nb-NO" sz="1200" kern="0" dirty="0" err="1" smtClean="0"/>
                <a:t>Conditional</a:t>
              </a:r>
              <a:r>
                <a:rPr lang="nb-NO" sz="1200" kern="0" dirty="0" smtClean="0"/>
                <a:t> </a:t>
              </a:r>
              <a:r>
                <a:rPr lang="nb-NO" sz="1200" kern="0" dirty="0" err="1" smtClean="0"/>
                <a:t>approval</a:t>
              </a:r>
              <a:endParaRPr lang="nb-NO" sz="1200" kern="0" dirty="0" smtClean="0"/>
            </a:p>
            <a:p>
              <a:r>
                <a:rPr lang="nb-NO" sz="1200" kern="0" dirty="0" smtClean="0"/>
                <a:t>SPC 4.1 veldig begrenset</a:t>
              </a:r>
            </a:p>
            <a:p>
              <a:r>
                <a:rPr lang="nb-NO" sz="1200" kern="0" dirty="0" smtClean="0"/>
                <a:t>Fase III studie fra 2013 til 2020</a:t>
              </a:r>
              <a:endParaRPr lang="nb-NO" sz="1100" kern="0" dirty="0" smtClean="0"/>
            </a:p>
          </p:txBody>
        </p:sp>
        <p:cxnSp>
          <p:nvCxnSpPr>
            <p:cNvPr id="16" name="Rett pil 15"/>
            <p:cNvCxnSpPr/>
            <p:nvPr/>
          </p:nvCxnSpPr>
          <p:spPr bwMode="auto">
            <a:xfrm flipV="1">
              <a:off x="5545013" y="2897441"/>
              <a:ext cx="1029481" cy="123937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290198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0725" y="646113"/>
            <a:ext cx="9072760" cy="865187"/>
          </a:xfrm>
        </p:spPr>
        <p:txBody>
          <a:bodyPr/>
          <a:lstStyle/>
          <a:p>
            <a:r>
              <a:rPr lang="nb-NO" dirty="0" smtClean="0"/>
              <a:t>Tenkesett</a:t>
            </a:r>
            <a:endParaRPr lang="nb-NO" dirty="0"/>
          </a:p>
        </p:txBody>
      </p:sp>
      <p:grpSp>
        <p:nvGrpSpPr>
          <p:cNvPr id="4" name="Gruppe 3"/>
          <p:cNvGrpSpPr/>
          <p:nvPr/>
        </p:nvGrpSpPr>
        <p:grpSpPr>
          <a:xfrm>
            <a:off x="595452" y="2589526"/>
            <a:ext cx="10043135" cy="3240360"/>
            <a:chOff x="595452" y="2447999"/>
            <a:chExt cx="10043135" cy="3240360"/>
          </a:xfrm>
        </p:grpSpPr>
        <p:cxnSp>
          <p:nvCxnSpPr>
            <p:cNvPr id="7" name="Rett linje 6"/>
            <p:cNvCxnSpPr/>
            <p:nvPr/>
          </p:nvCxnSpPr>
          <p:spPr bwMode="auto">
            <a:xfrm>
              <a:off x="2247839" y="2447999"/>
              <a:ext cx="6738363"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 name="Rett linje 9"/>
            <p:cNvCxnSpPr/>
            <p:nvPr/>
          </p:nvCxnSpPr>
          <p:spPr bwMode="auto">
            <a:xfrm>
              <a:off x="5400997" y="2447999"/>
              <a:ext cx="0" cy="324036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9" name="Rett linje 18"/>
            <p:cNvCxnSpPr/>
            <p:nvPr/>
          </p:nvCxnSpPr>
          <p:spPr bwMode="auto">
            <a:xfrm>
              <a:off x="2247838" y="2447999"/>
              <a:ext cx="0" cy="28803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0" name="Rett linje 19"/>
            <p:cNvCxnSpPr>
              <a:endCxn id="27" idx="0"/>
            </p:cNvCxnSpPr>
            <p:nvPr/>
          </p:nvCxnSpPr>
          <p:spPr bwMode="auto">
            <a:xfrm>
              <a:off x="8986202" y="2447999"/>
              <a:ext cx="0" cy="28803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2" name="Rett linje 21"/>
            <p:cNvCxnSpPr/>
            <p:nvPr/>
          </p:nvCxnSpPr>
          <p:spPr bwMode="auto">
            <a:xfrm>
              <a:off x="3528789" y="5688359"/>
              <a:ext cx="3930051" cy="0"/>
            </a:xfrm>
            <a:prstGeom prst="line">
              <a:avLst/>
            </a:prstGeom>
            <a:solidFill>
              <a:schemeClr val="accent1"/>
            </a:solidFill>
            <a:ln w="34925" cap="flat" cmpd="sng" algn="ctr">
              <a:solidFill>
                <a:schemeClr val="tx1"/>
              </a:solidFill>
              <a:prstDash val="solid"/>
              <a:round/>
              <a:headEnd type="none" w="med" len="med"/>
              <a:tailEnd type="none" w="med" len="med"/>
            </a:ln>
            <a:effectLst/>
          </p:spPr>
        </p:cxnSp>
        <p:sp>
          <p:nvSpPr>
            <p:cNvPr id="23" name="Likebent trekant 22"/>
            <p:cNvSpPr/>
            <p:nvPr/>
          </p:nvSpPr>
          <p:spPr bwMode="auto">
            <a:xfrm>
              <a:off x="595452" y="2736031"/>
              <a:ext cx="3304771" cy="2448272"/>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nb-NO" sz="1800" dirty="0"/>
            </a:p>
          </p:txBody>
        </p:sp>
        <p:sp>
          <p:nvSpPr>
            <p:cNvPr id="25" name="TekstSylinder 24"/>
            <p:cNvSpPr txBox="1"/>
            <p:nvPr/>
          </p:nvSpPr>
          <p:spPr>
            <a:xfrm>
              <a:off x="1323510" y="3536845"/>
              <a:ext cx="1848657" cy="1754326"/>
            </a:xfrm>
            <a:prstGeom prst="rect">
              <a:avLst/>
            </a:prstGeom>
            <a:noFill/>
          </p:spPr>
          <p:txBody>
            <a:bodyPr wrap="square" rtlCol="0">
              <a:spAutoFit/>
            </a:bodyPr>
            <a:lstStyle/>
            <a:p>
              <a:pPr algn="ctr"/>
              <a:r>
                <a:rPr lang="nb-NO" sz="1800" dirty="0" err="1"/>
                <a:t>Burden</a:t>
              </a:r>
              <a:r>
                <a:rPr lang="nb-NO" sz="1800" dirty="0"/>
                <a:t> </a:t>
              </a:r>
              <a:r>
                <a:rPr lang="nb-NO" sz="1800" dirty="0" err="1"/>
                <a:t>of</a:t>
              </a:r>
              <a:r>
                <a:rPr lang="nb-NO" sz="1800" dirty="0"/>
                <a:t> </a:t>
              </a:r>
              <a:endParaRPr lang="nb-NO" sz="1800" dirty="0" smtClean="0"/>
            </a:p>
            <a:p>
              <a:pPr algn="ctr"/>
              <a:r>
                <a:rPr lang="nb-NO" sz="1800" dirty="0" err="1" smtClean="0"/>
                <a:t>disease</a:t>
              </a:r>
              <a:endParaRPr lang="nb-NO" sz="1800" dirty="0"/>
            </a:p>
            <a:p>
              <a:pPr algn="ctr"/>
              <a:endParaRPr lang="nb-NO" sz="1800" dirty="0"/>
            </a:p>
            <a:p>
              <a:pPr algn="ctr"/>
              <a:r>
                <a:rPr lang="nb-NO" sz="1800" dirty="0"/>
                <a:t>«legemidler som løsning»</a:t>
              </a:r>
            </a:p>
            <a:p>
              <a:endParaRPr lang="nb-NO" sz="1800" dirty="0"/>
            </a:p>
          </p:txBody>
        </p:sp>
        <p:sp>
          <p:nvSpPr>
            <p:cNvPr id="27" name="Likebent trekant 26"/>
            <p:cNvSpPr/>
            <p:nvPr/>
          </p:nvSpPr>
          <p:spPr bwMode="auto">
            <a:xfrm>
              <a:off x="7333816" y="2736031"/>
              <a:ext cx="3304771" cy="2448272"/>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nb-NO" sz="1800" dirty="0"/>
            </a:p>
          </p:txBody>
        </p:sp>
        <p:sp>
          <p:nvSpPr>
            <p:cNvPr id="26" name="TekstSylinder 25"/>
            <p:cNvSpPr txBox="1"/>
            <p:nvPr/>
          </p:nvSpPr>
          <p:spPr>
            <a:xfrm>
              <a:off x="8302125" y="3444512"/>
              <a:ext cx="1368152" cy="1754326"/>
            </a:xfrm>
            <a:prstGeom prst="rect">
              <a:avLst/>
            </a:prstGeom>
            <a:noFill/>
          </p:spPr>
          <p:txBody>
            <a:bodyPr wrap="square" rtlCol="0">
              <a:spAutoFit/>
            </a:bodyPr>
            <a:lstStyle/>
            <a:p>
              <a:pPr algn="ctr"/>
              <a:r>
                <a:rPr lang="nb-NO" sz="1800" dirty="0" err="1"/>
                <a:t>Burden</a:t>
              </a:r>
              <a:r>
                <a:rPr lang="nb-NO" sz="1800" dirty="0"/>
                <a:t> </a:t>
              </a:r>
              <a:r>
                <a:rPr lang="nb-NO" sz="1800" dirty="0" err="1"/>
                <a:t>of</a:t>
              </a:r>
              <a:r>
                <a:rPr lang="nb-NO" sz="1800" dirty="0"/>
                <a:t> </a:t>
              </a:r>
              <a:r>
                <a:rPr lang="nb-NO" sz="1800" dirty="0" err="1"/>
                <a:t>drug</a:t>
              </a:r>
              <a:endParaRPr lang="nb-NO" sz="1800" dirty="0"/>
            </a:p>
            <a:p>
              <a:pPr algn="ctr"/>
              <a:endParaRPr lang="nb-NO" sz="1800" dirty="0"/>
            </a:p>
            <a:p>
              <a:pPr algn="ctr"/>
              <a:r>
                <a:rPr lang="nb-NO" sz="1800" dirty="0"/>
                <a:t>«legemidler som trussel»</a:t>
              </a:r>
            </a:p>
            <a:p>
              <a:endParaRPr lang="nb-NO" sz="1800" dirty="0"/>
            </a:p>
          </p:txBody>
        </p:sp>
      </p:grpSp>
      <p:sp>
        <p:nvSpPr>
          <p:cNvPr id="3" name="TekstSylinder 2"/>
          <p:cNvSpPr txBox="1"/>
          <p:nvPr/>
        </p:nvSpPr>
        <p:spPr>
          <a:xfrm>
            <a:off x="823678" y="1502791"/>
            <a:ext cx="6541331" cy="461665"/>
          </a:xfrm>
          <a:prstGeom prst="rect">
            <a:avLst/>
          </a:prstGeom>
          <a:noFill/>
        </p:spPr>
        <p:txBody>
          <a:bodyPr wrap="square" rtlCol="0">
            <a:spAutoFit/>
          </a:bodyPr>
          <a:lstStyle/>
          <a:p>
            <a:pPr marL="342900" indent="-342900">
              <a:buFont typeface="Arial" panose="020B0604020202020204" pitchFamily="34" charset="0"/>
              <a:buChar char="•"/>
            </a:pPr>
            <a:r>
              <a:rPr lang="en-US" dirty="0" err="1" smtClean="0">
                <a:latin typeface="+mn-lt"/>
              </a:rPr>
              <a:t>Endre</a:t>
            </a:r>
            <a:r>
              <a:rPr lang="en-US" dirty="0" smtClean="0">
                <a:latin typeface="+mn-lt"/>
              </a:rPr>
              <a:t> </a:t>
            </a:r>
            <a:r>
              <a:rPr lang="en-US" dirty="0" err="1" smtClean="0">
                <a:latin typeface="+mn-lt"/>
              </a:rPr>
              <a:t>oppmerksomhetsbalansen</a:t>
            </a:r>
            <a:endParaRPr lang="en-US" dirty="0">
              <a:latin typeface="+mn-lt"/>
            </a:endParaRPr>
          </a:p>
        </p:txBody>
      </p:sp>
    </p:spTree>
    <p:extLst>
      <p:ext uri="{BB962C8B-B14F-4D97-AF65-F5344CB8AC3E}">
        <p14:creationId xmlns:p14="http://schemas.microsoft.com/office/powerpoint/2010/main" val="433640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bwMode="auto">
          <a:xfrm>
            <a:off x="4430713" y="2131653"/>
            <a:ext cx="2643188" cy="500063"/>
          </a:xfrm>
          <a:prstGeom prst="roundRect">
            <a:avLst/>
          </a:prstGeom>
          <a:gradFill>
            <a:gsLst>
              <a:gs pos="0">
                <a:srgbClr val="00B050"/>
              </a:gs>
              <a:gs pos="50000">
                <a:schemeClr val="accent1">
                  <a:tint val="44500"/>
                  <a:satMod val="160000"/>
                </a:schemeClr>
              </a:gs>
              <a:gs pos="100000">
                <a:schemeClr val="accent1">
                  <a:tint val="23500"/>
                  <a:satMod val="160000"/>
                </a:schemeClr>
              </a:gs>
            </a:gsLst>
            <a:lin ang="2700000" scaled="1"/>
          </a:gra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nb-NO" sz="2000" dirty="0" smtClean="0">
                <a:latin typeface="Arial" charset="0"/>
              </a:rPr>
              <a:t>EMA</a:t>
            </a:r>
            <a:endParaRPr lang="nb-NO" sz="2000" dirty="0">
              <a:latin typeface="Arial" charset="0"/>
            </a:endParaRPr>
          </a:p>
        </p:txBody>
      </p:sp>
      <p:grpSp>
        <p:nvGrpSpPr>
          <p:cNvPr id="5" name="Gruppe 35"/>
          <p:cNvGrpSpPr>
            <a:grpSpLocks/>
          </p:cNvGrpSpPr>
          <p:nvPr/>
        </p:nvGrpSpPr>
        <p:grpSpPr bwMode="auto">
          <a:xfrm>
            <a:off x="3214687" y="1280139"/>
            <a:ext cx="5000626" cy="857250"/>
            <a:chOff x="2500313" y="1714500"/>
            <a:chExt cx="3786187" cy="857250"/>
          </a:xfrm>
        </p:grpSpPr>
        <p:sp>
          <p:nvSpPr>
            <p:cNvPr id="6" name="Avrundet rektangel 5"/>
            <p:cNvSpPr/>
            <p:nvPr/>
          </p:nvSpPr>
          <p:spPr bwMode="auto">
            <a:xfrm>
              <a:off x="2500313" y="1714500"/>
              <a:ext cx="3786187" cy="642938"/>
            </a:xfrm>
            <a:prstGeom prst="roundRect">
              <a:avLst/>
            </a:prstGeom>
            <a:gradFill>
              <a:gsLst>
                <a:gs pos="0">
                  <a:srgbClr val="0070C0"/>
                </a:gs>
                <a:gs pos="50000">
                  <a:schemeClr val="accent1">
                    <a:tint val="44500"/>
                    <a:satMod val="160000"/>
                  </a:schemeClr>
                </a:gs>
                <a:gs pos="100000">
                  <a:schemeClr val="accent1">
                    <a:tint val="23500"/>
                    <a:satMod val="160000"/>
                  </a:schemeClr>
                </a:gs>
              </a:gsLst>
              <a:lin ang="2700000" scaled="1"/>
            </a:gradFill>
            <a:ln w="9525" cap="flat" cmpd="sng" algn="ctr">
              <a:solidFill>
                <a:srgbClr val="FFFF00"/>
              </a:solidFill>
              <a:prstDash val="sysDash"/>
              <a:round/>
              <a:headEnd type="none" w="med" len="med"/>
              <a:tailEnd type="none" w="med" len="med"/>
            </a:ln>
            <a:effectLst/>
          </p:spPr>
          <p:txBody>
            <a:bodyPr anchor="ctr"/>
            <a:lstStyle/>
            <a:p>
              <a:pPr algn="ctr" eaLnBrk="0" hangingPunct="0">
                <a:defRPr/>
              </a:pPr>
              <a:r>
                <a:rPr lang="nb-NO" sz="2400" dirty="0">
                  <a:latin typeface="Arial" charset="0"/>
                </a:rPr>
                <a:t>European Commission</a:t>
              </a:r>
            </a:p>
          </p:txBody>
        </p:sp>
        <p:cxnSp>
          <p:nvCxnSpPr>
            <p:cNvPr id="7" name="Rett linje 25"/>
            <p:cNvCxnSpPr>
              <a:cxnSpLocks noChangeShapeType="1"/>
            </p:cNvCxnSpPr>
            <p:nvPr/>
          </p:nvCxnSpPr>
          <p:spPr bwMode="auto">
            <a:xfrm rot="5400000">
              <a:off x="4321970" y="2463006"/>
              <a:ext cx="214312" cy="3175"/>
            </a:xfrm>
            <a:prstGeom prst="line">
              <a:avLst/>
            </a:prstGeom>
            <a:noFill/>
            <a:ln w="9525" algn="ctr">
              <a:solidFill>
                <a:schemeClr val="tx1"/>
              </a:solidFill>
              <a:round/>
              <a:headEnd/>
              <a:tailEnd/>
            </a:ln>
          </p:spPr>
        </p:cxnSp>
      </p:grpSp>
      <p:cxnSp>
        <p:nvCxnSpPr>
          <p:cNvPr id="9" name="Rett linje 19"/>
          <p:cNvCxnSpPr>
            <a:cxnSpLocks noChangeShapeType="1"/>
          </p:cNvCxnSpPr>
          <p:nvPr/>
        </p:nvCxnSpPr>
        <p:spPr bwMode="auto">
          <a:xfrm>
            <a:off x="1855788" y="3216801"/>
            <a:ext cx="7756776" cy="11051"/>
          </a:xfrm>
          <a:prstGeom prst="line">
            <a:avLst/>
          </a:prstGeom>
          <a:noFill/>
          <a:ln w="9525" algn="ctr">
            <a:solidFill>
              <a:schemeClr val="tx1"/>
            </a:solidFill>
            <a:round/>
            <a:headEnd/>
            <a:tailEnd/>
          </a:ln>
        </p:spPr>
      </p:cxnSp>
      <p:cxnSp>
        <p:nvCxnSpPr>
          <p:cNvPr id="10" name="Rett linje 41"/>
          <p:cNvCxnSpPr>
            <a:cxnSpLocks noChangeShapeType="1"/>
            <a:stCxn id="4" idx="2"/>
          </p:cNvCxnSpPr>
          <p:nvPr/>
        </p:nvCxnSpPr>
        <p:spPr bwMode="auto">
          <a:xfrm>
            <a:off x="5752307" y="2631716"/>
            <a:ext cx="0" cy="565161"/>
          </a:xfrm>
          <a:prstGeom prst="line">
            <a:avLst/>
          </a:prstGeom>
          <a:noFill/>
          <a:ln w="9525" algn="ctr">
            <a:solidFill>
              <a:schemeClr val="tx1"/>
            </a:solidFill>
            <a:round/>
            <a:headEnd/>
            <a:tailEnd/>
          </a:ln>
        </p:spPr>
      </p:cxnSp>
      <p:sp>
        <p:nvSpPr>
          <p:cNvPr id="11" name="Avrundet rektangel 10"/>
          <p:cNvSpPr/>
          <p:nvPr/>
        </p:nvSpPr>
        <p:spPr bwMode="auto">
          <a:xfrm>
            <a:off x="2500317" y="3423265"/>
            <a:ext cx="1143004" cy="500062"/>
          </a:xfrm>
          <a:prstGeom prst="roundRect">
            <a:avLst/>
          </a:prstGeom>
          <a:gradFill flip="none" rotWithShape="1">
            <a:gsLst>
              <a:gs pos="16000">
                <a:srgbClr val="00B050">
                  <a:alpha val="82000"/>
                </a:srgb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nb-NO" sz="1800" dirty="0">
                <a:latin typeface="Arial" charset="0"/>
              </a:rPr>
              <a:t>COMP</a:t>
            </a:r>
          </a:p>
        </p:txBody>
      </p:sp>
      <p:sp>
        <p:nvSpPr>
          <p:cNvPr id="12" name="Avrundet rektangel 11"/>
          <p:cNvSpPr/>
          <p:nvPr/>
        </p:nvSpPr>
        <p:spPr bwMode="auto">
          <a:xfrm>
            <a:off x="6429393" y="3423265"/>
            <a:ext cx="1143004" cy="500062"/>
          </a:xfrm>
          <a:prstGeom prst="roundRect">
            <a:avLst/>
          </a:prstGeom>
          <a:gradFill flip="none" rotWithShape="1">
            <a:gsLst>
              <a:gs pos="16000">
                <a:srgbClr val="00B050">
                  <a:alpha val="82000"/>
                </a:srgb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nb-NO" sz="1800" dirty="0">
                <a:latin typeface="Arial" charset="0"/>
              </a:rPr>
              <a:t>HMPC</a:t>
            </a:r>
          </a:p>
        </p:txBody>
      </p:sp>
      <p:sp>
        <p:nvSpPr>
          <p:cNvPr id="13" name="Avrundet rektangel 12"/>
          <p:cNvSpPr/>
          <p:nvPr/>
        </p:nvSpPr>
        <p:spPr bwMode="auto">
          <a:xfrm>
            <a:off x="1285875" y="3423265"/>
            <a:ext cx="1071566" cy="500062"/>
          </a:xfrm>
          <a:prstGeom prst="roundRect">
            <a:avLst/>
          </a:prstGeom>
          <a:gradFill flip="none" rotWithShape="1">
            <a:gsLst>
              <a:gs pos="16000">
                <a:srgbClr val="00B050">
                  <a:alpha val="82000"/>
                </a:srgb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nb-NO" sz="1800" dirty="0">
                <a:latin typeface="Arial" charset="0"/>
              </a:rPr>
              <a:t>CHMP</a:t>
            </a:r>
          </a:p>
        </p:txBody>
      </p:sp>
      <p:sp>
        <p:nvSpPr>
          <p:cNvPr id="14" name="Avrundet rektangel 13"/>
          <p:cNvSpPr/>
          <p:nvPr/>
        </p:nvSpPr>
        <p:spPr bwMode="auto">
          <a:xfrm>
            <a:off x="3859334" y="3423265"/>
            <a:ext cx="1143004" cy="500062"/>
          </a:xfrm>
          <a:prstGeom prst="roundRect">
            <a:avLst/>
          </a:prstGeom>
          <a:gradFill flip="none" rotWithShape="1">
            <a:gsLst>
              <a:gs pos="16000">
                <a:srgbClr val="00B050">
                  <a:alpha val="82000"/>
                </a:srgb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nchor="ctr"/>
          <a:lstStyle/>
          <a:p>
            <a:pPr algn="ctr" eaLnBrk="0" hangingPunct="0">
              <a:defRPr/>
            </a:pPr>
            <a:endParaRPr lang="nb-NO" sz="1800" dirty="0">
              <a:latin typeface="Arial" charset="0"/>
            </a:endParaRPr>
          </a:p>
          <a:p>
            <a:pPr algn="ctr" eaLnBrk="0" hangingPunct="0">
              <a:defRPr/>
            </a:pPr>
            <a:r>
              <a:rPr lang="nb-NO" sz="1800" dirty="0">
                <a:latin typeface="Arial" charset="0"/>
              </a:rPr>
              <a:t>CVMP</a:t>
            </a:r>
          </a:p>
          <a:p>
            <a:pPr algn="ctr" eaLnBrk="0" hangingPunct="0">
              <a:defRPr/>
            </a:pPr>
            <a:endParaRPr lang="nb-NO" sz="1800" dirty="0">
              <a:latin typeface="Arial" charset="0"/>
            </a:endParaRPr>
          </a:p>
        </p:txBody>
      </p:sp>
      <p:sp>
        <p:nvSpPr>
          <p:cNvPr id="15" name="Avrundet rektangel 14"/>
          <p:cNvSpPr/>
          <p:nvPr/>
        </p:nvSpPr>
        <p:spPr bwMode="auto">
          <a:xfrm>
            <a:off x="5218112" y="3429527"/>
            <a:ext cx="1071566" cy="500062"/>
          </a:xfrm>
          <a:prstGeom prst="roundRect">
            <a:avLst/>
          </a:prstGeom>
          <a:gradFill flip="none" rotWithShape="1">
            <a:gsLst>
              <a:gs pos="16000">
                <a:srgbClr val="00B050">
                  <a:alpha val="82000"/>
                </a:srgbClr>
              </a:gs>
              <a:gs pos="50000">
                <a:schemeClr val="accent1">
                  <a:tint val="44500"/>
                  <a:satMod val="160000"/>
                </a:schemeClr>
              </a:gs>
              <a:gs pos="100000">
                <a:schemeClr val="accent1">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nchor="ctr"/>
          <a:lstStyle/>
          <a:p>
            <a:pPr algn="ctr" eaLnBrk="0" hangingPunct="0">
              <a:defRPr/>
            </a:pPr>
            <a:endParaRPr lang="nb-NO" sz="1800" dirty="0">
              <a:latin typeface="Arial" charset="0"/>
            </a:endParaRPr>
          </a:p>
          <a:p>
            <a:pPr algn="ctr" eaLnBrk="0" hangingPunct="0">
              <a:defRPr/>
            </a:pPr>
            <a:r>
              <a:rPr lang="nb-NO" sz="1800" dirty="0">
                <a:latin typeface="Arial" charset="0"/>
              </a:rPr>
              <a:t>PDCO</a:t>
            </a:r>
          </a:p>
          <a:p>
            <a:pPr algn="ctr" eaLnBrk="0" hangingPunct="0">
              <a:defRPr/>
            </a:pPr>
            <a:endParaRPr lang="nb-NO" sz="1800" dirty="0">
              <a:latin typeface="Arial" charset="0"/>
            </a:endParaRPr>
          </a:p>
        </p:txBody>
      </p:sp>
      <p:sp>
        <p:nvSpPr>
          <p:cNvPr id="16" name="Avrundet rektangel 13"/>
          <p:cNvSpPr>
            <a:spLocks noChangeArrowheads="1"/>
          </p:cNvSpPr>
          <p:nvPr/>
        </p:nvSpPr>
        <p:spPr bwMode="auto">
          <a:xfrm>
            <a:off x="7715254" y="3423266"/>
            <a:ext cx="1071559" cy="500059"/>
          </a:xfrm>
          <a:prstGeom prst="roundRect">
            <a:avLst>
              <a:gd name="adj" fmla="val 16667"/>
            </a:avLst>
          </a:prstGeom>
          <a:gradFill>
            <a:gsLst>
              <a:gs pos="16000">
                <a:srgbClr val="00B050">
                  <a:alpha val="82000"/>
                </a:srgbClr>
              </a:gs>
              <a:gs pos="50000">
                <a:schemeClr val="accent1">
                  <a:tint val="44500"/>
                  <a:satMod val="160000"/>
                </a:schemeClr>
              </a:gs>
              <a:gs pos="100000">
                <a:schemeClr val="accent1">
                  <a:tint val="23500"/>
                  <a:satMod val="160000"/>
                </a:schemeClr>
              </a:gs>
            </a:gsLst>
            <a:path path="circle">
              <a:fillToRect l="100000" t="100000"/>
            </a:path>
          </a:gradFill>
          <a:ln w="9525" algn="ctr">
            <a:solidFill>
              <a:schemeClr val="tx1"/>
            </a:solidFill>
            <a:prstDash val="solid"/>
            <a:round/>
            <a:headEnd/>
            <a:tailEnd/>
          </a:ln>
        </p:spPr>
        <p:txBody>
          <a:bodyPr anchor="ctr"/>
          <a:lstStyle/>
          <a:p>
            <a:pPr algn="ctr" eaLnBrk="0" hangingPunct="0">
              <a:defRPr/>
            </a:pPr>
            <a:r>
              <a:rPr lang="nb-NO" sz="1800" dirty="0">
                <a:latin typeface="Arial" charset="0"/>
              </a:rPr>
              <a:t>CAT</a:t>
            </a:r>
          </a:p>
        </p:txBody>
      </p:sp>
      <p:cxnSp>
        <p:nvCxnSpPr>
          <p:cNvPr id="17" name="Rett linje 43"/>
          <p:cNvCxnSpPr>
            <a:cxnSpLocks noChangeShapeType="1"/>
          </p:cNvCxnSpPr>
          <p:nvPr/>
        </p:nvCxnSpPr>
        <p:spPr bwMode="auto">
          <a:xfrm rot="5400000">
            <a:off x="2966244" y="3314521"/>
            <a:ext cx="212725" cy="1587"/>
          </a:xfrm>
          <a:prstGeom prst="line">
            <a:avLst/>
          </a:prstGeom>
          <a:noFill/>
          <a:ln w="9525" algn="ctr">
            <a:solidFill>
              <a:schemeClr val="tx1"/>
            </a:solidFill>
            <a:round/>
            <a:headEnd/>
            <a:tailEnd/>
          </a:ln>
        </p:spPr>
      </p:cxnSp>
      <p:cxnSp>
        <p:nvCxnSpPr>
          <p:cNvPr id="18" name="Rett linje 44"/>
          <p:cNvCxnSpPr>
            <a:cxnSpLocks noChangeShapeType="1"/>
          </p:cNvCxnSpPr>
          <p:nvPr/>
        </p:nvCxnSpPr>
        <p:spPr bwMode="auto">
          <a:xfrm rot="5400000">
            <a:off x="4323556" y="3314521"/>
            <a:ext cx="212725" cy="1588"/>
          </a:xfrm>
          <a:prstGeom prst="line">
            <a:avLst/>
          </a:prstGeom>
          <a:noFill/>
          <a:ln w="9525" algn="ctr">
            <a:solidFill>
              <a:schemeClr val="tx1"/>
            </a:solidFill>
            <a:round/>
            <a:headEnd/>
            <a:tailEnd/>
          </a:ln>
        </p:spPr>
      </p:cxnSp>
      <p:cxnSp>
        <p:nvCxnSpPr>
          <p:cNvPr id="19" name="Rett linje 45"/>
          <p:cNvCxnSpPr>
            <a:cxnSpLocks noChangeShapeType="1"/>
          </p:cNvCxnSpPr>
          <p:nvPr/>
        </p:nvCxnSpPr>
        <p:spPr bwMode="auto">
          <a:xfrm rot="5400000">
            <a:off x="5646738" y="3322370"/>
            <a:ext cx="212725" cy="1588"/>
          </a:xfrm>
          <a:prstGeom prst="line">
            <a:avLst/>
          </a:prstGeom>
          <a:noFill/>
          <a:ln w="9525" algn="ctr">
            <a:solidFill>
              <a:schemeClr val="tx1"/>
            </a:solidFill>
            <a:round/>
            <a:headEnd/>
            <a:tailEnd/>
          </a:ln>
        </p:spPr>
      </p:cxnSp>
      <p:cxnSp>
        <p:nvCxnSpPr>
          <p:cNvPr id="20" name="Rett linje 46"/>
          <p:cNvCxnSpPr>
            <a:cxnSpLocks noChangeShapeType="1"/>
          </p:cNvCxnSpPr>
          <p:nvPr/>
        </p:nvCxnSpPr>
        <p:spPr bwMode="auto">
          <a:xfrm rot="5400000">
            <a:off x="6895306" y="3314521"/>
            <a:ext cx="212725" cy="1588"/>
          </a:xfrm>
          <a:prstGeom prst="line">
            <a:avLst/>
          </a:prstGeom>
          <a:noFill/>
          <a:ln w="9525" algn="ctr">
            <a:solidFill>
              <a:schemeClr val="tx1"/>
            </a:solidFill>
            <a:round/>
            <a:headEnd/>
            <a:tailEnd/>
          </a:ln>
        </p:spPr>
      </p:cxnSp>
      <p:cxnSp>
        <p:nvCxnSpPr>
          <p:cNvPr id="21" name="Rett linje 47"/>
          <p:cNvCxnSpPr>
            <a:cxnSpLocks noChangeShapeType="1"/>
          </p:cNvCxnSpPr>
          <p:nvPr/>
        </p:nvCxnSpPr>
        <p:spPr bwMode="auto">
          <a:xfrm rot="5400000">
            <a:off x="8109744" y="3314521"/>
            <a:ext cx="212725" cy="1587"/>
          </a:xfrm>
          <a:prstGeom prst="line">
            <a:avLst/>
          </a:prstGeom>
          <a:noFill/>
          <a:ln w="9525" algn="ctr">
            <a:solidFill>
              <a:schemeClr val="tx1"/>
            </a:solidFill>
            <a:round/>
            <a:headEnd/>
            <a:tailEnd/>
          </a:ln>
        </p:spPr>
      </p:cxnSp>
      <p:cxnSp>
        <p:nvCxnSpPr>
          <p:cNvPr id="22" name="Rett linje 48"/>
          <p:cNvCxnSpPr>
            <a:cxnSpLocks noChangeShapeType="1"/>
          </p:cNvCxnSpPr>
          <p:nvPr/>
        </p:nvCxnSpPr>
        <p:spPr bwMode="auto">
          <a:xfrm rot="5400000">
            <a:off x="1751806" y="3314521"/>
            <a:ext cx="212725" cy="1588"/>
          </a:xfrm>
          <a:prstGeom prst="line">
            <a:avLst/>
          </a:prstGeom>
          <a:noFill/>
          <a:ln w="9525" algn="ctr">
            <a:solidFill>
              <a:schemeClr val="tx1"/>
            </a:solidFill>
            <a:round/>
            <a:headEnd/>
            <a:tailEnd/>
          </a:ln>
        </p:spPr>
      </p:cxnSp>
      <p:sp>
        <p:nvSpPr>
          <p:cNvPr id="25" name="Avrundet rektangel 7"/>
          <p:cNvSpPr>
            <a:spLocks noChangeArrowheads="1"/>
          </p:cNvSpPr>
          <p:nvPr/>
        </p:nvSpPr>
        <p:spPr bwMode="auto">
          <a:xfrm>
            <a:off x="5429250" y="4994889"/>
            <a:ext cx="1143000" cy="357188"/>
          </a:xfrm>
          <a:prstGeom prst="roundRect">
            <a:avLst>
              <a:gd name="adj" fmla="val 16667"/>
            </a:avLst>
          </a:prstGeom>
          <a:gradFill rotWithShape="1">
            <a:gsLst>
              <a:gs pos="0">
                <a:srgbClr val="9C80FF"/>
              </a:gs>
              <a:gs pos="50000">
                <a:srgbClr val="C1B3FF"/>
              </a:gs>
              <a:gs pos="100000">
                <a:srgbClr val="E1DAFF"/>
              </a:gs>
            </a:gsLst>
            <a:lin ang="0" scaled="1"/>
          </a:gradFill>
          <a:ln w="9525" algn="ctr">
            <a:solidFill>
              <a:schemeClr val="tx1"/>
            </a:solidFill>
            <a:round/>
            <a:headEnd/>
            <a:tailEnd/>
          </a:ln>
        </p:spPr>
        <p:txBody>
          <a:bodyPr/>
          <a:lstStyle/>
          <a:p>
            <a:pPr algn="ctr" eaLnBrk="0" hangingPunct="0"/>
            <a:r>
              <a:rPr lang="nb-NO" sz="2000" dirty="0" smtClean="0"/>
              <a:t>BWP</a:t>
            </a:r>
            <a:endParaRPr lang="nb-NO" sz="2000" dirty="0"/>
          </a:p>
        </p:txBody>
      </p:sp>
      <p:sp>
        <p:nvSpPr>
          <p:cNvPr id="26" name="Avrundet rektangel 8"/>
          <p:cNvSpPr>
            <a:spLocks noChangeArrowheads="1"/>
          </p:cNvSpPr>
          <p:nvPr/>
        </p:nvSpPr>
        <p:spPr bwMode="auto">
          <a:xfrm>
            <a:off x="4572000" y="4566264"/>
            <a:ext cx="1143000" cy="357188"/>
          </a:xfrm>
          <a:prstGeom prst="roundRect">
            <a:avLst>
              <a:gd name="adj" fmla="val 16667"/>
            </a:avLst>
          </a:prstGeom>
          <a:gradFill rotWithShape="1">
            <a:gsLst>
              <a:gs pos="0">
                <a:srgbClr val="9C80FF"/>
              </a:gs>
              <a:gs pos="50000">
                <a:srgbClr val="C1B3FF"/>
              </a:gs>
              <a:gs pos="100000">
                <a:srgbClr val="E1DAFF"/>
              </a:gs>
            </a:gsLst>
            <a:lin ang="0" scaled="1"/>
          </a:gradFill>
          <a:ln w="9525" algn="ctr">
            <a:solidFill>
              <a:schemeClr val="tx1"/>
            </a:solidFill>
            <a:round/>
            <a:headEnd/>
            <a:tailEnd/>
          </a:ln>
        </p:spPr>
        <p:txBody>
          <a:bodyPr/>
          <a:lstStyle/>
          <a:p>
            <a:pPr algn="ctr" eaLnBrk="0" hangingPunct="0"/>
            <a:r>
              <a:rPr lang="nb-NO" sz="2000"/>
              <a:t>SWP</a:t>
            </a:r>
          </a:p>
        </p:txBody>
      </p:sp>
      <p:sp>
        <p:nvSpPr>
          <p:cNvPr id="27" name="Avrundet rektangel 9"/>
          <p:cNvSpPr>
            <a:spLocks noChangeArrowheads="1"/>
          </p:cNvSpPr>
          <p:nvPr/>
        </p:nvSpPr>
        <p:spPr bwMode="auto">
          <a:xfrm>
            <a:off x="3714750" y="4137639"/>
            <a:ext cx="1143000" cy="357188"/>
          </a:xfrm>
          <a:prstGeom prst="roundRect">
            <a:avLst>
              <a:gd name="adj" fmla="val 16667"/>
            </a:avLst>
          </a:prstGeom>
          <a:gradFill rotWithShape="1">
            <a:gsLst>
              <a:gs pos="0">
                <a:srgbClr val="9C80FF"/>
              </a:gs>
              <a:gs pos="50000">
                <a:srgbClr val="C1B3FF"/>
              </a:gs>
              <a:gs pos="100000">
                <a:srgbClr val="E1DAFF"/>
              </a:gs>
            </a:gsLst>
            <a:lin ang="0" scaled="1"/>
          </a:gradFill>
          <a:ln w="9525" algn="ctr">
            <a:solidFill>
              <a:schemeClr val="tx1"/>
            </a:solidFill>
            <a:round/>
            <a:headEnd/>
            <a:tailEnd/>
          </a:ln>
        </p:spPr>
        <p:txBody>
          <a:bodyPr/>
          <a:lstStyle/>
          <a:p>
            <a:pPr algn="ctr" eaLnBrk="0" hangingPunct="0"/>
            <a:r>
              <a:rPr lang="nb-NO" sz="2000" dirty="0"/>
              <a:t>EWP</a:t>
            </a:r>
          </a:p>
        </p:txBody>
      </p:sp>
      <p:cxnSp>
        <p:nvCxnSpPr>
          <p:cNvPr id="28" name="Rett linje 15"/>
          <p:cNvCxnSpPr>
            <a:cxnSpLocks noChangeShapeType="1"/>
          </p:cNvCxnSpPr>
          <p:nvPr/>
        </p:nvCxnSpPr>
        <p:spPr bwMode="auto">
          <a:xfrm>
            <a:off x="1857375" y="3923327"/>
            <a:ext cx="4286250" cy="2357437"/>
          </a:xfrm>
          <a:prstGeom prst="line">
            <a:avLst/>
          </a:prstGeom>
          <a:noFill/>
          <a:ln w="9525" algn="ctr">
            <a:solidFill>
              <a:schemeClr val="tx1"/>
            </a:solidFill>
            <a:round/>
            <a:headEnd/>
            <a:tailEnd/>
          </a:ln>
        </p:spPr>
      </p:cxnSp>
      <p:cxnSp>
        <p:nvCxnSpPr>
          <p:cNvPr id="29" name="Rett linje 14"/>
          <p:cNvCxnSpPr>
            <a:cxnSpLocks noChangeShapeType="1"/>
          </p:cNvCxnSpPr>
          <p:nvPr/>
        </p:nvCxnSpPr>
        <p:spPr bwMode="auto">
          <a:xfrm>
            <a:off x="2714625" y="4351952"/>
            <a:ext cx="1000125" cy="1587"/>
          </a:xfrm>
          <a:prstGeom prst="line">
            <a:avLst/>
          </a:prstGeom>
          <a:noFill/>
          <a:ln w="9525" algn="ctr">
            <a:solidFill>
              <a:schemeClr val="tx1"/>
            </a:solidFill>
            <a:round/>
            <a:headEnd/>
            <a:tailEnd/>
          </a:ln>
        </p:spPr>
      </p:cxnSp>
      <p:sp>
        <p:nvSpPr>
          <p:cNvPr id="30" name="Avrundet rektangel 7"/>
          <p:cNvSpPr>
            <a:spLocks noChangeArrowheads="1"/>
          </p:cNvSpPr>
          <p:nvPr/>
        </p:nvSpPr>
        <p:spPr bwMode="auto">
          <a:xfrm>
            <a:off x="6215063" y="5423514"/>
            <a:ext cx="1143000" cy="357188"/>
          </a:xfrm>
          <a:prstGeom prst="roundRect">
            <a:avLst>
              <a:gd name="adj" fmla="val 16667"/>
            </a:avLst>
          </a:prstGeom>
          <a:gradFill rotWithShape="1">
            <a:gsLst>
              <a:gs pos="0">
                <a:srgbClr val="9C80FF"/>
              </a:gs>
              <a:gs pos="50000">
                <a:srgbClr val="C1B3FF"/>
              </a:gs>
              <a:gs pos="100000">
                <a:srgbClr val="E1DAFF"/>
              </a:gs>
            </a:gsLst>
            <a:lin ang="0" scaled="1"/>
          </a:gradFill>
          <a:ln w="9525" algn="ctr">
            <a:solidFill>
              <a:schemeClr val="tx1"/>
            </a:solidFill>
            <a:round/>
            <a:headEnd/>
            <a:tailEnd/>
          </a:ln>
        </p:spPr>
        <p:txBody>
          <a:bodyPr/>
          <a:lstStyle/>
          <a:p>
            <a:pPr algn="ctr" eaLnBrk="0" hangingPunct="0"/>
            <a:r>
              <a:rPr lang="nb-NO" sz="2000"/>
              <a:t>SAWP</a:t>
            </a:r>
          </a:p>
        </p:txBody>
      </p:sp>
      <p:cxnSp>
        <p:nvCxnSpPr>
          <p:cNvPr id="31" name="Rett linje 16"/>
          <p:cNvCxnSpPr>
            <a:cxnSpLocks noChangeShapeType="1"/>
          </p:cNvCxnSpPr>
          <p:nvPr/>
        </p:nvCxnSpPr>
        <p:spPr bwMode="auto">
          <a:xfrm>
            <a:off x="3500438" y="4780577"/>
            <a:ext cx="1071562" cy="1587"/>
          </a:xfrm>
          <a:prstGeom prst="line">
            <a:avLst/>
          </a:prstGeom>
          <a:noFill/>
          <a:ln w="9525" algn="ctr">
            <a:solidFill>
              <a:schemeClr val="tx1"/>
            </a:solidFill>
            <a:round/>
            <a:headEnd/>
            <a:tailEnd/>
          </a:ln>
        </p:spPr>
      </p:cxnSp>
      <p:cxnSp>
        <p:nvCxnSpPr>
          <p:cNvPr id="32" name="Rett linje 17"/>
          <p:cNvCxnSpPr>
            <a:cxnSpLocks noChangeShapeType="1"/>
          </p:cNvCxnSpPr>
          <p:nvPr/>
        </p:nvCxnSpPr>
        <p:spPr bwMode="auto">
          <a:xfrm>
            <a:off x="4286250" y="5209202"/>
            <a:ext cx="1143000" cy="1587"/>
          </a:xfrm>
          <a:prstGeom prst="line">
            <a:avLst/>
          </a:prstGeom>
          <a:noFill/>
          <a:ln w="9525" algn="ctr">
            <a:solidFill>
              <a:schemeClr val="tx1"/>
            </a:solidFill>
            <a:round/>
            <a:headEnd/>
            <a:tailEnd/>
          </a:ln>
        </p:spPr>
      </p:cxnSp>
      <p:cxnSp>
        <p:nvCxnSpPr>
          <p:cNvPr id="33" name="Rett linje 18"/>
          <p:cNvCxnSpPr>
            <a:cxnSpLocks noChangeShapeType="1"/>
          </p:cNvCxnSpPr>
          <p:nvPr/>
        </p:nvCxnSpPr>
        <p:spPr bwMode="auto">
          <a:xfrm>
            <a:off x="5072063" y="5637827"/>
            <a:ext cx="1143000" cy="1587"/>
          </a:xfrm>
          <a:prstGeom prst="line">
            <a:avLst/>
          </a:prstGeom>
          <a:noFill/>
          <a:ln w="9525" algn="ctr">
            <a:solidFill>
              <a:schemeClr val="tx1"/>
            </a:solidFill>
            <a:round/>
            <a:headEnd/>
            <a:tailEnd/>
          </a:ln>
        </p:spPr>
      </p:cxnSp>
      <p:sp>
        <p:nvSpPr>
          <p:cNvPr id="34" name="Avrundet rektangel 7"/>
          <p:cNvSpPr>
            <a:spLocks noChangeArrowheads="1"/>
          </p:cNvSpPr>
          <p:nvPr/>
        </p:nvSpPr>
        <p:spPr bwMode="auto">
          <a:xfrm>
            <a:off x="7072313" y="5852139"/>
            <a:ext cx="1143000" cy="357188"/>
          </a:xfrm>
          <a:prstGeom prst="roundRect">
            <a:avLst>
              <a:gd name="adj" fmla="val 16667"/>
            </a:avLst>
          </a:prstGeom>
          <a:gradFill rotWithShape="1">
            <a:gsLst>
              <a:gs pos="0">
                <a:srgbClr val="9C80FF"/>
              </a:gs>
              <a:gs pos="50000">
                <a:srgbClr val="C1B3FF"/>
              </a:gs>
              <a:gs pos="100000">
                <a:srgbClr val="E1DAFF"/>
              </a:gs>
            </a:gsLst>
            <a:lin ang="0" scaled="1"/>
          </a:gradFill>
          <a:ln w="9525" algn="ctr">
            <a:solidFill>
              <a:schemeClr val="tx1"/>
            </a:solidFill>
            <a:round/>
            <a:headEnd/>
            <a:tailEnd/>
          </a:ln>
        </p:spPr>
        <p:txBody>
          <a:bodyPr/>
          <a:lstStyle/>
          <a:p>
            <a:pPr algn="ctr" eaLnBrk="0" hangingPunct="0"/>
            <a:r>
              <a:rPr lang="nb-NO" sz="1050">
                <a:latin typeface="Times New Roman" pitchFamily="18" charset="0"/>
                <a:cs typeface="Times New Roman" pitchFamily="18" charset="0"/>
              </a:rPr>
              <a:t>En rekke andre</a:t>
            </a:r>
          </a:p>
        </p:txBody>
      </p:sp>
      <p:cxnSp>
        <p:nvCxnSpPr>
          <p:cNvPr id="35" name="Rett linje 70"/>
          <p:cNvCxnSpPr>
            <a:cxnSpLocks noChangeShapeType="1"/>
          </p:cNvCxnSpPr>
          <p:nvPr/>
        </p:nvCxnSpPr>
        <p:spPr bwMode="auto">
          <a:xfrm>
            <a:off x="5857875" y="6066452"/>
            <a:ext cx="1214438" cy="1587"/>
          </a:xfrm>
          <a:prstGeom prst="line">
            <a:avLst/>
          </a:prstGeom>
          <a:noFill/>
          <a:ln w="9525" algn="ctr">
            <a:solidFill>
              <a:schemeClr val="tx1"/>
            </a:solidFill>
            <a:round/>
            <a:headEnd/>
            <a:tailEnd/>
          </a:ln>
        </p:spPr>
      </p:cxnSp>
      <p:sp>
        <p:nvSpPr>
          <p:cNvPr id="37" name="Avrundet rektangel 31"/>
          <p:cNvSpPr>
            <a:spLocks noChangeArrowheads="1"/>
          </p:cNvSpPr>
          <p:nvPr/>
        </p:nvSpPr>
        <p:spPr bwMode="auto">
          <a:xfrm>
            <a:off x="1320007" y="4642408"/>
            <a:ext cx="1071562" cy="500062"/>
          </a:xfrm>
          <a:prstGeom prst="roundRect">
            <a:avLst>
              <a:gd name="adj" fmla="val 16667"/>
            </a:avLst>
          </a:prstGeom>
          <a:gradFill rotWithShape="1">
            <a:gsLst>
              <a:gs pos="0">
                <a:srgbClr val="9C80FF"/>
              </a:gs>
              <a:gs pos="50000">
                <a:srgbClr val="C1B3FF"/>
              </a:gs>
              <a:gs pos="100000">
                <a:srgbClr val="E1DAFF"/>
              </a:gs>
            </a:gsLst>
            <a:lin ang="10800000" scaled="1"/>
          </a:gradFill>
          <a:ln w="9525" algn="ctr">
            <a:solidFill>
              <a:schemeClr val="tx1"/>
            </a:solidFill>
            <a:round/>
            <a:headEnd/>
            <a:tailEnd/>
          </a:ln>
        </p:spPr>
        <p:txBody>
          <a:bodyPr anchor="ctr"/>
          <a:lstStyle/>
          <a:p>
            <a:pPr algn="ctr" eaLnBrk="0" hangingPunct="0"/>
            <a:r>
              <a:rPr lang="nb-NO" sz="1800" dirty="0" err="1" smtClean="0"/>
              <a:t>CMDh</a:t>
            </a:r>
            <a:r>
              <a:rPr lang="nb-NO" sz="1800" dirty="0" smtClean="0"/>
              <a:t>/v</a:t>
            </a:r>
            <a:endParaRPr lang="nb-NO" sz="1800" dirty="0"/>
          </a:p>
        </p:txBody>
      </p:sp>
      <p:sp>
        <p:nvSpPr>
          <p:cNvPr id="38" name="TekstSylinder 32"/>
          <p:cNvSpPr txBox="1">
            <a:spLocks noChangeArrowheads="1"/>
          </p:cNvSpPr>
          <p:nvPr/>
        </p:nvSpPr>
        <p:spPr bwMode="auto">
          <a:xfrm>
            <a:off x="716086" y="5285997"/>
            <a:ext cx="3714750" cy="830997"/>
          </a:xfrm>
          <a:prstGeom prst="rect">
            <a:avLst/>
          </a:prstGeom>
          <a:noFill/>
          <a:ln w="9525">
            <a:noFill/>
            <a:miter lim="800000"/>
            <a:headEnd/>
            <a:tailEnd/>
          </a:ln>
        </p:spPr>
        <p:txBody>
          <a:bodyPr>
            <a:spAutoFit/>
          </a:bodyPr>
          <a:lstStyle/>
          <a:p>
            <a:pPr eaLnBrk="0" hangingPunct="0"/>
            <a:r>
              <a:rPr lang="nb-NO" sz="1600" dirty="0">
                <a:latin typeface="Verdana" pitchFamily="34" charset="0"/>
                <a:ea typeface="Verdana" pitchFamily="34" charset="0"/>
                <a:cs typeface="Verdana" pitchFamily="34" charset="0"/>
              </a:rPr>
              <a:t>Co-</a:t>
            </a:r>
            <a:r>
              <a:rPr lang="nb-NO" sz="1600" dirty="0" err="1">
                <a:latin typeface="Verdana" pitchFamily="34" charset="0"/>
                <a:ea typeface="Verdana" pitchFamily="34" charset="0"/>
                <a:cs typeface="Verdana" pitchFamily="34" charset="0"/>
              </a:rPr>
              <a:t>ordination</a:t>
            </a:r>
            <a:r>
              <a:rPr lang="nb-NO" sz="1600" dirty="0">
                <a:latin typeface="Verdana" pitchFamily="34" charset="0"/>
                <a:ea typeface="Verdana" pitchFamily="34" charset="0"/>
                <a:cs typeface="Verdana" pitchFamily="34" charset="0"/>
              </a:rPr>
              <a:t> Group </a:t>
            </a:r>
            <a:r>
              <a:rPr lang="nb-NO" sz="1600" dirty="0" err="1">
                <a:latin typeface="Verdana" pitchFamily="34" charset="0"/>
                <a:ea typeface="Verdana" pitchFamily="34" charset="0"/>
                <a:cs typeface="Verdana" pitchFamily="34" charset="0"/>
              </a:rPr>
              <a:t>on</a:t>
            </a:r>
            <a:r>
              <a:rPr lang="nb-NO" sz="1600" dirty="0">
                <a:latin typeface="Verdana" pitchFamily="34" charset="0"/>
                <a:ea typeface="Verdana" pitchFamily="34" charset="0"/>
                <a:cs typeface="Verdana" pitchFamily="34" charset="0"/>
              </a:rPr>
              <a:t> Mutual </a:t>
            </a:r>
            <a:r>
              <a:rPr lang="nb-NO" sz="1600" dirty="0" err="1">
                <a:latin typeface="Verdana" pitchFamily="34" charset="0"/>
                <a:ea typeface="Verdana" pitchFamily="34" charset="0"/>
                <a:cs typeface="Verdana" pitchFamily="34" charset="0"/>
              </a:rPr>
              <a:t>Recognition</a:t>
            </a:r>
            <a:r>
              <a:rPr lang="nb-NO" sz="1600" dirty="0">
                <a:latin typeface="Verdana" pitchFamily="34" charset="0"/>
                <a:ea typeface="Verdana" pitchFamily="34" charset="0"/>
                <a:cs typeface="Verdana" pitchFamily="34" charset="0"/>
              </a:rPr>
              <a:t> and </a:t>
            </a:r>
            <a:r>
              <a:rPr lang="nb-NO" sz="1600" dirty="0" err="1">
                <a:latin typeface="Verdana" pitchFamily="34" charset="0"/>
                <a:ea typeface="Verdana" pitchFamily="34" charset="0"/>
                <a:cs typeface="Verdana" pitchFamily="34" charset="0"/>
              </a:rPr>
              <a:t>Decentralised</a:t>
            </a:r>
            <a:r>
              <a:rPr lang="nb-NO" sz="1600" dirty="0">
                <a:latin typeface="Verdana" pitchFamily="34" charset="0"/>
                <a:ea typeface="Verdana" pitchFamily="34" charset="0"/>
                <a:cs typeface="Verdana" pitchFamily="34" charset="0"/>
              </a:rPr>
              <a:t> </a:t>
            </a:r>
            <a:r>
              <a:rPr lang="nb-NO" sz="1600" dirty="0" err="1">
                <a:latin typeface="Verdana" pitchFamily="34" charset="0"/>
                <a:ea typeface="Verdana" pitchFamily="34" charset="0"/>
                <a:cs typeface="Verdana" pitchFamily="34" charset="0"/>
              </a:rPr>
              <a:t>Procedure</a:t>
            </a:r>
            <a:endParaRPr lang="nb-NO" sz="1600" dirty="0">
              <a:latin typeface="Verdana" pitchFamily="34" charset="0"/>
              <a:ea typeface="Verdana" pitchFamily="34" charset="0"/>
              <a:cs typeface="Verdana" pitchFamily="34" charset="0"/>
            </a:endParaRPr>
          </a:p>
        </p:txBody>
      </p:sp>
      <p:cxnSp>
        <p:nvCxnSpPr>
          <p:cNvPr id="39" name="Rett linje 34"/>
          <p:cNvCxnSpPr>
            <a:cxnSpLocks noChangeShapeType="1"/>
          </p:cNvCxnSpPr>
          <p:nvPr/>
        </p:nvCxnSpPr>
        <p:spPr bwMode="auto">
          <a:xfrm flipH="1" flipV="1">
            <a:off x="1857375" y="4067790"/>
            <a:ext cx="1588" cy="535780"/>
          </a:xfrm>
          <a:prstGeom prst="line">
            <a:avLst/>
          </a:prstGeom>
          <a:noFill/>
          <a:ln w="9525" algn="ctr">
            <a:solidFill>
              <a:schemeClr val="tx1"/>
            </a:solidFill>
            <a:prstDash val="sysDash"/>
            <a:round/>
            <a:headEnd/>
            <a:tailEnd/>
          </a:ln>
        </p:spPr>
      </p:cxnSp>
      <p:sp>
        <p:nvSpPr>
          <p:cNvPr id="41" name="Avrundet rektangel 38"/>
          <p:cNvSpPr>
            <a:spLocks noChangeArrowheads="1"/>
          </p:cNvSpPr>
          <p:nvPr/>
        </p:nvSpPr>
        <p:spPr bwMode="auto">
          <a:xfrm>
            <a:off x="9076783" y="3433534"/>
            <a:ext cx="1071562" cy="500060"/>
          </a:xfrm>
          <a:prstGeom prst="roundRect">
            <a:avLst>
              <a:gd name="adj" fmla="val 16667"/>
            </a:avLst>
          </a:prstGeom>
          <a:gradFill>
            <a:gsLst>
              <a:gs pos="16000">
                <a:srgbClr val="00B050">
                  <a:alpha val="82000"/>
                </a:srgbClr>
              </a:gs>
              <a:gs pos="50000">
                <a:schemeClr val="accent1">
                  <a:tint val="44500"/>
                  <a:satMod val="160000"/>
                </a:schemeClr>
              </a:gs>
              <a:gs pos="100000">
                <a:schemeClr val="accent1">
                  <a:tint val="23500"/>
                  <a:satMod val="160000"/>
                </a:schemeClr>
              </a:gs>
            </a:gsLst>
            <a:path path="circle">
              <a:fillToRect l="100000" t="100000"/>
            </a:path>
          </a:gradFill>
          <a:ln w="9525" algn="ctr">
            <a:solidFill>
              <a:schemeClr val="tx1"/>
            </a:solidFill>
            <a:round/>
            <a:headEnd/>
            <a:tailEnd/>
          </a:ln>
        </p:spPr>
        <p:txBody>
          <a:bodyPr anchor="ctr"/>
          <a:lstStyle/>
          <a:p>
            <a:pPr algn="ctr" eaLnBrk="0" hangingPunct="0">
              <a:defRPr/>
            </a:pPr>
            <a:r>
              <a:rPr lang="nb-NO" sz="1800" dirty="0" smtClean="0">
                <a:latin typeface="Arial" charset="0"/>
              </a:rPr>
              <a:t>PRAC</a:t>
            </a:r>
            <a:endParaRPr lang="nb-NO" sz="1800" dirty="0">
              <a:latin typeface="Arial" charset="0"/>
            </a:endParaRPr>
          </a:p>
        </p:txBody>
      </p:sp>
      <p:cxnSp>
        <p:nvCxnSpPr>
          <p:cNvPr id="46" name="Rett linje 45"/>
          <p:cNvCxnSpPr>
            <a:endCxn id="41" idx="0"/>
          </p:cNvCxnSpPr>
          <p:nvPr/>
        </p:nvCxnSpPr>
        <p:spPr bwMode="auto">
          <a:xfrm>
            <a:off x="9612564" y="3227852"/>
            <a:ext cx="0" cy="20568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Tittel 2"/>
          <p:cNvSpPr>
            <a:spLocks noGrp="1"/>
          </p:cNvSpPr>
          <p:nvPr>
            <p:ph type="title"/>
          </p:nvPr>
        </p:nvSpPr>
        <p:spPr/>
        <p:txBody>
          <a:bodyPr/>
          <a:lstStyle/>
          <a:p>
            <a:r>
              <a:rPr lang="nb-NO" dirty="0"/>
              <a:t>Europeisk samarbeid</a:t>
            </a:r>
            <a:endParaRPr lang="en-US" dirty="0"/>
          </a:p>
        </p:txBody>
      </p:sp>
    </p:spTree>
    <p:extLst>
      <p:ext uri="{BB962C8B-B14F-4D97-AF65-F5344CB8AC3E}">
        <p14:creationId xmlns:p14="http://schemas.microsoft.com/office/powerpoint/2010/main" val="2059151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Politisk plattform</a:t>
            </a:r>
            <a:endParaRPr lang="en-US" dirty="0"/>
          </a:p>
        </p:txBody>
      </p:sp>
      <p:sp>
        <p:nvSpPr>
          <p:cNvPr id="3" name="Plassholder for innhold 2"/>
          <p:cNvSpPr>
            <a:spLocks noGrp="1"/>
          </p:cNvSpPr>
          <p:nvPr>
            <p:ph idx="1"/>
          </p:nvPr>
        </p:nvSpPr>
        <p:spPr>
          <a:xfrm>
            <a:off x="864493" y="1871935"/>
            <a:ext cx="9505056" cy="1872208"/>
          </a:xfrm>
        </p:spPr>
        <p:txBody>
          <a:bodyPr/>
          <a:lstStyle/>
          <a:p>
            <a:r>
              <a:rPr lang="nb-NO" dirty="0" smtClean="0"/>
              <a:t>Legemidler</a:t>
            </a:r>
          </a:p>
          <a:p>
            <a:pPr lvl="1"/>
            <a:r>
              <a:rPr lang="nb-NO" dirty="0" smtClean="0"/>
              <a:t>Innovasjon</a:t>
            </a:r>
          </a:p>
          <a:p>
            <a:pPr lvl="1"/>
            <a:r>
              <a:rPr lang="nb-NO" dirty="0" smtClean="0"/>
              <a:t>Legge til rette for en sterk utvikling i norsk legemiddelindustri</a:t>
            </a:r>
            <a:endParaRPr lang="en-US" dirty="0"/>
          </a:p>
        </p:txBody>
      </p:sp>
      <p:sp>
        <p:nvSpPr>
          <p:cNvPr id="4" name="Plassholder for innhold 2"/>
          <p:cNvSpPr txBox="1">
            <a:spLocks/>
          </p:cNvSpPr>
          <p:nvPr/>
        </p:nvSpPr>
        <p:spPr bwMode="auto">
          <a:xfrm>
            <a:off x="864493" y="3744142"/>
            <a:ext cx="9505056"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8913" indent="-188913" algn="l" rtl="0" eaLnBrk="1" fontAlgn="base" hangingPunct="1">
              <a:spcBef>
                <a:spcPct val="40000"/>
              </a:spcBef>
              <a:spcAft>
                <a:spcPct val="0"/>
              </a:spcAft>
              <a:buClr>
                <a:schemeClr val="tx1"/>
              </a:buClr>
              <a:buSzPct val="120000"/>
              <a:buFont typeface="Times" pitchFamily="18" charset="0"/>
              <a:buChar char="•"/>
              <a:defRPr sz="2800">
                <a:solidFill>
                  <a:schemeClr val="tx1"/>
                </a:solidFill>
                <a:latin typeface="+mn-lt"/>
                <a:ea typeface="+mn-ea"/>
                <a:cs typeface="+mn-cs"/>
              </a:defRPr>
            </a:lvl1pPr>
            <a:lvl2pPr marL="566738" indent="-187325" algn="l" rtl="0" eaLnBrk="1" fontAlgn="base" hangingPunct="1">
              <a:spcBef>
                <a:spcPct val="40000"/>
              </a:spcBef>
              <a:spcAft>
                <a:spcPct val="0"/>
              </a:spcAft>
              <a:buClr>
                <a:schemeClr val="tx1"/>
              </a:buClr>
              <a:buFont typeface="Times" pitchFamily="18" charset="0"/>
              <a:buChar char="•"/>
              <a:defRPr sz="2400">
                <a:solidFill>
                  <a:schemeClr val="tx1"/>
                </a:solidFill>
                <a:latin typeface="+mn-lt"/>
              </a:defRPr>
            </a:lvl2pPr>
            <a:lvl3pPr marL="952500" indent="-195263" algn="l" rtl="0" eaLnBrk="1" fontAlgn="base" hangingPunct="1">
              <a:spcBef>
                <a:spcPct val="40000"/>
              </a:spcBef>
              <a:spcAft>
                <a:spcPct val="0"/>
              </a:spcAft>
              <a:buClr>
                <a:schemeClr val="tx1"/>
              </a:buClr>
              <a:buFont typeface="Times" pitchFamily="18" charset="0"/>
              <a:buChar char="•"/>
              <a:defRPr sz="2000">
                <a:solidFill>
                  <a:schemeClr val="tx1"/>
                </a:solidFill>
                <a:latin typeface="+mn-lt"/>
              </a:defRPr>
            </a:lvl3pPr>
            <a:lvl4pPr marL="1331913" indent="-188913" algn="l" rtl="0" eaLnBrk="1" fontAlgn="base" hangingPunct="1">
              <a:spcBef>
                <a:spcPct val="40000"/>
              </a:spcBef>
              <a:spcAft>
                <a:spcPct val="0"/>
              </a:spcAft>
              <a:buClr>
                <a:schemeClr val="tx1"/>
              </a:buClr>
              <a:buFont typeface="Times" pitchFamily="18" charset="0"/>
              <a:buChar char="•"/>
              <a:defRPr sz="1600">
                <a:solidFill>
                  <a:schemeClr val="tx1"/>
                </a:solidFill>
                <a:latin typeface="+mn-lt"/>
              </a:defRPr>
            </a:lvl4pPr>
            <a:lvl5pPr marL="17160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5pPr>
            <a:lvl6pPr marL="21732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6pPr>
            <a:lvl7pPr marL="26304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7pPr>
            <a:lvl8pPr marL="30876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8pPr>
            <a:lvl9pPr marL="3544888" indent="-193675" algn="l" rtl="0" eaLnBrk="1" fontAlgn="base" hangingPunct="1">
              <a:spcBef>
                <a:spcPct val="20000"/>
              </a:spcBef>
              <a:spcAft>
                <a:spcPct val="0"/>
              </a:spcAft>
              <a:buClr>
                <a:schemeClr val="tx1"/>
              </a:buClr>
              <a:buSzPct val="80000"/>
              <a:buFont typeface="Times" pitchFamily="18" charset="0"/>
              <a:buChar char="•"/>
              <a:defRPr sz="1600">
                <a:solidFill>
                  <a:schemeClr val="tx1"/>
                </a:solidFill>
                <a:latin typeface="+mn-lt"/>
              </a:defRPr>
            </a:lvl9pPr>
          </a:lstStyle>
          <a:p>
            <a:r>
              <a:rPr lang="nb-NO" kern="0" dirty="0" smtClean="0"/>
              <a:t>Fiskeri og havbruk</a:t>
            </a:r>
          </a:p>
          <a:p>
            <a:pPr lvl="1"/>
            <a:r>
              <a:rPr lang="nb-NO" kern="0" dirty="0" smtClean="0"/>
              <a:t>Styrke Norges rolle som sjømatnasjon</a:t>
            </a:r>
          </a:p>
          <a:p>
            <a:pPr lvl="1"/>
            <a:r>
              <a:rPr lang="nb-NO" kern="0" dirty="0" smtClean="0"/>
              <a:t>Legge til rette for en forutsigbar vekst i oppdrettsnæringen</a:t>
            </a:r>
            <a:endParaRPr lang="en-US" kern="0" dirty="0"/>
          </a:p>
        </p:txBody>
      </p:sp>
      <p:sp>
        <p:nvSpPr>
          <p:cNvPr id="5" name="TekstSylinder 4"/>
          <p:cNvSpPr txBox="1"/>
          <p:nvPr/>
        </p:nvSpPr>
        <p:spPr>
          <a:xfrm>
            <a:off x="432445" y="5934119"/>
            <a:ext cx="5832648" cy="400110"/>
          </a:xfrm>
          <a:prstGeom prst="rect">
            <a:avLst/>
          </a:prstGeom>
          <a:noFill/>
        </p:spPr>
        <p:txBody>
          <a:bodyPr wrap="square" rtlCol="0">
            <a:spAutoFit/>
          </a:bodyPr>
          <a:lstStyle/>
          <a:p>
            <a:r>
              <a:rPr lang="nb-NO" sz="2000" i="1" dirty="0" smtClean="0"/>
              <a:t>Sundvollen, 7. oktober 2013</a:t>
            </a:r>
            <a:endParaRPr lang="en-US" sz="2000" i="1" dirty="0"/>
          </a:p>
        </p:txBody>
      </p:sp>
    </p:spTree>
    <p:extLst>
      <p:ext uri="{BB962C8B-B14F-4D97-AF65-F5344CB8AC3E}">
        <p14:creationId xmlns:p14="http://schemas.microsoft.com/office/powerpoint/2010/main" val="146992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0725" y="646113"/>
            <a:ext cx="9864848" cy="865187"/>
          </a:xfrm>
        </p:spPr>
        <p:txBody>
          <a:bodyPr/>
          <a:lstStyle/>
          <a:p>
            <a:r>
              <a:rPr lang="nb-NO" dirty="0" smtClean="0"/>
              <a:t>Spørsmål om et legemiddel kan skaffes…</a:t>
            </a:r>
            <a:endParaRPr lang="nb-NO" dirty="0"/>
          </a:p>
        </p:txBody>
      </p:sp>
      <p:sp>
        <p:nvSpPr>
          <p:cNvPr id="3" name="Plassholder for innhold 2"/>
          <p:cNvSpPr>
            <a:spLocks noGrp="1"/>
          </p:cNvSpPr>
          <p:nvPr>
            <p:ph idx="1"/>
          </p:nvPr>
        </p:nvSpPr>
        <p:spPr>
          <a:xfrm>
            <a:off x="720725" y="1612058"/>
            <a:ext cx="6985000" cy="3598863"/>
          </a:xfrm>
        </p:spPr>
        <p:txBody>
          <a:bodyPr/>
          <a:lstStyle/>
          <a:p>
            <a:pPr marL="0" indent="0">
              <a:buNone/>
            </a:pPr>
            <a:r>
              <a:rPr lang="nb-NO" dirty="0"/>
              <a:t>GM604 «</a:t>
            </a:r>
            <a:r>
              <a:rPr lang="nb-NO" dirty="0" err="1" smtClean="0"/>
              <a:t>Genervon</a:t>
            </a:r>
            <a:r>
              <a:rPr lang="nb-NO" dirty="0"/>
              <a:t>» </a:t>
            </a:r>
          </a:p>
        </p:txBody>
      </p:sp>
      <p:pic>
        <p:nvPicPr>
          <p:cNvPr id="7169" name="Picture 1" descr="http://www.genervon.com/genervon/images/header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349" y="5688359"/>
            <a:ext cx="243840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728605" y="2781545"/>
            <a:ext cx="9937104" cy="738664"/>
          </a:xfrm>
          <a:prstGeom prst="rect">
            <a:avLst/>
          </a:prstGeom>
        </p:spPr>
        <p:txBody>
          <a:bodyPr wrap="square">
            <a:spAutoFit/>
          </a:bodyPr>
          <a:lstStyle/>
          <a:p>
            <a:r>
              <a:rPr lang="en-US" sz="1400" dirty="0" smtClean="0"/>
              <a:t>-September </a:t>
            </a:r>
            <a:r>
              <a:rPr lang="en-US" sz="1400" dirty="0"/>
              <a:t>22, 2015</a:t>
            </a:r>
          </a:p>
          <a:p>
            <a:r>
              <a:rPr lang="en-US" sz="1400" b="1" dirty="0" err="1"/>
              <a:t>Genervon</a:t>
            </a:r>
            <a:r>
              <a:rPr lang="en-US" sz="1400" b="1" dirty="0"/>
              <a:t> GM604 Reduced TDP-43 Protein Aggregates to Homeostasis Normal Range and thus Slowed Down Heterogeneous ALS Progression</a:t>
            </a:r>
            <a:endParaRPr lang="en-US" sz="1400" dirty="0"/>
          </a:p>
        </p:txBody>
      </p:sp>
      <p:sp>
        <p:nvSpPr>
          <p:cNvPr id="6" name="TekstSylinder 5"/>
          <p:cNvSpPr txBox="1"/>
          <p:nvPr/>
        </p:nvSpPr>
        <p:spPr>
          <a:xfrm>
            <a:off x="728605" y="2220903"/>
            <a:ext cx="1512168" cy="369332"/>
          </a:xfrm>
          <a:prstGeom prst="rect">
            <a:avLst/>
          </a:prstGeom>
          <a:noFill/>
        </p:spPr>
        <p:txBody>
          <a:bodyPr wrap="square" rtlCol="0">
            <a:spAutoFit/>
          </a:bodyPr>
          <a:lstStyle/>
          <a:p>
            <a:r>
              <a:rPr lang="nb-NO" sz="1800" dirty="0" smtClean="0"/>
              <a:t>Press </a:t>
            </a:r>
            <a:r>
              <a:rPr lang="nb-NO" sz="1800" dirty="0" err="1" smtClean="0"/>
              <a:t>release</a:t>
            </a:r>
            <a:endParaRPr lang="nb-NO" sz="1800" dirty="0"/>
          </a:p>
        </p:txBody>
      </p:sp>
      <p:sp>
        <p:nvSpPr>
          <p:cNvPr id="7" name="Rektangel 6"/>
          <p:cNvSpPr/>
          <p:nvPr/>
        </p:nvSpPr>
        <p:spPr>
          <a:xfrm>
            <a:off x="754760" y="3503311"/>
            <a:ext cx="9555167" cy="369332"/>
          </a:xfrm>
          <a:prstGeom prst="rect">
            <a:avLst/>
          </a:prstGeom>
        </p:spPr>
        <p:txBody>
          <a:bodyPr wrap="square">
            <a:spAutoFit/>
          </a:bodyPr>
          <a:lstStyle/>
          <a:p>
            <a:r>
              <a:rPr lang="en-US" sz="900" dirty="0"/>
              <a:t>The results of </a:t>
            </a:r>
            <a:r>
              <a:rPr lang="en-US" sz="900" dirty="0" err="1"/>
              <a:t>Genervon's</a:t>
            </a:r>
            <a:r>
              <a:rPr lang="en-US" sz="900" dirty="0"/>
              <a:t> Phase 2A clinical trial of GM604 in ALS patients indicated that GM604 has the ability to modulate multiple protein biomarkers, including the above normal TDP-43 back to their normal ranges, thus restoring homeostasis. </a:t>
            </a:r>
            <a:endParaRPr lang="nb-NO" sz="900" dirty="0"/>
          </a:p>
        </p:txBody>
      </p:sp>
      <p:sp>
        <p:nvSpPr>
          <p:cNvPr id="8" name="TekstSylinder 7"/>
          <p:cNvSpPr txBox="1"/>
          <p:nvPr/>
        </p:nvSpPr>
        <p:spPr>
          <a:xfrm>
            <a:off x="728801" y="4020336"/>
            <a:ext cx="8640960" cy="738664"/>
          </a:xfrm>
          <a:prstGeom prst="rect">
            <a:avLst/>
          </a:prstGeom>
          <a:noFill/>
        </p:spPr>
        <p:txBody>
          <a:bodyPr wrap="square" rtlCol="0">
            <a:spAutoFit/>
          </a:bodyPr>
          <a:lstStyle/>
          <a:p>
            <a:r>
              <a:rPr lang="en-US" sz="1400" dirty="0" smtClean="0"/>
              <a:t>-June </a:t>
            </a:r>
            <a:r>
              <a:rPr lang="en-US" sz="1400" dirty="0"/>
              <a:t>29, 2015</a:t>
            </a:r>
          </a:p>
          <a:p>
            <a:r>
              <a:rPr lang="en-US" sz="1400" b="1" dirty="0" err="1"/>
              <a:t>Genervon</a:t>
            </a:r>
            <a:r>
              <a:rPr lang="en-US" sz="1400" b="1" dirty="0"/>
              <a:t> filed patent for using GM604 modulations of ALS disease biomarkers showing homeostasis, leading to prognosis and therapeutic treatment for ALS disease</a:t>
            </a:r>
          </a:p>
        </p:txBody>
      </p:sp>
      <p:sp>
        <p:nvSpPr>
          <p:cNvPr id="9" name="TekstSylinder 8"/>
          <p:cNvSpPr txBox="1"/>
          <p:nvPr/>
        </p:nvSpPr>
        <p:spPr>
          <a:xfrm>
            <a:off x="749679" y="4895417"/>
            <a:ext cx="9691957" cy="1138773"/>
          </a:xfrm>
          <a:prstGeom prst="rect">
            <a:avLst/>
          </a:prstGeom>
          <a:noFill/>
        </p:spPr>
        <p:txBody>
          <a:bodyPr wrap="square" rtlCol="0">
            <a:spAutoFit/>
          </a:bodyPr>
          <a:lstStyle/>
          <a:p>
            <a:r>
              <a:rPr lang="en-US" sz="1400" dirty="0" smtClean="0">
                <a:solidFill>
                  <a:schemeClr val="bg1">
                    <a:lumMod val="50000"/>
                  </a:schemeClr>
                </a:solidFill>
              </a:rPr>
              <a:t>-April </a:t>
            </a:r>
            <a:r>
              <a:rPr lang="en-US" sz="1400" dirty="0">
                <a:solidFill>
                  <a:schemeClr val="bg1">
                    <a:lumMod val="50000"/>
                  </a:schemeClr>
                </a:solidFill>
              </a:rPr>
              <a:t>17, 2015</a:t>
            </a:r>
          </a:p>
          <a:p>
            <a:r>
              <a:rPr lang="en-US" sz="1400" b="1" dirty="0">
                <a:solidFill>
                  <a:schemeClr val="bg1">
                    <a:lumMod val="50000"/>
                  </a:schemeClr>
                </a:solidFill>
              </a:rPr>
              <a:t>Update on FDA Progress</a:t>
            </a:r>
          </a:p>
          <a:p>
            <a:r>
              <a:rPr lang="en-US" sz="1400" b="1" dirty="0" err="1">
                <a:solidFill>
                  <a:schemeClr val="bg1">
                    <a:lumMod val="50000"/>
                  </a:schemeClr>
                </a:solidFill>
              </a:rPr>
              <a:t>Genervon</a:t>
            </a:r>
            <a:r>
              <a:rPr lang="en-US" sz="1400" b="1" dirty="0">
                <a:solidFill>
                  <a:schemeClr val="bg1">
                    <a:lumMod val="50000"/>
                  </a:schemeClr>
                </a:solidFill>
              </a:rPr>
              <a:t> is aware of FDA's request for the public release of additional data from its clinical investigations of GM604 in the treatment of ALS, and </a:t>
            </a:r>
            <a:r>
              <a:rPr lang="en-US" sz="1400" b="1" dirty="0" err="1">
                <a:solidFill>
                  <a:schemeClr val="bg1">
                    <a:lumMod val="50000"/>
                  </a:schemeClr>
                </a:solidFill>
              </a:rPr>
              <a:t>Genervon</a:t>
            </a:r>
            <a:r>
              <a:rPr lang="en-US" sz="1400" b="1" dirty="0">
                <a:solidFill>
                  <a:schemeClr val="bg1">
                    <a:lumMod val="50000"/>
                  </a:schemeClr>
                </a:solidFill>
              </a:rPr>
              <a:t> is reviewing that request...</a:t>
            </a:r>
          </a:p>
          <a:p>
            <a:endParaRPr lang="nb-NO" sz="1200" dirty="0">
              <a:solidFill>
                <a:schemeClr val="bg1">
                  <a:lumMod val="50000"/>
                </a:schemeClr>
              </a:solidFill>
            </a:endParaRPr>
          </a:p>
        </p:txBody>
      </p:sp>
    </p:spTree>
    <p:extLst>
      <p:ext uri="{BB962C8B-B14F-4D97-AF65-F5344CB8AC3E}">
        <p14:creationId xmlns:p14="http://schemas.microsoft.com/office/powerpoint/2010/main" val="1682100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8" name="Plassholder for innhold 7"/>
          <p:cNvSpPr>
            <a:spLocks noGrp="1"/>
          </p:cNvSpPr>
          <p:nvPr>
            <p:ph idx="1"/>
          </p:nvPr>
        </p:nvSpPr>
        <p:spPr/>
        <p:txBody>
          <a:bodyPr/>
          <a:lstStyle/>
          <a:p>
            <a:endParaRPr lang="nb-NO"/>
          </a:p>
        </p:txBody>
      </p:sp>
      <p:sp>
        <p:nvSpPr>
          <p:cNvPr id="9" name="Rectangle 1"/>
          <p:cNvSpPr>
            <a:spLocks noChangeArrowheads="1"/>
          </p:cNvSpPr>
          <p:nvPr/>
        </p:nvSpPr>
        <p:spPr bwMode="auto">
          <a:xfrm>
            <a:off x="0" y="0"/>
            <a:ext cx="1152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808080"/>
                </a:solidFill>
                <a:effectLst/>
                <a:latin typeface="Calibri" panose="020F0502020204030204" pitchFamily="34" charset="0"/>
              </a:rPr>
              <a:t>20:45</a:t>
            </a:r>
            <a:endParaRPr kumimoji="0" lang="nb-NO" altLang="nb-NO"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smtClean="0">
                <a:ln>
                  <a:noFill/>
                </a:ln>
                <a:solidFill>
                  <a:srgbClr val="000000"/>
                </a:solidFill>
                <a:effectLst/>
                <a:latin typeface="Calibri" panose="020F0502020204030204" pitchFamily="34" charset="0"/>
              </a:rPr>
              <a:t>  </a:t>
            </a:r>
            <a:endParaRPr kumimoji="0" lang="nb-NO" altLang="nb-NO" sz="101500" b="0" i="0" u="none" strike="noStrike" cap="none" normalizeH="0" baseline="0" smtClean="0">
              <a:ln>
                <a:noFill/>
              </a:ln>
              <a:solidFill>
                <a:srgbClr val="000000"/>
              </a:solidFill>
              <a:effectLst/>
              <a:latin typeface="Calibri" panose="020F0502020204030204" pitchFamily="34" charset="0"/>
            </a:endParaRPr>
          </a:p>
        </p:txBody>
      </p:sp>
      <p:pic>
        <p:nvPicPr>
          <p:cNvPr id="10242" name="Picture 2" descr="Maskingenerert alternativ tekst:&#10;This study has been completed. &#10;Sponsor:&#10;Genervon Biopharmaceuticals, LLC &#10;Collaborators:&#10;Columbia University&#10;Massachusetts General Hospital&#10;Information provided by (Responsible Party):&#10;Genervon Biopharmaceuticals, LLC&#10;ClinicalTrials.gov Identifier:&#10;NCT01854294&#10;First received: May 8, 2013&#10;Last updated: August 17, 2015&#10;Last verified: August 2015 &#10;History of Changes&#10;Full Text View &#10;Tabular View&#10;No Study Results Posted&#10;Disclaimer&#10;How to Read a Study Record&#10;A service of the U.S. National Institutes of Health&#10;Trial record &#10;1 of 2&#10; for:    GM604 &#10;Previous Study | &#10;Return to List&#10; | &#10;Next Study&#10;GM604&#10; Phase 2A Randomized Double-blind Placebo Controlled Pilot Trial in Amyotrophic Lateral Disease &#10;(ALS) (GALS)&#10;  Purpose&#10;GM604&#10; is an endogenous human embryonic stage neural regulatory and signaling peptide that controls the development, monitoring and correction &#10;of the human nervous system. Neurological diseases are multisystem, multifactorial, and single target drugs are ineffective. Genervon's Master &#10;Regulators play a significant role in embryonic/fetal nervous system development and are potent disease modification drug candidates modulating &#10;many pathways including inflammation, apoptotic, hypoxia... The study drug is an regulatory peptide with a sequence identical to one of the active &#10;sites of human Motoneuronotrophic Factor and is manufactured by solid phase synthesis. Pre-clinical research indicates it to be a neuro-protective &#10;agent in animal models of ALS, motorneuron diseases, PD, other neuro-degenerative diseases and stroke. &#10;GM604&#10; controls and modulates over &#10;many known and significant ALS genes with positive effects interactively and dynamically through multiple pathways, and up to twenty-two &#10;biological processes, including neuro-protection, neurogenesis, neural development, neuronal signaling, neural transport, and other processes. &#10;GM6 is not a cocktail of drugs, but one master regulator peptide drug that functions through multiple pathways. Genervon hypothesized that &#10;studying the biomarkers of protein expressions of these ALS genes such as SOD1 and the protein expression of substances such as tau, NF-H, &#10;Cystatin C which were indications of degeneration of neuron in the CSF collected from ALS patients will provide information of the possible &#10;GM604&#10;'s mechanisms of action in treating ALS. 1. This pilot trial is designed to test proof of principle, i.e. determine if a 2-week IV bolus treatment &#10;with this agent can (1) change ALS protein expression (target biomarkers and efficacy biomarkers) after treatment (2) have preliminary effects &#10;measures of ALS disease clinical progression.&#10;Study Objectives are:&#10;1.&#10;To test the safety and tolerability of &#10;GM604&#10; in a population of ALS patients.&#10;2.&#10;To test for changes in ALS biomarkers before and after treatment.&#10;3.&#10;To determine preliminary effects of injections of &#10;GM604&#10; on measures of ALS disease biomarkers and clinical progression&#10;Condition&#10;Intervention&#10;Phase&#10;Amyotrophic Lateral Sclerosis&#10;Drug: &#10;GM604&#10;Phase 2&#10;Study Type:&#10;Interventional &#10;Study Design:&#10;Allocation: Randomized&#10;Endpoint Classification: Safety/Efficacy Study&#10;Intervention Model: Parallel Assignment&#10;Masking: Double Blind (Subject, Caregiver, Investigator, Outcomes Assessor)&#10;Primary Purpose: Treatment&#10;Official Title:&#10;GM604&#10; Phase 2A Randomized Double-blind Placebo Controlled Pilot Trial in Amyotrophic Lateral Disease (ALS)&#10;Resource links provided by NLM:&#10;Genetics Home Reference&#10; related topics: &#10;amyotrophic lateral sclerosis&#10;Genetic and Rare Diseases Information Center&#10; resources: &#10;Amyotrophic Lateral Sclerosis&#10;U.S. FDA Resources&#10;Further study details as provided by Genervon Biopharmaceuticals, LLC:&#10;Primary Outcome Measures: &#10;Side &#10;1&#10; av &#10;4&#10;GM604 Phase 2A Randomized Double&#10;-&#10;blind Placebo Controlled Pilot Trial in Amyot&#10;...&#10;23.&#10;10.&#10;2015&#10;https://clinicaltrials.gov/ct2/show/NCT01854294?term=GM604&amp;rank=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7" y="-936377"/>
            <a:ext cx="11410950" cy="1611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03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59"/>
            <a:ext cx="11336635" cy="646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227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78037" cy="648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791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9695" y="647799"/>
            <a:ext cx="6926263" cy="865187"/>
          </a:xfrm>
        </p:spPr>
        <p:txBody>
          <a:bodyPr/>
          <a:lstStyle/>
          <a:p>
            <a:r>
              <a:rPr lang="nb-NO" dirty="0" smtClean="0"/>
              <a:t>Hvem bestemmer ?</a:t>
            </a:r>
            <a:endParaRPr lang="nb-NO" dirty="0"/>
          </a:p>
        </p:txBody>
      </p:sp>
      <p:pic>
        <p:nvPicPr>
          <p:cNvPr id="7170" name="Picture 2" descr="C:\Users\10467jaaks\AppData\Local\Microsoft\Windows\Temporary Internet Files\Content.Outlook\6P1X84FL\SLVlogo_transparent til nett og p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216" y="4593756"/>
            <a:ext cx="7144450" cy="10081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17" name="Gruppe 16"/>
          <p:cNvGrpSpPr/>
          <p:nvPr/>
        </p:nvGrpSpPr>
        <p:grpSpPr>
          <a:xfrm>
            <a:off x="543062" y="862254"/>
            <a:ext cx="10114519" cy="3731502"/>
            <a:chOff x="543062" y="862254"/>
            <a:chExt cx="10114519" cy="3731502"/>
          </a:xfrm>
        </p:grpSpPr>
        <p:pic>
          <p:nvPicPr>
            <p:cNvPr id="6" name="Picture 6" descr="Banner logo of the European Medicines Agency"/>
            <p:cNvPicPr>
              <a:picLocks noChangeAspect="1" noChangeArrowheads="1"/>
            </p:cNvPicPr>
            <p:nvPr/>
          </p:nvPicPr>
          <p:blipFill>
            <a:blip r:embed="rId4" cstate="print"/>
            <a:srcRect/>
            <a:stretch>
              <a:fillRect/>
            </a:stretch>
          </p:blipFill>
          <p:spPr bwMode="auto">
            <a:xfrm>
              <a:off x="6337101" y="2786608"/>
              <a:ext cx="4320480" cy="1192001"/>
            </a:xfrm>
            <a:prstGeom prst="rect">
              <a:avLst/>
            </a:prstGeom>
            <a:noFill/>
            <a:ln w="9525">
              <a:noFill/>
              <a:miter lim="800000"/>
              <a:headEnd/>
              <a:tailEnd/>
            </a:ln>
          </p:spPr>
        </p:pic>
        <p:grpSp>
          <p:nvGrpSpPr>
            <p:cNvPr id="7" name="Gruppe 6"/>
            <p:cNvGrpSpPr/>
            <p:nvPr/>
          </p:nvGrpSpPr>
          <p:grpSpPr>
            <a:xfrm>
              <a:off x="543062" y="2914426"/>
              <a:ext cx="5073960" cy="1154827"/>
              <a:chOff x="615070" y="2306145"/>
              <a:chExt cx="5112568" cy="1154827"/>
            </a:xfrm>
          </p:grpSpPr>
          <p:sp>
            <p:nvSpPr>
              <p:cNvPr id="4" name="TekstSylinder 3"/>
              <p:cNvSpPr txBox="1"/>
              <p:nvPr/>
            </p:nvSpPr>
            <p:spPr>
              <a:xfrm>
                <a:off x="615070" y="2629975"/>
                <a:ext cx="5112568" cy="830997"/>
              </a:xfrm>
              <a:prstGeom prst="rect">
                <a:avLst/>
              </a:prstGeom>
              <a:noFill/>
            </p:spPr>
            <p:txBody>
              <a:bodyPr wrap="square" rtlCol="0">
                <a:spAutoFit/>
              </a:bodyPr>
              <a:lstStyle/>
              <a:p>
                <a:r>
                  <a:rPr lang="nb-NO" b="1" dirty="0"/>
                  <a:t>Helse- og </a:t>
                </a:r>
                <a:r>
                  <a:rPr lang="nb-NO" b="1" dirty="0" smtClean="0"/>
                  <a:t>omsorgsdepartementet</a:t>
                </a:r>
              </a:p>
              <a:p>
                <a:endParaRPr lang="nb-NO" dirty="0"/>
              </a:p>
            </p:txBody>
          </p:sp>
          <p:pic>
            <p:nvPicPr>
              <p:cNvPr id="7172" name="Picture 4" descr="Helse- og omsorgsminister Bent Hø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0059" y="2306145"/>
                <a:ext cx="486962" cy="6476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uppe 9"/>
            <p:cNvGrpSpPr/>
            <p:nvPr/>
          </p:nvGrpSpPr>
          <p:grpSpPr>
            <a:xfrm>
              <a:off x="648468" y="1655912"/>
              <a:ext cx="1535433" cy="833144"/>
              <a:chOff x="3384773" y="1503697"/>
              <a:chExt cx="1296144" cy="667253"/>
            </a:xfrm>
          </p:grpSpPr>
          <p:sp>
            <p:nvSpPr>
              <p:cNvPr id="9" name="Rektangel 8"/>
              <p:cNvSpPr/>
              <p:nvPr/>
            </p:nvSpPr>
            <p:spPr bwMode="auto">
              <a:xfrm>
                <a:off x="3384773" y="1503697"/>
                <a:ext cx="1296144" cy="6644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pitchFamily="18" charset="0"/>
                </a:endParaRPr>
              </a:p>
            </p:txBody>
          </p:sp>
          <p:pic>
            <p:nvPicPr>
              <p:cNvPr id="7174" name="Picture 6" descr="https://www.stortinget.no/Web/FrontEnd/assets/gfx/logo.png?d=20151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773" y="1506482"/>
                <a:ext cx="1083083" cy="664468"/>
              </a:xfrm>
              <a:prstGeom prst="rect">
                <a:avLst/>
              </a:prstGeom>
              <a:noFill/>
              <a:extLst>
                <a:ext uri="{909E8E84-426E-40DD-AFC4-6F175D3DCCD1}">
                  <a14:hiddenFill xmlns:a14="http://schemas.microsoft.com/office/drawing/2010/main">
                    <a:solidFill>
                      <a:srgbClr val="FFFFFF"/>
                    </a:solidFill>
                  </a14:hiddenFill>
                </a:ext>
              </a:extLst>
            </p:spPr>
          </p:pic>
        </p:grpSp>
        <p:pic>
          <p:nvPicPr>
            <p:cNvPr id="7177" name="Picture 9" descr="\\Client\C$\Users\10467jaaks\Documents\Presentasjoner\ALS\logo_e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9309" y="862254"/>
              <a:ext cx="1638300" cy="11334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ett pil 13"/>
            <p:cNvCxnSpPr/>
            <p:nvPr/>
          </p:nvCxnSpPr>
          <p:spPr bwMode="auto">
            <a:xfrm>
              <a:off x="8857381" y="2231975"/>
              <a:ext cx="0" cy="792088"/>
            </a:xfrm>
            <a:prstGeom prst="straightConnector1">
              <a:avLst/>
            </a:prstGeom>
            <a:solidFill>
              <a:schemeClr val="accent1"/>
            </a:solidFill>
            <a:ln w="22225" cap="flat" cmpd="sng" algn="ctr">
              <a:solidFill>
                <a:schemeClr val="tx1"/>
              </a:solidFill>
              <a:prstDash val="solid"/>
              <a:round/>
              <a:headEnd type="arrow" w="med" len="med"/>
              <a:tailEnd type="arrow"/>
            </a:ln>
            <a:effectLst/>
          </p:spPr>
        </p:cxnSp>
        <p:cxnSp>
          <p:nvCxnSpPr>
            <p:cNvPr id="24" name="Rett pil 23"/>
            <p:cNvCxnSpPr/>
            <p:nvPr/>
          </p:nvCxnSpPr>
          <p:spPr bwMode="auto">
            <a:xfrm>
              <a:off x="3384773" y="3801668"/>
              <a:ext cx="0" cy="792088"/>
            </a:xfrm>
            <a:prstGeom prst="straightConnector1">
              <a:avLst/>
            </a:prstGeom>
            <a:solidFill>
              <a:schemeClr val="accent1"/>
            </a:solidFill>
            <a:ln w="22225" cap="flat" cmpd="sng" algn="ctr">
              <a:solidFill>
                <a:schemeClr val="tx1"/>
              </a:solidFill>
              <a:prstDash val="solid"/>
              <a:round/>
              <a:headEnd type="arrow" w="med" len="med"/>
              <a:tailEnd type="arrow"/>
            </a:ln>
            <a:effectLst/>
          </p:spPr>
        </p:cxnSp>
        <p:cxnSp>
          <p:nvCxnSpPr>
            <p:cNvPr id="25" name="Rett pil 24"/>
            <p:cNvCxnSpPr/>
            <p:nvPr/>
          </p:nvCxnSpPr>
          <p:spPr bwMode="auto">
            <a:xfrm>
              <a:off x="1416184" y="2590520"/>
              <a:ext cx="0" cy="7920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26" name="Rett pil 25"/>
            <p:cNvCxnSpPr/>
            <p:nvPr/>
          </p:nvCxnSpPr>
          <p:spPr bwMode="auto">
            <a:xfrm>
              <a:off x="6913165" y="3801668"/>
              <a:ext cx="0" cy="792088"/>
            </a:xfrm>
            <a:prstGeom prst="straightConnector1">
              <a:avLst/>
            </a:prstGeom>
            <a:solidFill>
              <a:schemeClr val="accent1"/>
            </a:solidFill>
            <a:ln w="22225" cap="flat" cmpd="sng" algn="ctr">
              <a:solidFill>
                <a:schemeClr val="tx1"/>
              </a:solidFill>
              <a:prstDash val="solid"/>
              <a:round/>
              <a:headEnd type="arrow" w="med" len="med"/>
              <a:tailEnd type="arrow"/>
            </a:ln>
            <a:effectLst/>
          </p:spPr>
        </p:cxnSp>
        <p:cxnSp>
          <p:nvCxnSpPr>
            <p:cNvPr id="16" name="Rett pil 15"/>
            <p:cNvCxnSpPr/>
            <p:nvPr/>
          </p:nvCxnSpPr>
          <p:spPr bwMode="auto">
            <a:xfrm flipH="1">
              <a:off x="2736701" y="1512986"/>
              <a:ext cx="5184576" cy="557759"/>
            </a:xfrm>
            <a:prstGeom prst="straightConnector1">
              <a:avLst/>
            </a:prstGeom>
            <a:solidFill>
              <a:schemeClr val="accent1"/>
            </a:solidFill>
            <a:ln w="15875" cap="flat" cmpd="sng" algn="ctr">
              <a:solidFill>
                <a:schemeClr val="tx1"/>
              </a:solidFill>
              <a:prstDash val="dashDot"/>
              <a:round/>
              <a:headEnd type="none" w="med" len="med"/>
              <a:tailEnd type="arrow"/>
            </a:ln>
            <a:effectLst/>
          </p:spPr>
        </p:cxnSp>
      </p:grpSp>
    </p:spTree>
    <p:extLst>
      <p:ext uri="{BB962C8B-B14F-4D97-AF65-F5344CB8AC3E}">
        <p14:creationId xmlns:p14="http://schemas.microsoft.com/office/powerpoint/2010/main" val="87368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8469" y="685249"/>
            <a:ext cx="4896901" cy="1080029"/>
          </a:xfrm>
        </p:spPr>
        <p:txBody>
          <a:bodyPr/>
          <a:lstStyle/>
          <a:p>
            <a:r>
              <a:rPr lang="nb-NO" dirty="0" smtClean="0"/>
              <a:t>Udekket behov!</a:t>
            </a:r>
            <a:endParaRPr lang="nb-NO" dirty="0"/>
          </a:p>
        </p:txBody>
      </p:sp>
      <p:grpSp>
        <p:nvGrpSpPr>
          <p:cNvPr id="4" name="Gruppe 3"/>
          <p:cNvGrpSpPr/>
          <p:nvPr/>
        </p:nvGrpSpPr>
        <p:grpSpPr>
          <a:xfrm>
            <a:off x="5986556" y="647801"/>
            <a:ext cx="4857769" cy="5278471"/>
            <a:chOff x="792485" y="1659595"/>
            <a:chExt cx="4464495" cy="4194667"/>
          </a:xfrm>
          <a:effectLst>
            <a:outerShdw blurRad="50800" dist="50800" dir="5400000" algn="ctr" rotWithShape="0">
              <a:schemeClr val="bg1">
                <a:lumMod val="85000"/>
                <a:alpha val="99000"/>
              </a:schemeClr>
            </a:outerShdw>
          </a:effectLst>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683" y="4408514"/>
              <a:ext cx="957898" cy="41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1045" y="5045711"/>
              <a:ext cx="3485175" cy="80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5" y="1659595"/>
              <a:ext cx="4464495" cy="177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626" y="3434444"/>
              <a:ext cx="2732212" cy="97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kstSylinder 8"/>
          <p:cNvSpPr txBox="1"/>
          <p:nvPr/>
        </p:nvSpPr>
        <p:spPr>
          <a:xfrm>
            <a:off x="1109318" y="1943943"/>
            <a:ext cx="2808312" cy="3785652"/>
          </a:xfrm>
          <a:prstGeom prst="rect">
            <a:avLst/>
          </a:prstGeom>
          <a:noFill/>
          <a:ln>
            <a:solidFill>
              <a:srgbClr val="B2B2B2"/>
            </a:solidFill>
          </a:ln>
          <a:effectLst>
            <a:outerShdw blurRad="63500" sx="102000" sy="102000" algn="ctr" rotWithShape="0">
              <a:prstClr val="black">
                <a:alpha val="63000"/>
              </a:prstClr>
            </a:outerShdw>
          </a:effectLst>
        </p:spPr>
        <p:txBody>
          <a:bodyPr wrap="square" rtlCol="0">
            <a:spAutoFit/>
          </a:bodyPr>
          <a:lstStyle/>
          <a:p>
            <a:r>
              <a:rPr lang="en-GB" sz="2000" b="1" i="1" dirty="0" smtClean="0"/>
              <a:t>Antibacterial resistance</a:t>
            </a:r>
          </a:p>
          <a:p>
            <a:r>
              <a:rPr lang="en-GB" sz="2000" b="1" i="1" dirty="0" smtClean="0"/>
              <a:t>Pandemic influenza</a:t>
            </a:r>
          </a:p>
          <a:p>
            <a:r>
              <a:rPr lang="en-GB" sz="2000" b="1" i="1" dirty="0" smtClean="0"/>
              <a:t>Ischemic heart disease</a:t>
            </a:r>
          </a:p>
          <a:p>
            <a:r>
              <a:rPr lang="en-GB" sz="2000" b="1" i="1" dirty="0" smtClean="0"/>
              <a:t>Diabetes</a:t>
            </a:r>
          </a:p>
          <a:p>
            <a:r>
              <a:rPr lang="en-GB" sz="2000" b="1" i="1" dirty="0" smtClean="0"/>
              <a:t>Cancer</a:t>
            </a:r>
          </a:p>
          <a:p>
            <a:r>
              <a:rPr lang="en-GB" sz="2000" b="1" i="1" dirty="0" smtClean="0"/>
              <a:t>Acute stroke</a:t>
            </a:r>
          </a:p>
          <a:p>
            <a:r>
              <a:rPr lang="en-GB" sz="2000" b="1" i="1" dirty="0" smtClean="0"/>
              <a:t>HIV/AIDS</a:t>
            </a:r>
          </a:p>
          <a:p>
            <a:r>
              <a:rPr lang="en-GB" sz="2000" b="1" i="1" dirty="0" smtClean="0"/>
              <a:t>Tuberculosis</a:t>
            </a:r>
          </a:p>
          <a:p>
            <a:r>
              <a:rPr lang="en-GB" sz="2000" b="1" i="1" dirty="0" smtClean="0"/>
              <a:t>Depression</a:t>
            </a:r>
          </a:p>
          <a:p>
            <a:r>
              <a:rPr lang="en-GB" sz="2000" b="1" i="1" dirty="0" smtClean="0"/>
              <a:t>….</a:t>
            </a:r>
          </a:p>
          <a:p>
            <a:r>
              <a:rPr lang="en-GB" sz="2000" b="1" i="1" dirty="0" smtClean="0"/>
              <a:t>Rare diseases</a:t>
            </a:r>
            <a:endParaRPr lang="en-GB" sz="2000" b="1" i="1" dirty="0"/>
          </a:p>
          <a:p>
            <a:endParaRPr lang="en-GB" sz="2000" b="1" i="1" dirty="0"/>
          </a:p>
        </p:txBody>
      </p:sp>
    </p:spTree>
    <p:extLst>
      <p:ext uri="{BB962C8B-B14F-4D97-AF65-F5344CB8AC3E}">
        <p14:creationId xmlns:p14="http://schemas.microsoft.com/office/powerpoint/2010/main" val="267682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Lmi 2009-12-08_office2007">
  <a:themeElements>
    <a:clrScheme name="NY presentasjonsmal  9">
      <a:dk1>
        <a:srgbClr val="000000"/>
      </a:dk1>
      <a:lt1>
        <a:srgbClr val="FFFFFF"/>
      </a:lt1>
      <a:dk2>
        <a:srgbClr val="006778"/>
      </a:dk2>
      <a:lt2>
        <a:srgbClr val="808080"/>
      </a:lt2>
      <a:accent1>
        <a:srgbClr val="D6EFF7"/>
      </a:accent1>
      <a:accent2>
        <a:srgbClr val="3333CC"/>
      </a:accent2>
      <a:accent3>
        <a:srgbClr val="FFFFFF"/>
      </a:accent3>
      <a:accent4>
        <a:srgbClr val="000000"/>
      </a:accent4>
      <a:accent5>
        <a:srgbClr val="E8F6FA"/>
      </a:accent5>
      <a:accent6>
        <a:srgbClr val="2D2DB9"/>
      </a:accent6>
      <a:hlink>
        <a:srgbClr val="92D400"/>
      </a:hlink>
      <a:folHlink>
        <a:srgbClr val="008193"/>
      </a:folHlink>
    </a:clrScheme>
    <a:fontScheme name="NY presentasjonsmal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Y presentasjons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Y presentasjons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Y presentasjons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Y presentasjons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Y presentasjons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Y presentasjons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Y presentasjons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Y presentasjons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Y presentasjonsm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Y presentasjonsm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Y presentasjonsm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Y presentasjons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Y presentasjons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Y presentasjons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Y presentasjonsmal  8">
        <a:dk1>
          <a:srgbClr val="000000"/>
        </a:dk1>
        <a:lt1>
          <a:srgbClr val="FFFFFF"/>
        </a:lt1>
        <a:dk2>
          <a:srgbClr val="006778"/>
        </a:dk2>
        <a:lt2>
          <a:srgbClr val="808080"/>
        </a:lt2>
        <a:accent1>
          <a:srgbClr val="D6EFF7"/>
        </a:accent1>
        <a:accent2>
          <a:srgbClr val="3333CC"/>
        </a:accent2>
        <a:accent3>
          <a:srgbClr val="FFFFFF"/>
        </a:accent3>
        <a:accent4>
          <a:srgbClr val="000000"/>
        </a:accent4>
        <a:accent5>
          <a:srgbClr val="E8F6F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Y presentasjonsmal  9">
        <a:dk1>
          <a:srgbClr val="000000"/>
        </a:dk1>
        <a:lt1>
          <a:srgbClr val="FFFFFF"/>
        </a:lt1>
        <a:dk2>
          <a:srgbClr val="006778"/>
        </a:dk2>
        <a:lt2>
          <a:srgbClr val="808080"/>
        </a:lt2>
        <a:accent1>
          <a:srgbClr val="D6EFF7"/>
        </a:accent1>
        <a:accent2>
          <a:srgbClr val="3333CC"/>
        </a:accent2>
        <a:accent3>
          <a:srgbClr val="FFFFFF"/>
        </a:accent3>
        <a:accent4>
          <a:srgbClr val="000000"/>
        </a:accent4>
        <a:accent5>
          <a:srgbClr val="E8F6FA"/>
        </a:accent5>
        <a:accent6>
          <a:srgbClr val="2D2DB9"/>
        </a:accent6>
        <a:hlink>
          <a:srgbClr val="92D400"/>
        </a:hlink>
        <a:folHlink>
          <a:srgbClr val="00819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Y presentasjonsm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7943</TotalTime>
  <Words>1221</Words>
  <Application>Microsoft Office PowerPoint</Application>
  <PresentationFormat>Egendefinert</PresentationFormat>
  <Paragraphs>370</Paragraphs>
  <Slides>33</Slides>
  <Notes>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33</vt:i4>
      </vt:variant>
    </vt:vector>
  </HeadingPairs>
  <TitlesOfParts>
    <vt:vector size="40" baseType="lpstr">
      <vt:lpstr>Arial</vt:lpstr>
      <vt:lpstr>Calibri</vt:lpstr>
      <vt:lpstr>Times</vt:lpstr>
      <vt:lpstr>Times New Roman</vt:lpstr>
      <vt:lpstr>Verdana</vt:lpstr>
      <vt:lpstr>Wingdings</vt:lpstr>
      <vt:lpstr>Lmi 2009-12-08_office2007</vt:lpstr>
      <vt:lpstr>Godkjenning og overvåking av legemidler</vt:lpstr>
      <vt:lpstr>Tema</vt:lpstr>
      <vt:lpstr>Spørsmål om et legemiddel .…</vt:lpstr>
      <vt:lpstr>Spørsmål om et legemiddel kan skaffes…</vt:lpstr>
      <vt:lpstr>PowerPoint-presentasjon</vt:lpstr>
      <vt:lpstr>PowerPoint-presentasjon</vt:lpstr>
      <vt:lpstr>PowerPoint-presentasjon</vt:lpstr>
      <vt:lpstr>Hvem bestemmer ?</vt:lpstr>
      <vt:lpstr>Udekket behov!</vt:lpstr>
      <vt:lpstr>Legemiddel X sin normale vei til pasienten</vt:lpstr>
      <vt:lpstr>PowerPoint-presentasjon</vt:lpstr>
      <vt:lpstr>ALS studier 2004-2015 i Europa (n=50)</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Godkjenning med betingelse</vt:lpstr>
      <vt:lpstr>Tenkesett</vt:lpstr>
      <vt:lpstr>Europeisk samarbeid</vt:lpstr>
      <vt:lpstr>Politisk plattform</vt:lpstr>
    </vt:vector>
  </TitlesOfParts>
  <Company>Statens legemiddelverk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Avdelingsutflukt 2010</dc:title>
  <dc:creator>jpa</dc:creator>
  <cp:lastModifiedBy>mona bahus</cp:lastModifiedBy>
  <cp:revision>780</cp:revision>
  <cp:lastPrinted>2014-05-09T07:57:25Z</cp:lastPrinted>
  <dcterms:created xsi:type="dcterms:W3CDTF">2010-08-13T07:10:38Z</dcterms:created>
  <dcterms:modified xsi:type="dcterms:W3CDTF">2015-10-27T15:42:15Z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