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86" r:id="rId5"/>
    <p:sldId id="265" r:id="rId6"/>
    <p:sldId id="261" r:id="rId7"/>
    <p:sldId id="26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64" r:id="rId20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7"/>
    <a:srgbClr val="0060BB"/>
    <a:srgbClr val="FF3300"/>
    <a:srgbClr val="0099FF"/>
    <a:srgbClr val="FFFF00"/>
    <a:srgbClr val="FFCC0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86131" autoAdjust="0"/>
  </p:normalViewPr>
  <p:slideViewPr>
    <p:cSldViewPr>
      <p:cViewPr varScale="1">
        <p:scale>
          <a:sx n="72" d="100"/>
          <a:sy n="72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9136063"/>
            <a:ext cx="5867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24400" y="9372600"/>
            <a:ext cx="1600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9372600"/>
            <a:ext cx="4267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4600" y="9372600"/>
            <a:ext cx="2794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charset="0"/>
              </a:defRPr>
            </a:lvl1pPr>
          </a:lstStyle>
          <a:p>
            <a:pPr>
              <a:defRPr/>
            </a:pPr>
            <a:fld id="{B7F677F4-04F9-4BA2-9004-9497245F97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5606" name="Picture 8" descr="Ahus_logo_farg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2400"/>
            <a:ext cx="2152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4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00600" y="9380538"/>
            <a:ext cx="1524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7200" y="9380538"/>
            <a:ext cx="4343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9144000"/>
            <a:ext cx="58674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24600" y="9380538"/>
            <a:ext cx="2809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Arial" charset="0"/>
              </a:defRPr>
            </a:lvl1pPr>
          </a:lstStyle>
          <a:p>
            <a:pPr>
              <a:defRPr/>
            </a:pPr>
            <a:fld id="{6583C715-6A8A-4614-A22D-76F10A5C48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3560" name="Picture 10" descr="Ahus_logo_farge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19796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indent="93663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84163" indent="96838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71500" indent="96838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58838" indent="98425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147763" indent="88900" algn="l" rtl="0" eaLnBrk="0" fontAlgn="base" hangingPunct="0">
      <a:spcBef>
        <a:spcPct val="30000"/>
      </a:spcBef>
      <a:spcAft>
        <a:spcPct val="0"/>
      </a:spcAft>
      <a:buFont typeface="Times" pitchFamily="-32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" pitchFamily="-32" charset="0"/>
              <a:buChar char="•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itchFamily="-32" charset="0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DAC087-F88A-4900-9718-BE92CA29B561}" type="slidenum">
              <a:rPr lang="nb-NO" altLang="nb-NO" sz="9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9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BE\Desktop\Ahus logo engelsk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8763"/>
            <a:ext cx="4535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0" y="6096000"/>
            <a:ext cx="609600" cy="762000"/>
          </a:xfrm>
          <a:prstGeom prst="rect">
            <a:avLst/>
          </a:prstGeom>
          <a:solidFill>
            <a:srgbClr val="DFE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rgbClr val="DFE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8" name="Arc 26"/>
          <p:cNvSpPr>
            <a:spLocks/>
          </p:cNvSpPr>
          <p:nvPr/>
        </p:nvSpPr>
        <p:spPr bwMode="auto">
          <a:xfrm flipH="1">
            <a:off x="600075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752475" y="1143000"/>
            <a:ext cx="83915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Arc 30"/>
          <p:cNvSpPr>
            <a:spLocks/>
          </p:cNvSpPr>
          <p:nvPr/>
        </p:nvSpPr>
        <p:spPr bwMode="auto">
          <a:xfrm rot="10800000" flipH="1">
            <a:off x="447675" y="9906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600075" y="838200"/>
            <a:ext cx="0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43000"/>
            <a:ext cx="4476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600075" y="1295400"/>
            <a:ext cx="0" cy="5562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0" y="6400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" name="Line 67"/>
          <p:cNvSpPr>
            <a:spLocks noChangeShapeType="1"/>
          </p:cNvSpPr>
          <p:nvPr/>
        </p:nvSpPr>
        <p:spPr bwMode="auto">
          <a:xfrm>
            <a:off x="0" y="64770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Line 68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0" y="66294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8" name="Line 70"/>
          <p:cNvSpPr>
            <a:spLocks noChangeShapeType="1"/>
          </p:cNvSpPr>
          <p:nvPr/>
        </p:nvSpPr>
        <p:spPr bwMode="auto">
          <a:xfrm>
            <a:off x="0" y="6705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" name="Line 71"/>
          <p:cNvSpPr>
            <a:spLocks noChangeShapeType="1"/>
          </p:cNvSpPr>
          <p:nvPr/>
        </p:nvSpPr>
        <p:spPr bwMode="auto">
          <a:xfrm>
            <a:off x="0" y="6781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0" y="6324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1" name="Line 78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550025"/>
            <a:ext cx="18669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366838"/>
            <a:ext cx="794067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1860550"/>
            <a:ext cx="7924800" cy="304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3725" y="6519863"/>
            <a:ext cx="6408738" cy="185737"/>
          </a:xfrm>
        </p:spPr>
        <p:txBody>
          <a:bodyPr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7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2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24613" y="476250"/>
            <a:ext cx="2033587" cy="56197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5948363" cy="56197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09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7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6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3989388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65638" y="1341438"/>
            <a:ext cx="3990975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04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74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1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5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5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0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/>
          <p:cNvSpPr>
            <a:spLocks noChangeArrowheads="1"/>
          </p:cNvSpPr>
          <p:nvPr/>
        </p:nvSpPr>
        <p:spPr bwMode="auto">
          <a:xfrm>
            <a:off x="179388" y="6381750"/>
            <a:ext cx="8785225" cy="360363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813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14450"/>
            <a:ext cx="81327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6165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sp>
        <p:nvSpPr>
          <p:cNvPr id="1030" name="Line 18"/>
          <p:cNvSpPr>
            <a:spLocks noChangeShapeType="1"/>
          </p:cNvSpPr>
          <p:nvPr/>
        </p:nvSpPr>
        <p:spPr bwMode="auto">
          <a:xfrm>
            <a:off x="179388" y="6308725"/>
            <a:ext cx="8785225" cy="0"/>
          </a:xfrm>
          <a:prstGeom prst="line">
            <a:avLst/>
          </a:prstGeom>
          <a:noFill/>
          <a:ln w="50800">
            <a:solidFill>
              <a:srgbClr val="DFEA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Arc 33"/>
          <p:cNvSpPr>
            <a:spLocks/>
          </p:cNvSpPr>
          <p:nvPr/>
        </p:nvSpPr>
        <p:spPr bwMode="auto">
          <a:xfrm flipH="1">
            <a:off x="609600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Line 3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33" name="Picture 67" descr="HSØ-prikke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381750"/>
            <a:ext cx="33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C:\Users\SEBE\Desktop\Ahus ppjp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65888"/>
            <a:ext cx="20161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6413500"/>
            <a:ext cx="295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66738" indent="-18732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952500" indent="-195263" algn="l" rtl="0" eaLnBrk="1" fontAlgn="base" hangingPunct="1">
        <a:spcBef>
          <a:spcPct val="20000"/>
        </a:spcBef>
        <a:spcAft>
          <a:spcPct val="0"/>
        </a:spcAft>
        <a:buFont typeface="Times" pitchFamily="-32" charset="0"/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331913" indent="-18891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1716088" indent="-1936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732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6304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0876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544888" indent="-1936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us.no/" TargetMode="External"/><Relationship Id="rId2" Type="http://schemas.openxmlformats.org/officeDocument/2006/relationships/hyperlink" Target="mailto:ann-christin.pettersen@ahus.n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/>
          </p:nvPr>
        </p:nvSpPr>
        <p:spPr>
          <a:xfrm>
            <a:off x="900113" y="1412875"/>
            <a:ext cx="7940675" cy="381000"/>
          </a:xfrm>
        </p:spPr>
        <p:txBody>
          <a:bodyPr/>
          <a:lstStyle/>
          <a:p>
            <a:pPr algn="ctr"/>
            <a:r>
              <a:rPr lang="nb-NO" altLang="nb-NO" dirty="0"/>
              <a:t>Respirasjonsstøtte til pasienter med ALS – fordeler og ulemper</a:t>
            </a:r>
          </a:p>
        </p:txBody>
      </p:sp>
      <p:sp>
        <p:nvSpPr>
          <p:cNvPr id="3075" name="Undertittel 2"/>
          <p:cNvSpPr>
            <a:spLocks noGrp="1"/>
          </p:cNvSpPr>
          <p:nvPr>
            <p:ph type="subTitle" idx="1"/>
          </p:nvPr>
        </p:nvSpPr>
        <p:spPr>
          <a:xfrm>
            <a:off x="900113" y="1989138"/>
            <a:ext cx="7924800" cy="231775"/>
          </a:xfrm>
        </p:spPr>
        <p:txBody>
          <a:bodyPr/>
          <a:lstStyle/>
          <a:p>
            <a:pPr algn="ctr"/>
            <a:r>
              <a:rPr lang="nb-NO" altLang="nb-NO" sz="1400" dirty="0"/>
              <a:t>Ann-Christin Pettersen Intensivsykepleier/koordinator LTMV  12. oktober 2017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3077" name="Picture 2" descr="C:\Users\SEBE\Desktop\Bil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63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for 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Behandlingen skal være planlagt (elektiv) </a:t>
            </a:r>
          </a:p>
          <a:p>
            <a:pPr marL="0" indent="0">
              <a:buFontTx/>
              <a:buNone/>
            </a:pPr>
            <a:r>
              <a:rPr lang="nb-NO" altLang="nb-NO" dirty="0"/>
              <a:t>• Motivert for andres hjelp 24/7 </a:t>
            </a:r>
          </a:p>
          <a:p>
            <a:pPr marL="0" indent="0">
              <a:buFontTx/>
              <a:buNone/>
            </a:pPr>
            <a:r>
              <a:rPr lang="nb-NO" altLang="nb-NO" dirty="0"/>
              <a:t>• Kommunen/bydelen forberedt og positive til utfordringen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mot behandling med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Kognitiv svikt (ikke samtykkekompetent) </a:t>
            </a:r>
          </a:p>
          <a:p>
            <a:pPr marL="0" indent="0">
              <a:buFontTx/>
              <a:buNone/>
            </a:pPr>
            <a:r>
              <a:rPr lang="nb-NO" altLang="nb-NO" dirty="0"/>
              <a:t>• Pasienten er umotivert/usikker på om det er det rette </a:t>
            </a:r>
          </a:p>
          <a:p>
            <a:pPr marL="0" indent="0">
              <a:buFontTx/>
              <a:buNone/>
            </a:pPr>
            <a:r>
              <a:rPr lang="nb-NO" altLang="nb-NO" dirty="0"/>
              <a:t>• Ikke klarer å bestemme seg </a:t>
            </a:r>
          </a:p>
          <a:p>
            <a:pPr marL="0" indent="0">
              <a:buFontTx/>
              <a:buNone/>
            </a:pPr>
            <a:r>
              <a:rPr lang="nb-NO" altLang="nb-NO" dirty="0"/>
              <a:t>• Familie/pårørende som presser på </a:t>
            </a:r>
          </a:p>
          <a:p>
            <a:pPr marL="0" indent="0">
              <a:buFontTx/>
              <a:buNone/>
            </a:pPr>
            <a:r>
              <a:rPr lang="nb-NO" altLang="nb-NO" dirty="0"/>
              <a:t>• Vanskelig for å takle at man er avhengig av hjelp </a:t>
            </a:r>
          </a:p>
          <a:p>
            <a:pPr marL="0" indent="0">
              <a:buFontTx/>
              <a:buNone/>
            </a:pPr>
            <a:r>
              <a:rPr lang="nb-NO" altLang="nb-NO" dirty="0"/>
              <a:t>• Ikke personlig egnethet – angst/depresjon </a:t>
            </a:r>
          </a:p>
          <a:p>
            <a:pPr marL="0" indent="0">
              <a:buFontTx/>
              <a:buNone/>
            </a:pPr>
            <a:r>
              <a:rPr lang="nb-NO" altLang="nb-NO" dirty="0"/>
              <a:t>• Svært kostbart (4-8 mill. pr. år) </a:t>
            </a:r>
          </a:p>
          <a:p>
            <a:pPr marL="0" indent="0">
              <a:buFontTx/>
              <a:buNone/>
            </a:pPr>
            <a:r>
              <a:rPr lang="nb-NO" altLang="nb-NO" dirty="0"/>
              <a:t>• Stor utfordring for kommune-</a:t>
            </a:r>
            <a:r>
              <a:rPr lang="nb-NO" altLang="nb-NO" dirty="0" err="1"/>
              <a:t>byhelsetjenesten</a:t>
            </a:r>
            <a:r>
              <a:rPr lang="nb-NO" altLang="nb-NO" dirty="0"/>
              <a:t> </a:t>
            </a:r>
          </a:p>
          <a:p>
            <a:pPr marL="0" indent="0">
              <a:buFontTx/>
              <a:buNone/>
            </a:pPr>
            <a:r>
              <a:rPr lang="nb-NO" altLang="nb-NO" dirty="0"/>
              <a:t>• Kommunikasjonsutfordringer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AKTIV DØDSHJELP?? NEI!!!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dirty="0"/>
              <a:t>LTMV påbegynnes for å bedre livskvalitet og/eller som livsforlengende tiltak. Dersom disse målsetningene ikke lenger er oppfylt og pasienten har mer plager enn gevinst av behandlingen må det vurderes om LTMV bør avsluttes.</a:t>
            </a:r>
          </a:p>
          <a:p>
            <a:pPr marL="0" indent="0">
              <a:buFontTx/>
              <a:buNone/>
            </a:pPr>
            <a:r>
              <a:rPr lang="nb-NO" altLang="nb-NO" dirty="0"/>
              <a:t>Derfor: </a:t>
            </a:r>
          </a:p>
          <a:p>
            <a:pPr marL="0" indent="0">
              <a:buFontTx/>
              <a:buNone/>
            </a:pPr>
            <a:r>
              <a:rPr lang="nb-NO" altLang="nb-NO" dirty="0"/>
              <a:t>• Ved oppstart av LTMV skal man avklare når behandlingen skal avsluttes</a:t>
            </a:r>
          </a:p>
          <a:p>
            <a:pPr marL="0" indent="0">
              <a:buFontTx/>
              <a:buNone/>
            </a:pPr>
            <a:r>
              <a:rPr lang="nb-NO" altLang="nb-NO" dirty="0"/>
              <a:t>• Er motivasjonen ønske om å leve eller er det fordi man er redd for å dø?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Maskeventilasjon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9952" y="1314450"/>
            <a:ext cx="4349998" cy="4754563"/>
          </a:xfrm>
        </p:spPr>
        <p:txBody>
          <a:bodyPr/>
          <a:lstStyle/>
          <a:p>
            <a:r>
              <a:rPr lang="nb-NO" dirty="0"/>
              <a:t>Enklere </a:t>
            </a:r>
          </a:p>
          <a:p>
            <a:pPr marL="0" indent="0">
              <a:buNone/>
            </a:pPr>
            <a:r>
              <a:rPr lang="nb-NO" dirty="0"/>
              <a:t>• Mange typer å velge mellom</a:t>
            </a:r>
          </a:p>
          <a:p>
            <a:pPr marL="0" indent="0">
              <a:buNone/>
            </a:pPr>
            <a:r>
              <a:rPr lang="nb-NO" dirty="0"/>
              <a:t>• Munnpipeventilasjon</a:t>
            </a:r>
          </a:p>
          <a:p>
            <a:r>
              <a:rPr lang="nb-NO" dirty="0"/>
              <a:t>Man kan veksle mellom munnpipe og  maske </a:t>
            </a:r>
          </a:p>
          <a:p>
            <a:r>
              <a:rPr lang="nb-NO" dirty="0"/>
              <a:t>For eksempel munnpipe om dagen og maske om natten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85888"/>
            <a:ext cx="35988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6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Tracheostomi</a:t>
            </a:r>
            <a:r>
              <a:rPr lang="nb-NO" dirty="0"/>
              <a:t>- ventilerer via åpning på halsen til luftrøret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3968" y="1314450"/>
            <a:ext cx="4205982" cy="4754563"/>
          </a:xfrm>
        </p:spPr>
        <p:txBody>
          <a:bodyPr/>
          <a:lstStyle/>
          <a:p>
            <a:r>
              <a:rPr lang="nb-NO" dirty="0"/>
              <a:t>Kan være løsningen når man trenger pustehjelp størstedelen av døgnet </a:t>
            </a:r>
          </a:p>
          <a:p>
            <a:r>
              <a:rPr lang="nb-NO" dirty="0"/>
              <a:t>Kan være nødvendig der sykdommen gjøre at man ikke kan holde luftveiene fri for slim.</a:t>
            </a:r>
          </a:p>
          <a:p>
            <a:r>
              <a:rPr lang="nb-NO" dirty="0"/>
              <a:t>Større utfordringer og problemer enn maskeventilasjon:</a:t>
            </a:r>
          </a:p>
          <a:p>
            <a:r>
              <a:rPr lang="nb-NO" dirty="0"/>
              <a:t> Krever daglig stell </a:t>
            </a:r>
          </a:p>
          <a:p>
            <a:r>
              <a:rPr lang="nb-NO" dirty="0"/>
              <a:t>Sekretopphopning </a:t>
            </a:r>
          </a:p>
          <a:p>
            <a:r>
              <a:rPr lang="nb-NO" dirty="0"/>
              <a:t>Dannelse av granulasjonsvev rundt </a:t>
            </a:r>
            <a:r>
              <a:rPr lang="nb-NO" dirty="0" err="1"/>
              <a:t>trachealkanylen</a:t>
            </a:r>
            <a:r>
              <a:rPr lang="nb-NO" dirty="0"/>
              <a:t> eller i </a:t>
            </a:r>
            <a:r>
              <a:rPr lang="nb-NO" dirty="0" err="1"/>
              <a:t>trachea</a:t>
            </a:r>
            <a:r>
              <a:rPr lang="nb-NO" dirty="0"/>
              <a:t> </a:t>
            </a:r>
          </a:p>
          <a:p>
            <a:r>
              <a:rPr lang="nb-NO" dirty="0" err="1"/>
              <a:t>Trachea</a:t>
            </a:r>
            <a:r>
              <a:rPr lang="nb-NO" dirty="0"/>
              <a:t> er blottlagt mot omgivelsene. Mer utsatt for infeksjon </a:t>
            </a:r>
          </a:p>
          <a:p>
            <a:r>
              <a:rPr lang="nb-NO" dirty="0"/>
              <a:t>Påføring av skade i </a:t>
            </a:r>
            <a:r>
              <a:rPr lang="nb-NO" dirty="0" err="1"/>
              <a:t>trachea</a:t>
            </a:r>
            <a:r>
              <a:rPr lang="nb-NO" dirty="0"/>
              <a:t> ved skifte at kanylen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9513"/>
            <a:ext cx="4067743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UTSTYR TIL PASIENT MED LANGTIDS MEKANISK VENTILASJON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 respiratorer – Aktiv fukting på natt og passiv fukting på dag (assisterte eller kontrollerte moduser) </a:t>
            </a:r>
          </a:p>
          <a:p>
            <a:pPr marL="0" indent="0">
              <a:buNone/>
            </a:pPr>
            <a:r>
              <a:rPr lang="nb-NO" dirty="0"/>
              <a:t>• Fukter </a:t>
            </a:r>
          </a:p>
          <a:p>
            <a:pPr marL="0" indent="0">
              <a:buNone/>
            </a:pPr>
            <a:r>
              <a:rPr lang="nb-NO" dirty="0"/>
              <a:t>• </a:t>
            </a:r>
            <a:r>
              <a:rPr lang="nb-NO" dirty="0" err="1"/>
              <a:t>Nebulizer</a:t>
            </a:r>
            <a:r>
              <a:rPr lang="nb-NO" dirty="0"/>
              <a:t> - inhalasjoner </a:t>
            </a:r>
          </a:p>
          <a:p>
            <a:pPr marL="0" indent="0">
              <a:buNone/>
            </a:pPr>
            <a:r>
              <a:rPr lang="nb-NO" dirty="0"/>
              <a:t>• Hostemaskin </a:t>
            </a:r>
          </a:p>
          <a:p>
            <a:pPr marL="0" indent="0">
              <a:buNone/>
            </a:pPr>
            <a:r>
              <a:rPr lang="nb-NO" dirty="0"/>
              <a:t>• Transportabelt sug </a:t>
            </a:r>
          </a:p>
          <a:p>
            <a:pPr marL="0" indent="0">
              <a:buNone/>
            </a:pPr>
            <a:r>
              <a:rPr lang="nb-NO" dirty="0"/>
              <a:t>• </a:t>
            </a:r>
            <a:r>
              <a:rPr lang="nb-NO" dirty="0" err="1"/>
              <a:t>Nødutstyr</a:t>
            </a:r>
            <a:r>
              <a:rPr lang="nb-NO" dirty="0"/>
              <a:t>- bag, </a:t>
            </a:r>
            <a:r>
              <a:rPr lang="nb-NO" dirty="0" err="1"/>
              <a:t>orange</a:t>
            </a:r>
            <a:r>
              <a:rPr lang="nb-NO" dirty="0"/>
              <a:t> sug, ekstra kanyler, barne- og voksenmaske, saks</a:t>
            </a:r>
          </a:p>
          <a:p>
            <a:pPr marL="0" indent="0">
              <a:buNone/>
            </a:pPr>
            <a:r>
              <a:rPr lang="nb-NO" dirty="0"/>
              <a:t>• Forbruksmateriell – </a:t>
            </a:r>
            <a:r>
              <a:rPr lang="nb-NO" dirty="0" err="1"/>
              <a:t>sugekatetere</a:t>
            </a:r>
            <a:r>
              <a:rPr lang="nb-NO" dirty="0"/>
              <a:t>, kompresser, m.m.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13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Spesialisthelsetjenestens oppgaver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Diagnostisere og forberede pasienter for LTMV </a:t>
            </a:r>
          </a:p>
          <a:p>
            <a:r>
              <a:rPr lang="nb-NO" dirty="0"/>
              <a:t>Å tilpasse egnet utstyr for pasientgruppen </a:t>
            </a:r>
          </a:p>
          <a:p>
            <a:r>
              <a:rPr lang="nb-NO" dirty="0"/>
              <a:t>Tilpasning av behandlingsutstyr avhengig av grad av pustesvikt, for noen er ekstern maskebehandling tilstrekkelig, for andre er respiratorbehandling via </a:t>
            </a:r>
            <a:r>
              <a:rPr lang="nb-NO" dirty="0" err="1"/>
              <a:t>tracheostomi</a:t>
            </a:r>
            <a:r>
              <a:rPr lang="nb-NO" dirty="0"/>
              <a:t> (hull i luftrøret) eneste alternativ. </a:t>
            </a:r>
          </a:p>
          <a:p>
            <a:r>
              <a:rPr lang="nb-NO" dirty="0"/>
              <a:t>Forestå nødvendig operasjon dersom nødvendig (</a:t>
            </a:r>
            <a:r>
              <a:rPr lang="nb-NO" dirty="0" err="1"/>
              <a:t>tracheotomi</a:t>
            </a:r>
            <a:r>
              <a:rPr lang="nb-NO" dirty="0"/>
              <a:t>) og tilpasse riktigst pustehjelp for den aktuelle pasienten. </a:t>
            </a:r>
          </a:p>
          <a:p>
            <a:r>
              <a:rPr lang="nb-NO" dirty="0"/>
              <a:t>Å sikre en trygg overføring av pasienter med ventilasjonsstøtte fra sykehus til aktuell kommune/bydel • Gjennomføre hjemmebesøk og sikre </a:t>
            </a:r>
            <a:r>
              <a:rPr lang="nb-NO" dirty="0" err="1"/>
              <a:t>nødrutiner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11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Spesialisthelsetjenestens oppgaver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27984" y="1314450"/>
            <a:ext cx="4061966" cy="4754563"/>
          </a:xfrm>
        </p:spPr>
        <p:txBody>
          <a:bodyPr/>
          <a:lstStyle/>
          <a:p>
            <a:r>
              <a:rPr lang="nb-NO" dirty="0"/>
              <a:t>Gi opplæring og sertifisering på utstyr og prosedyrer til pasient, pårørende og aktuelt personell minimum x 1 pr. år </a:t>
            </a:r>
          </a:p>
          <a:p>
            <a:r>
              <a:rPr lang="nb-NO" dirty="0"/>
              <a:t>Følge opp nasjonalt register over pasientgruppen – dette krever samtykke av pasient/pårørende </a:t>
            </a:r>
          </a:p>
          <a:p>
            <a:r>
              <a:rPr lang="nb-NO" dirty="0"/>
              <a:t>Foreta service på utstyr og apparatur etter prosedyrer og behov (BHM) </a:t>
            </a:r>
          </a:p>
          <a:p>
            <a:r>
              <a:rPr lang="nb-NO" dirty="0"/>
              <a:t>Samkjøre flest mulig undersøkelser og kontroller på sykehuset slik at det blir færrest mulig besøk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2" y="1340768"/>
            <a:ext cx="38404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Livskvalitet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«Enkeltmenneskers oppfatning av sin posisjon i livet innenfor den kultur og det verdisystem de lever i, i forhold til  sine mål og forventninger, hvordan  de ønsker livet skal være, og hva de er opptatt av» </a:t>
            </a:r>
          </a:p>
          <a:p>
            <a:r>
              <a:rPr lang="nb-NO" dirty="0"/>
              <a:t>Forventninger – Trygghet versus Frihet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Human touch and empathy – with professional skill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22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/>
              <a:t>Takker for oppmerksomheten!</a:t>
            </a:r>
          </a:p>
        </p:txBody>
      </p:sp>
      <p:sp>
        <p:nvSpPr>
          <p:cNvPr id="22531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b-NO" altLang="nb-NO" sz="2000" b="1" dirty="0"/>
              <a:t>Kontaktinformasjon:</a:t>
            </a:r>
          </a:p>
          <a:p>
            <a:pPr>
              <a:buFontTx/>
              <a:buNone/>
            </a:pPr>
            <a:endParaRPr lang="nb-NO" altLang="nb-NO" sz="2000" b="1" dirty="0"/>
          </a:p>
          <a:p>
            <a:pPr>
              <a:buFontTx/>
              <a:buNone/>
            </a:pPr>
            <a:r>
              <a:rPr lang="nb-NO" altLang="nb-NO" sz="2000" dirty="0"/>
              <a:t>Ann-Christin Pettersen</a:t>
            </a:r>
            <a:endParaRPr lang="nb-NO" altLang="nb-NO" sz="2000" b="1" i="1" dirty="0"/>
          </a:p>
          <a:p>
            <a:pPr>
              <a:buFontTx/>
              <a:buNone/>
            </a:pPr>
            <a:r>
              <a:rPr lang="nb-NO" altLang="nb-NO" sz="2000" dirty="0"/>
              <a:t>Intensivsykepleier/Koordinator (LTMV)</a:t>
            </a:r>
          </a:p>
          <a:p>
            <a:pPr>
              <a:buFontTx/>
              <a:buNone/>
            </a:pPr>
            <a:endParaRPr lang="nb-NO" altLang="nb-NO" sz="2000" dirty="0"/>
          </a:p>
          <a:p>
            <a:pPr>
              <a:buFontTx/>
              <a:buNone/>
            </a:pPr>
            <a:r>
              <a:rPr lang="nb-NO" altLang="nb-NO" sz="2000" b="1" dirty="0"/>
              <a:t>Akershus universitetssykehus HF</a:t>
            </a:r>
          </a:p>
          <a:p>
            <a:pPr>
              <a:buFontTx/>
              <a:buNone/>
            </a:pPr>
            <a:r>
              <a:rPr lang="nb-NO" altLang="nb-NO" sz="2000" dirty="0"/>
              <a:t>Intensivseksjonen</a:t>
            </a:r>
          </a:p>
          <a:p>
            <a:pPr>
              <a:buFontTx/>
              <a:buNone/>
            </a:pPr>
            <a:r>
              <a:rPr lang="nb-NO" altLang="nb-NO" sz="2000" dirty="0"/>
              <a:t>1478 LØRENSKOG</a:t>
            </a:r>
          </a:p>
          <a:p>
            <a:pPr>
              <a:buFontTx/>
              <a:buNone/>
            </a:pPr>
            <a:r>
              <a:rPr lang="nb-NO" altLang="nb-NO" sz="2000" dirty="0" err="1"/>
              <a:t>Tlf</a:t>
            </a:r>
            <a:r>
              <a:rPr lang="nb-NO" altLang="nb-NO" sz="2000" dirty="0"/>
              <a:t>: +47 02900 (sentralbord)</a:t>
            </a:r>
          </a:p>
          <a:p>
            <a:pPr>
              <a:buFontTx/>
              <a:buNone/>
            </a:pPr>
            <a:r>
              <a:rPr lang="nb-NO" altLang="nb-NO" sz="2000" dirty="0"/>
              <a:t>Mobil: +47 90854403</a:t>
            </a:r>
          </a:p>
          <a:p>
            <a:pPr>
              <a:buFontTx/>
              <a:buNone/>
            </a:pPr>
            <a:r>
              <a:rPr lang="nb-NO" altLang="nb-NO" sz="2000" dirty="0"/>
              <a:t>E-Post: </a:t>
            </a:r>
            <a:r>
              <a:rPr lang="nb-NO" altLang="nb-NO" sz="2000" dirty="0">
                <a:hlinkClick r:id="rId2"/>
              </a:rPr>
              <a:t>ann-christin.pettersen@ahus.no</a:t>
            </a:r>
            <a:endParaRPr lang="nb-NO" altLang="nb-NO" sz="2000" dirty="0"/>
          </a:p>
          <a:p>
            <a:pPr>
              <a:buFontTx/>
              <a:buNone/>
            </a:pPr>
            <a:r>
              <a:rPr lang="nb-NO" altLang="nb-NO" sz="2000" dirty="0"/>
              <a:t>Web: </a:t>
            </a:r>
            <a:r>
              <a:rPr lang="nb-NO" altLang="nb-NO" sz="2000" dirty="0">
                <a:hlinkClick r:id="rId3"/>
              </a:rPr>
              <a:t>www.ahus.no</a:t>
            </a:r>
            <a:r>
              <a:rPr lang="nb-NO" altLang="nb-NO" sz="2000" dirty="0"/>
              <a:t> </a:t>
            </a:r>
          </a:p>
        </p:txBody>
      </p:sp>
      <p:sp>
        <p:nvSpPr>
          <p:cNvPr id="22532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2253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1347788"/>
            <a:ext cx="3554412" cy="474186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Disposisjon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357188" y="1268760"/>
            <a:ext cx="8132762" cy="4800253"/>
          </a:xfrm>
        </p:spPr>
        <p:txBody>
          <a:bodyPr/>
          <a:lstStyle/>
          <a:p>
            <a:r>
              <a:rPr lang="nb-NO" altLang="nb-NO" dirty="0"/>
              <a:t>Diagnoser LTMV – voksne</a:t>
            </a:r>
          </a:p>
          <a:p>
            <a:r>
              <a:rPr lang="nb-NO" altLang="nb-NO" dirty="0"/>
              <a:t>Historikk</a:t>
            </a:r>
          </a:p>
          <a:p>
            <a:r>
              <a:rPr lang="nb-NO" altLang="nb-NO" dirty="0"/>
              <a:t>Formål med tjenesten</a:t>
            </a:r>
          </a:p>
          <a:p>
            <a:r>
              <a:rPr lang="nb-NO" altLang="nb-NO" dirty="0"/>
              <a:t>Hva skjer når pustemuskulaturen svikter?</a:t>
            </a:r>
          </a:p>
          <a:p>
            <a:r>
              <a:rPr lang="nb-NO" altLang="nb-NO" dirty="0"/>
              <a:t>Erfaringer/utfordringer i forhold til pasientgruppen</a:t>
            </a:r>
          </a:p>
          <a:p>
            <a:r>
              <a:rPr lang="nb-NO" altLang="nb-NO" dirty="0"/>
              <a:t>Fordeler og ulemper med  LTMV</a:t>
            </a:r>
          </a:p>
          <a:p>
            <a:r>
              <a:rPr lang="nb-NO" altLang="nb-NO" dirty="0"/>
              <a:t>Hva taler for behandling med LTMV?</a:t>
            </a:r>
          </a:p>
          <a:p>
            <a:r>
              <a:rPr lang="nb-NO" altLang="nb-NO" dirty="0"/>
              <a:t>Hva taler mot behandling med LTMV?</a:t>
            </a:r>
          </a:p>
          <a:p>
            <a:r>
              <a:rPr lang="nb-NO" altLang="nb-NO" dirty="0"/>
              <a:t>Aktiv dødshjelp? NEI!</a:t>
            </a:r>
          </a:p>
          <a:p>
            <a:r>
              <a:rPr lang="nb-NO" altLang="nb-NO" dirty="0"/>
              <a:t>Maskeventilasjon (NIV)</a:t>
            </a:r>
          </a:p>
          <a:p>
            <a:r>
              <a:rPr lang="nb-NO" altLang="nb-NO" dirty="0" err="1"/>
              <a:t>Trackeostomi</a:t>
            </a:r>
            <a:r>
              <a:rPr lang="nb-NO" altLang="nb-NO" dirty="0"/>
              <a:t> (INV)</a:t>
            </a:r>
          </a:p>
          <a:p>
            <a:r>
              <a:rPr lang="nb-NO" altLang="nb-NO" dirty="0"/>
              <a:t>Utstyr til pasient med LTMV </a:t>
            </a:r>
          </a:p>
          <a:p>
            <a:r>
              <a:rPr lang="nb-NO" altLang="nb-NO" dirty="0"/>
              <a:t>Spesialisthelsetjenestens oppgaver</a:t>
            </a:r>
          </a:p>
          <a:p>
            <a:r>
              <a:rPr lang="nb-NO" altLang="nb-NO" dirty="0"/>
              <a:t>Kommunehelsetjenestens/bydelens oppgaver</a:t>
            </a:r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</p:txBody>
      </p:sp>
      <p:sp>
        <p:nvSpPr>
          <p:cNvPr id="4100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4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DIAGNOSER LTMV</a:t>
            </a:r>
          </a:p>
        </p:txBody>
      </p:sp>
      <p:sp>
        <p:nvSpPr>
          <p:cNvPr id="614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Arvelige </a:t>
            </a:r>
            <a:r>
              <a:rPr lang="nb-NO" dirty="0" err="1"/>
              <a:t>nevromuskulære</a:t>
            </a:r>
            <a:r>
              <a:rPr lang="nb-NO" dirty="0"/>
              <a:t> sykdommer: </a:t>
            </a:r>
          </a:p>
          <a:p>
            <a:pPr>
              <a:defRPr/>
            </a:pPr>
            <a:r>
              <a:rPr lang="nb-NO" dirty="0" err="1"/>
              <a:t>Duchenne</a:t>
            </a:r>
            <a:r>
              <a:rPr lang="nb-NO" dirty="0"/>
              <a:t> muskeldystrofi </a:t>
            </a:r>
          </a:p>
          <a:p>
            <a:pPr>
              <a:defRPr/>
            </a:pPr>
            <a:r>
              <a:rPr lang="nb-NO" dirty="0" err="1"/>
              <a:t>Dystrofia</a:t>
            </a:r>
            <a:r>
              <a:rPr lang="nb-NO" dirty="0"/>
              <a:t> </a:t>
            </a:r>
            <a:r>
              <a:rPr lang="nb-NO" dirty="0" err="1"/>
              <a:t>myotonica</a:t>
            </a:r>
            <a:r>
              <a:rPr lang="nb-NO" dirty="0"/>
              <a:t> </a:t>
            </a:r>
          </a:p>
          <a:p>
            <a:pPr>
              <a:defRPr/>
            </a:pPr>
            <a:r>
              <a:rPr lang="nb-NO" dirty="0" err="1"/>
              <a:t>Limb</a:t>
            </a:r>
            <a:r>
              <a:rPr lang="nb-NO" dirty="0"/>
              <a:t> </a:t>
            </a:r>
            <a:r>
              <a:rPr lang="nb-NO" dirty="0" err="1"/>
              <a:t>Girdle</a:t>
            </a:r>
            <a:r>
              <a:rPr lang="nb-NO" dirty="0"/>
              <a:t> </a:t>
            </a:r>
          </a:p>
          <a:p>
            <a:pPr>
              <a:defRPr/>
            </a:pPr>
            <a:r>
              <a:rPr lang="nb-NO" dirty="0"/>
              <a:t>Spinal muskelatrofi 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Ervervede </a:t>
            </a:r>
            <a:r>
              <a:rPr lang="nb-NO" dirty="0" err="1"/>
              <a:t>nevromuskulære</a:t>
            </a:r>
            <a:r>
              <a:rPr lang="nb-NO" dirty="0"/>
              <a:t> sykdommer: </a:t>
            </a:r>
          </a:p>
          <a:p>
            <a:pPr>
              <a:defRPr/>
            </a:pPr>
            <a:r>
              <a:rPr lang="nb-NO" dirty="0"/>
              <a:t>Følgetilstand etter Poliomyelitt </a:t>
            </a:r>
          </a:p>
          <a:p>
            <a:pPr>
              <a:defRPr/>
            </a:pPr>
            <a:r>
              <a:rPr lang="nb-NO" dirty="0"/>
              <a:t>Hjerneskade (Cerebral parese, apopleksi) </a:t>
            </a:r>
          </a:p>
          <a:p>
            <a:pPr>
              <a:defRPr/>
            </a:pPr>
            <a:r>
              <a:rPr lang="nb-NO" dirty="0"/>
              <a:t>Ryggmargs-skade/sykdom </a:t>
            </a:r>
          </a:p>
          <a:p>
            <a:pPr>
              <a:defRPr/>
            </a:pPr>
            <a:r>
              <a:rPr lang="nb-NO" dirty="0" err="1"/>
              <a:t>Amyotrofisk</a:t>
            </a:r>
            <a:r>
              <a:rPr lang="nb-NO" dirty="0"/>
              <a:t> lateral sklerose (ALS) </a:t>
            </a:r>
          </a:p>
          <a:p>
            <a:pPr>
              <a:defRPr/>
            </a:pPr>
            <a:r>
              <a:rPr lang="nb-NO" dirty="0"/>
              <a:t>Andre ervervede </a:t>
            </a:r>
            <a:r>
              <a:rPr lang="nb-NO" dirty="0" err="1"/>
              <a:t>nevromuskulære</a:t>
            </a:r>
            <a:r>
              <a:rPr lang="nb-NO" dirty="0"/>
              <a:t> sykdommer (Parkinson, MS)</a:t>
            </a:r>
          </a:p>
        </p:txBody>
      </p:sp>
      <p:sp>
        <p:nvSpPr>
          <p:cNvPr id="6148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4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Historikk</a:t>
            </a:r>
          </a:p>
        </p:txBody>
      </p:sp>
      <p:sp>
        <p:nvSpPr>
          <p:cNvPr id="614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 Spesialisthelsetjenesten (sykehuset) som leverandør av tjenesten </a:t>
            </a:r>
          </a:p>
          <a:p>
            <a:pPr>
              <a:defRPr/>
            </a:pPr>
            <a:r>
              <a:rPr lang="nb-NO" dirty="0"/>
              <a:t>Nasjonalt kompetansesenter for hjemmerespiratorbehandling - Bergen </a:t>
            </a:r>
          </a:p>
          <a:p>
            <a:pPr>
              <a:defRPr/>
            </a:pPr>
            <a:r>
              <a:rPr lang="nb-NO" dirty="0"/>
              <a:t>Nasjonal veileder for pasienter med langtids mekanisk ventilasjon 01/2012 </a:t>
            </a:r>
          </a:p>
          <a:p>
            <a:pPr>
              <a:defRPr/>
            </a:pPr>
            <a:r>
              <a:rPr lang="nb-NO" dirty="0"/>
              <a:t>Nasjonal faglig retningslinje for langtids mekanisk ventilasjon 06/2012 </a:t>
            </a:r>
          </a:p>
          <a:p>
            <a:pPr>
              <a:defRPr/>
            </a:pPr>
            <a:r>
              <a:rPr lang="nb-NO" dirty="0"/>
              <a:t>Sosialtjeneste- og kommunehelsetjenesteloven </a:t>
            </a:r>
          </a:p>
          <a:p>
            <a:pPr>
              <a:defRPr/>
            </a:pPr>
            <a:r>
              <a:rPr lang="nb-NO" dirty="0"/>
              <a:t>Helse- og omsorgstjenesteloven </a:t>
            </a:r>
          </a:p>
          <a:p>
            <a:pPr>
              <a:defRPr/>
            </a:pPr>
            <a:r>
              <a:rPr lang="nb-NO" dirty="0"/>
              <a:t>Samhandlingsreformen – 2012 </a:t>
            </a:r>
          </a:p>
          <a:p>
            <a:pPr>
              <a:defRPr/>
            </a:pPr>
            <a:r>
              <a:rPr lang="nb-NO" dirty="0"/>
              <a:t>Barn og unge som pårørende </a:t>
            </a:r>
          </a:p>
          <a:p>
            <a:pPr>
              <a:defRPr/>
            </a:pPr>
            <a:r>
              <a:rPr lang="nb-NO" dirty="0"/>
              <a:t>Beslutningsprosesser for begrensning av livsforlengende behandling hos alvorlig syke og døende</a:t>
            </a:r>
          </a:p>
        </p:txBody>
      </p:sp>
      <p:sp>
        <p:nvSpPr>
          <p:cNvPr id="6148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3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Formål med tjenesten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dirty="0"/>
              <a:t>Tjenesten skal ivareta et behandlingstilbud til en gruppe pasienter med kronisk alvorlig pustesvikt som i hovedsak skyldes redusert kraft eller svekket regulering av pustefunksjonen. </a:t>
            </a:r>
          </a:p>
          <a:p>
            <a:pPr marL="0" indent="0">
              <a:buFontTx/>
              <a:buNone/>
            </a:pPr>
            <a:r>
              <a:rPr lang="nb-NO" altLang="nb-NO" dirty="0"/>
              <a:t>Hensikten er å øke livslengde og/eller bedre livskvalitet. </a:t>
            </a:r>
          </a:p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r>
              <a:rPr lang="nb-NO" altLang="nb-NO" dirty="0"/>
              <a:t>Tjenesten skal:  </a:t>
            </a:r>
          </a:p>
          <a:p>
            <a:pPr marL="0" indent="0" algn="ctr">
              <a:buFontTx/>
              <a:buNone/>
            </a:pPr>
            <a:r>
              <a:rPr lang="nb-NO" altLang="nb-NO" i="1" dirty="0"/>
              <a:t>«Sikre at kravene til den nasjonale veilederen for pasienter med langtids mekaniske ventilasjon (LTMV) og nasjonal faglig retningslinje er oppfylt». </a:t>
            </a:r>
          </a:p>
          <a:p>
            <a:pPr marL="0" indent="0" algn="ctr">
              <a:buFontTx/>
              <a:buNone/>
            </a:pPr>
            <a:endParaRPr lang="nb-NO" altLang="nb-NO" i="1" dirty="0"/>
          </a:p>
          <a:p>
            <a:pPr marL="0" indent="0">
              <a:buFontTx/>
              <a:buNone/>
            </a:pPr>
            <a:r>
              <a:rPr lang="nb-NO" altLang="nb-NO" dirty="0"/>
              <a:t>Dette innebærer å sikre helhet og kvalitet i pasientforløpet og likeverd i tilbudet uavhengig av alder, kjønn, bosted, sosialøkonomisk status og etnisk tilhørighet.</a:t>
            </a:r>
            <a:endParaRPr lang="nb-NO" altLang="nb-NO" i="1" dirty="0"/>
          </a:p>
          <a:p>
            <a:pPr marL="0" indent="0">
              <a:buFontTx/>
              <a:buNone/>
            </a:pPr>
            <a:endParaRPr lang="nb-NO" altLang="nb-NO" dirty="0"/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skjer når pustemuskulaturen svikter?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323528" y="1268760"/>
            <a:ext cx="8132762" cy="4754563"/>
          </a:xfrm>
        </p:spPr>
        <p:txBody>
          <a:bodyPr/>
          <a:lstStyle/>
          <a:p>
            <a:r>
              <a:rPr lang="nb-NO" altLang="nb-NO" dirty="0"/>
              <a:t>Mellomgulvet glir opp mot brystkassa og volumet i brystkassa blir mindre. </a:t>
            </a:r>
          </a:p>
          <a:p>
            <a:pPr marL="0" indent="0">
              <a:buNone/>
            </a:pPr>
            <a:r>
              <a:rPr lang="nb-NO" altLang="nb-NO" dirty="0"/>
              <a:t>• Mest uttalt under søvn og i liggende stilling </a:t>
            </a:r>
          </a:p>
          <a:p>
            <a:pPr marL="0" indent="0">
              <a:buNone/>
            </a:pPr>
            <a:r>
              <a:rPr lang="nb-NO" altLang="nb-NO" dirty="0"/>
              <a:t>• Mindre fart på pusten under søvn. </a:t>
            </a:r>
          </a:p>
          <a:p>
            <a:pPr marL="0" indent="0">
              <a:buNone/>
            </a:pPr>
            <a:r>
              <a:rPr lang="nb-NO" altLang="nb-NO" dirty="0"/>
              <a:t>• Avfallsgassen hoper seg opp i blodet. </a:t>
            </a:r>
          </a:p>
          <a:p>
            <a:pPr marL="0" indent="0">
              <a:buNone/>
            </a:pPr>
            <a:r>
              <a:rPr lang="nb-NO" altLang="nb-NO" dirty="0"/>
              <a:t>• Hodepine </a:t>
            </a:r>
          </a:p>
          <a:p>
            <a:pPr marL="0" indent="0">
              <a:buNone/>
            </a:pPr>
            <a:r>
              <a:rPr lang="nb-NO" altLang="nb-NO" dirty="0"/>
              <a:t>• Tretthet </a:t>
            </a:r>
          </a:p>
          <a:p>
            <a:pPr marL="0" indent="0">
              <a:buNone/>
            </a:pPr>
            <a:r>
              <a:rPr lang="nb-NO" altLang="nb-NO" dirty="0"/>
              <a:t>• </a:t>
            </a:r>
            <a:r>
              <a:rPr lang="nb-NO" altLang="nb-NO" dirty="0" err="1"/>
              <a:t>Tungpust</a:t>
            </a:r>
            <a:endParaRPr lang="nb-NO" altLang="nb-NO" dirty="0"/>
          </a:p>
        </p:txBody>
      </p:sp>
      <p:sp>
        <p:nvSpPr>
          <p:cNvPr id="7172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18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Erfaringer/Utfordringer i forhold til pasientgruppen</a:t>
            </a:r>
          </a:p>
        </p:txBody>
      </p:sp>
      <p:sp>
        <p:nvSpPr>
          <p:cNvPr id="12291" name="Plassholder for innhold 6"/>
          <p:cNvSpPr>
            <a:spLocks noGrp="1"/>
          </p:cNvSpPr>
          <p:nvPr>
            <p:ph sz="half" idx="2"/>
          </p:nvPr>
        </p:nvSpPr>
        <p:spPr>
          <a:xfrm>
            <a:off x="4427538" y="1268760"/>
            <a:ext cx="3990975" cy="4897090"/>
          </a:xfrm>
        </p:spPr>
        <p:txBody>
          <a:bodyPr/>
          <a:lstStyle/>
          <a:p>
            <a:pPr>
              <a:defRPr/>
            </a:pPr>
            <a:r>
              <a:rPr lang="nb-NO" sz="1600" dirty="0"/>
              <a:t>Få pasienter i antall, men meget komplekse</a:t>
            </a:r>
          </a:p>
          <a:p>
            <a:pPr>
              <a:defRPr/>
            </a:pPr>
            <a:r>
              <a:rPr lang="nb-NO" sz="1600" dirty="0"/>
              <a:t>Mye og avansert medisinsk teknisk utstyr</a:t>
            </a:r>
          </a:p>
          <a:p>
            <a:pPr>
              <a:defRPr/>
            </a:pPr>
            <a:r>
              <a:rPr lang="nb-NO" sz="1600" dirty="0"/>
              <a:t>Ressurskrevende </a:t>
            </a:r>
          </a:p>
          <a:p>
            <a:pPr>
              <a:defRPr/>
            </a:pPr>
            <a:r>
              <a:rPr lang="nb-NO" sz="1600" dirty="0"/>
              <a:t>Forskjellig ”personlig egnethet”</a:t>
            </a:r>
          </a:p>
          <a:p>
            <a:pPr>
              <a:defRPr/>
            </a:pPr>
            <a:r>
              <a:rPr lang="nb-NO" sz="1600" dirty="0"/>
              <a:t>Ansvarsfordeling mellom kommuner/bydeler     og spesialisthelsetjenesten </a:t>
            </a:r>
          </a:p>
          <a:p>
            <a:pPr>
              <a:defRPr/>
            </a:pPr>
            <a:r>
              <a:rPr lang="nb-NO" sz="1600" dirty="0"/>
              <a:t>Pårørende</a:t>
            </a:r>
          </a:p>
          <a:p>
            <a:pPr>
              <a:defRPr/>
            </a:pPr>
            <a:r>
              <a:rPr lang="nb-NO" sz="1600" dirty="0"/>
              <a:t>Tilgjengelighet og fortrolighet på utstyr </a:t>
            </a:r>
          </a:p>
          <a:p>
            <a:pPr>
              <a:defRPr/>
            </a:pPr>
            <a:r>
              <a:rPr lang="nb-NO" sz="1600" dirty="0"/>
              <a:t>Logistikk på utstyr</a:t>
            </a:r>
          </a:p>
          <a:p>
            <a:pPr>
              <a:defRPr/>
            </a:pPr>
            <a:r>
              <a:rPr lang="nb-NO" sz="1600" dirty="0"/>
              <a:t>Koordinering (undersøkelser) </a:t>
            </a:r>
          </a:p>
          <a:p>
            <a:pPr>
              <a:defRPr/>
            </a:pPr>
            <a:r>
              <a:rPr lang="nb-NO" sz="1600" dirty="0"/>
              <a:t>Transport/</a:t>
            </a:r>
            <a:r>
              <a:rPr lang="nb-NO" sz="1600" dirty="0" err="1"/>
              <a:t>prehospitale</a:t>
            </a:r>
            <a:r>
              <a:rPr lang="nb-NO" sz="1600" dirty="0"/>
              <a:t> tjenester </a:t>
            </a:r>
          </a:p>
          <a:p>
            <a:pPr>
              <a:defRPr/>
            </a:pPr>
            <a:r>
              <a:rPr lang="nb-NO" sz="1600" dirty="0"/>
              <a:t>Anbud</a:t>
            </a:r>
          </a:p>
          <a:p>
            <a:pPr>
              <a:defRPr/>
            </a:pPr>
            <a:r>
              <a:rPr lang="nb-NO" sz="1600" dirty="0"/>
              <a:t>Etiske utfordringer </a:t>
            </a:r>
          </a:p>
        </p:txBody>
      </p:sp>
      <p:sp>
        <p:nvSpPr>
          <p:cNvPr id="9220" name="Plassholder for bunn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4" y="2227848"/>
            <a:ext cx="3972479" cy="29817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Fordeler og ulemper med LTMV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dirty="0"/>
              <a:t>Nasjonal veileder for LTMV: Pasienter med ALS kan tilbys LTMV Dette kan lindre symptomer på en meningsfull måte, men kan også forlenge lidelsene.</a:t>
            </a:r>
          </a:p>
          <a:p>
            <a:pPr marL="0" indent="0">
              <a:buFontTx/>
              <a:buNone/>
            </a:pPr>
            <a:endParaRPr lang="nb-NO" altLang="nb-NO" dirty="0"/>
          </a:p>
          <a:p>
            <a:pPr marL="0" indent="0">
              <a:buFontTx/>
              <a:buNone/>
            </a:pPr>
            <a:r>
              <a:rPr lang="nb-NO" altLang="nb-NO" dirty="0"/>
              <a:t>Helsedirektoratet/rådet for kvalitet og prioritering: </a:t>
            </a:r>
            <a:r>
              <a:rPr lang="nb-NO" altLang="nb-NO" dirty="0" err="1"/>
              <a:t>Invasiv</a:t>
            </a:r>
            <a:r>
              <a:rPr lang="nb-NO" altLang="nb-NO" dirty="0"/>
              <a:t> langtidsmekanisk ventilasjon (LTMV) ved ALS oppfyller ikke </a:t>
            </a:r>
            <a:r>
              <a:rPr lang="nb-NO" altLang="nb-NO" dirty="0" err="1"/>
              <a:t>prioriteringsforeskriftens</a:t>
            </a:r>
            <a:r>
              <a:rPr lang="nb-NO" altLang="nb-NO" dirty="0"/>
              <a:t> krav og bør kun vurderes til enkelte særlig motiverte pasienter etter en grundig beslutningsprosess i spesialisthelsetjenesten.</a:t>
            </a:r>
          </a:p>
          <a:p>
            <a:pPr marL="0" indent="0">
              <a:buFontTx/>
              <a:buNone/>
            </a:pPr>
            <a:endParaRPr lang="nb-NO" altLang="nb-NO" dirty="0"/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6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94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dirty="0"/>
              <a:t>Hva taler for  LTMV?</a:t>
            </a:r>
          </a:p>
        </p:txBody>
      </p:sp>
      <p:sp>
        <p:nvSpPr>
          <p:cNvPr id="8195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Samtykkekompetent og motivert pasient </a:t>
            </a:r>
          </a:p>
          <a:p>
            <a:r>
              <a:rPr lang="nb-NO" altLang="nb-NO" dirty="0"/>
              <a:t>Pasienten kan leve mange år ekstra </a:t>
            </a:r>
          </a:p>
          <a:p>
            <a:r>
              <a:rPr lang="nb-NO" altLang="nb-NO" dirty="0"/>
              <a:t>Kan ha god livskvalitet </a:t>
            </a:r>
          </a:p>
          <a:p>
            <a:r>
              <a:rPr lang="nb-NO" altLang="nb-NO" dirty="0"/>
              <a:t>Bestemme over sitt eget liv </a:t>
            </a:r>
          </a:p>
          <a:p>
            <a:r>
              <a:rPr lang="nb-NO" altLang="nb-NO" dirty="0"/>
              <a:t>Kan kommunisere godt med nymotens teknologi </a:t>
            </a:r>
          </a:p>
          <a:p>
            <a:r>
              <a:rPr lang="nb-NO" altLang="nb-NO" dirty="0"/>
              <a:t>Kan bo hjemme og være mobil </a:t>
            </a:r>
          </a:p>
          <a:p>
            <a:r>
              <a:rPr lang="nb-NO" altLang="nb-NO" dirty="0"/>
              <a:t>Kan unngå kognitiv svikt </a:t>
            </a:r>
          </a:p>
          <a:p>
            <a:r>
              <a:rPr lang="nb-NO" altLang="nb-NO" dirty="0"/>
              <a:t>At familien/pårørende motiverte og har reflektert over følger av LTMV </a:t>
            </a:r>
          </a:p>
          <a:p>
            <a:r>
              <a:rPr lang="nb-NO" altLang="nb-NO" dirty="0"/>
              <a:t>Avhengig av et kompetent og tverrfaglig team i kommunen og  spesialisthelsetjenesten</a:t>
            </a:r>
          </a:p>
        </p:txBody>
      </p:sp>
      <p:sp>
        <p:nvSpPr>
          <p:cNvPr id="8196" name="Plassholder for bunntekst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-32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latin typeface="Arial" charset="0"/>
              </a:rPr>
              <a:t>Human touch and empathy – with professional skill</a:t>
            </a:r>
            <a:endParaRPr lang="nb-NO" altLang="nb-NO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11614"/>
      </p:ext>
    </p:extLst>
  </p:cSld>
  <p:clrMapOvr>
    <a:masterClrMapping/>
  </p:clrMapOvr>
</p:sld>
</file>

<file path=ppt/theme/theme1.xml><?xml version="1.0" encoding="utf-8"?>
<a:theme xmlns:a="http://schemas.openxmlformats.org/drawingml/2006/main" name="Hvordan bygge opp en tjeneste ut fra Nasjonale retningslinjer til en liten men kompleks pasientgruppe.">
  <a:themeElements>
    <a:clrScheme name="Ahus pp mal norsk 9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86A195"/>
      </a:hlink>
      <a:folHlink>
        <a:srgbClr val="F0EFD8"/>
      </a:folHlink>
    </a:clrScheme>
    <a:fontScheme name="Ahus pp mal nor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hus pp mal nor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us pp mal nor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8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E1CAA7"/>
        </a:hlink>
        <a:folHlink>
          <a:srgbClr val="86A1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9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86A195"/>
        </a:hlink>
        <a:folHlink>
          <a:srgbClr val="F0EF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Hvordan bygge opp en tjeneste ut fra Nasjonale retningslinjer til en liten men kompleks pasientgruppe.</Template>
  <TotalTime>229</TotalTime>
  <Words>1224</Words>
  <Application>Microsoft Office PowerPoint</Application>
  <PresentationFormat>Skjermfremvisning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Hvordan bygge opp en tjeneste ut fra Nasjonale retningslinjer til en liten men kompleks pasientgruppe.</vt:lpstr>
      <vt:lpstr>Respirasjonsstøtte til pasienter med ALS – fordeler og ulemper</vt:lpstr>
      <vt:lpstr>Disposisjon</vt:lpstr>
      <vt:lpstr>DIAGNOSER LTMV</vt:lpstr>
      <vt:lpstr>Historikk</vt:lpstr>
      <vt:lpstr>Formål med tjenesten</vt:lpstr>
      <vt:lpstr>Hva skjer når pustemuskulaturen svikter?</vt:lpstr>
      <vt:lpstr>Erfaringer/Utfordringer i forhold til pasientgruppen</vt:lpstr>
      <vt:lpstr>Fordeler og ulemper med LTMV</vt:lpstr>
      <vt:lpstr>Hva taler for  LTMV?</vt:lpstr>
      <vt:lpstr>Hva taler for  LTMV?</vt:lpstr>
      <vt:lpstr>Hva taler mot behandling med LTMV?</vt:lpstr>
      <vt:lpstr>AKTIV DØDSHJELP?? NEI!!!</vt:lpstr>
      <vt:lpstr>Maskeventilasjon</vt:lpstr>
      <vt:lpstr>Tracheostomi- ventilerer via åpning på halsen til luftrøret</vt:lpstr>
      <vt:lpstr>UTSTYR TIL PASIENT MED LANGTIDS MEKANISK VENTILASJON</vt:lpstr>
      <vt:lpstr>Spesialisthelsetjenestens oppgaver er:</vt:lpstr>
      <vt:lpstr>Spesialisthelsetjenestens oppgaver er:</vt:lpstr>
      <vt:lpstr>Livskvalitet</vt:lpstr>
      <vt:lpstr>Takker for oppmerksomheten!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bygge opp en tjeneste, ut fra Nasjonale retningslinjer til en liten, men kompleks pasientgruppe.</dc:title>
  <dc:creator>Ann-Christin Pettersen</dc:creator>
  <cp:lastModifiedBy>mona bahus</cp:lastModifiedBy>
  <cp:revision>53</cp:revision>
  <cp:lastPrinted>2007-09-11T16:29:41Z</cp:lastPrinted>
  <dcterms:created xsi:type="dcterms:W3CDTF">2017-09-03T08:27:51Z</dcterms:created>
  <dcterms:modified xsi:type="dcterms:W3CDTF">2017-10-18T17:31:23Z</dcterms:modified>
</cp:coreProperties>
</file>