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70" r:id="rId5"/>
    <p:sldId id="262" r:id="rId6"/>
    <p:sldId id="274" r:id="rId7"/>
    <p:sldId id="275" r:id="rId8"/>
    <p:sldId id="271" r:id="rId9"/>
    <p:sldId id="276" r:id="rId10"/>
    <p:sldId id="277" r:id="rId11"/>
    <p:sldId id="272" r:id="rId12"/>
    <p:sldId id="278" r:id="rId13"/>
    <p:sldId id="280" r:id="rId14"/>
    <p:sldId id="265" r:id="rId15"/>
    <p:sldId id="266" r:id="rId16"/>
    <p:sldId id="267" r:id="rId17"/>
    <p:sldId id="268" r:id="rId18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nås, Kari Anne" initials="PKA" lastIdx="0" clrIdx="0">
    <p:extLst>
      <p:ext uri="{19B8F6BF-5375-455C-9EA6-DF929625EA0E}">
        <p15:presenceInfo xmlns:p15="http://schemas.microsoft.com/office/powerpoint/2012/main" userId="S-1-5-21-4135935706-1847230493-4241612772-46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9843E-120B-48DD-B644-81378C55A071}" type="datetimeFigureOut">
              <a:rPr lang="nb-NO" smtClean="0"/>
              <a:t>18.10.2017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B7C41-B306-49AE-92C8-880BE2DE19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0493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9843E-120B-48DD-B644-81378C55A071}" type="datetimeFigureOut">
              <a:rPr lang="nb-NO" smtClean="0"/>
              <a:t>18.10.2017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B7C41-B306-49AE-92C8-880BE2DE19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55212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9843E-120B-48DD-B644-81378C55A071}" type="datetimeFigureOut">
              <a:rPr lang="nb-NO" smtClean="0"/>
              <a:t>18.10.2017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B7C41-B306-49AE-92C8-880BE2DE19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98451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9843E-120B-48DD-B644-81378C55A071}" type="datetimeFigureOut">
              <a:rPr lang="nb-NO" smtClean="0"/>
              <a:t>18.10.2017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B7C41-B306-49AE-92C8-880BE2DE19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972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9843E-120B-48DD-B644-81378C55A071}" type="datetimeFigureOut">
              <a:rPr lang="nb-NO" smtClean="0"/>
              <a:t>18.10.2017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B7C41-B306-49AE-92C8-880BE2DE19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38469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9843E-120B-48DD-B644-81378C55A071}" type="datetimeFigureOut">
              <a:rPr lang="nb-NO" smtClean="0"/>
              <a:t>18.10.2017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B7C41-B306-49AE-92C8-880BE2DE19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30533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9843E-120B-48DD-B644-81378C55A071}" type="datetimeFigureOut">
              <a:rPr lang="nb-NO" smtClean="0"/>
              <a:t>18.10.2017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B7C41-B306-49AE-92C8-880BE2DE19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91922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9843E-120B-48DD-B644-81378C55A071}" type="datetimeFigureOut">
              <a:rPr lang="nb-NO" smtClean="0"/>
              <a:t>18.10.2017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B7C41-B306-49AE-92C8-880BE2DE19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54646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9843E-120B-48DD-B644-81378C55A071}" type="datetimeFigureOut">
              <a:rPr lang="nb-NO" smtClean="0"/>
              <a:t>18.10.2017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B7C41-B306-49AE-92C8-880BE2DE19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26758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9843E-120B-48DD-B644-81378C55A071}" type="datetimeFigureOut">
              <a:rPr lang="nb-NO" smtClean="0"/>
              <a:t>18.10.2017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B7C41-B306-49AE-92C8-880BE2DE19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6379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9843E-120B-48DD-B644-81378C55A071}" type="datetimeFigureOut">
              <a:rPr lang="nb-NO" smtClean="0"/>
              <a:t>18.10.2017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B7C41-B306-49AE-92C8-880BE2DE19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23233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9843E-120B-48DD-B644-81378C55A071}" type="datetimeFigureOut">
              <a:rPr lang="nb-NO" smtClean="0"/>
              <a:t>18.10.2017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B7C41-B306-49AE-92C8-880BE2DE19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8927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4533363"/>
          </a:xfrm>
          <a:solidFill>
            <a:srgbClr val="CC99FF"/>
          </a:solidFill>
        </p:spPr>
        <p:txBody>
          <a:bodyPr>
            <a:normAutofit/>
          </a:bodyPr>
          <a:lstStyle/>
          <a:p>
            <a:r>
              <a:rPr lang="nb-NO" sz="6700" b="1" dirty="0"/>
              <a:t>«Å være pårørende – gleder, sorger </a:t>
            </a:r>
            <a:r>
              <a:rPr lang="nb-NO" sz="6700" b="1"/>
              <a:t>og utfordringer»</a:t>
            </a:r>
            <a:br>
              <a:rPr lang="nb-NO" sz="6700" b="1" dirty="0"/>
            </a:br>
            <a:br>
              <a:rPr lang="nb-NO" sz="6700" b="1" dirty="0"/>
            </a:br>
            <a:br>
              <a:rPr lang="nb-NO" dirty="0"/>
            </a:br>
            <a:r>
              <a:rPr lang="nb-NO" sz="4900" dirty="0"/>
              <a:t>Line Mette Teigland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0" y="4404575"/>
            <a:ext cx="12192000" cy="2453425"/>
          </a:xfrm>
          <a:solidFill>
            <a:srgbClr val="CC99FF"/>
          </a:solidFill>
        </p:spPr>
        <p:txBody>
          <a:bodyPr>
            <a:normAutofit lnSpcReduction="10000"/>
          </a:bodyPr>
          <a:lstStyle/>
          <a:p>
            <a:endParaRPr lang="nb-NO" dirty="0"/>
          </a:p>
          <a:p>
            <a:r>
              <a:rPr lang="nb-NO" dirty="0"/>
              <a:t>Seminar, Stiftelsen ALS Norsk Støttegruppe, 13.10.17</a:t>
            </a:r>
          </a:p>
          <a:p>
            <a:r>
              <a:rPr lang="nb-NO" dirty="0"/>
              <a:t>Park Inn, Gardermoen</a:t>
            </a:r>
          </a:p>
          <a:p>
            <a:endParaRPr lang="nb-NO" dirty="0"/>
          </a:p>
          <a:p>
            <a:r>
              <a:rPr lang="nb-NO" sz="1400" dirty="0"/>
              <a:t>Line Mette Teigland - Stiftelsen ALS Norsk Støttegruppe</a:t>
            </a:r>
          </a:p>
          <a:p>
            <a:br>
              <a:rPr lang="nb-NO" sz="1400" dirty="0"/>
            </a:br>
            <a:endParaRPr lang="nb-NO" sz="1400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37" y="5054957"/>
            <a:ext cx="2009105" cy="1803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0467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-1" y="-1"/>
            <a:ext cx="12192001" cy="2086377"/>
          </a:xfrm>
          <a:solidFill>
            <a:srgbClr val="CC99FF"/>
          </a:solidFill>
        </p:spPr>
        <p:txBody>
          <a:bodyPr>
            <a:normAutofit fontScale="90000"/>
          </a:bodyPr>
          <a:lstStyle/>
          <a:p>
            <a:r>
              <a:rPr lang="nb-NO" sz="5400" b="1" dirty="0"/>
              <a:t>Utfordringer knyttet til det å være pårørende – samarbeid med helsevesenet:</a:t>
            </a:r>
            <a:br>
              <a:rPr lang="nb-NO" sz="5400" b="1" dirty="0"/>
            </a:br>
            <a:endParaRPr lang="nb-NO" sz="5400" b="1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0" y="1712890"/>
            <a:ext cx="12192000" cy="5145110"/>
          </a:xfrm>
          <a:solidFill>
            <a:srgbClr val="CC99FF"/>
          </a:solidFill>
        </p:spPr>
        <p:txBody>
          <a:bodyPr>
            <a:normAutofit/>
          </a:bodyPr>
          <a:lstStyle/>
          <a:p>
            <a:pPr lvl="0" algn="l"/>
            <a:r>
              <a:rPr lang="nb-NO" dirty="0"/>
              <a:t>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Mange ting fungerer ikke bra når det gjelder helsevesenet og ALS-syke/pårørende - &gt; prøv å vise forståelse og raushet samtidig som man ikke er redd for å be om hjelp og kreve det man faktisk har rett til.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Erfaring: GOD DIALOG gir bedre samarbeid!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Dårlige erfaringer tar tid å rette opp igjen!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Både pasienter og pårørende blir slitne av masse telefoner, ting som skal ordnes og kanskje må man kjempe for det… Man har dårlig tid og man vil leve!</a:t>
            </a:r>
          </a:p>
          <a:p>
            <a:pPr lvl="0" algn="l"/>
            <a:endParaRPr lang="nb-NO" dirty="0"/>
          </a:p>
          <a:p>
            <a:pPr lvl="0" algn="l"/>
            <a:r>
              <a:rPr lang="nb-NO" dirty="0"/>
              <a:t>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endParaRPr lang="nb-NO" dirty="0"/>
          </a:p>
          <a:p>
            <a:r>
              <a:rPr lang="nb-NO" sz="1400" dirty="0"/>
              <a:t>Line Mette Teigland – Stiftelsen ALS Norsk Støttegruppe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nb-NO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37" y="5054957"/>
            <a:ext cx="2009105" cy="1803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694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021982"/>
          </a:xfrm>
          <a:solidFill>
            <a:srgbClr val="CC99FF"/>
          </a:solidFill>
        </p:spPr>
        <p:txBody>
          <a:bodyPr>
            <a:normAutofit/>
          </a:bodyPr>
          <a:lstStyle/>
          <a:p>
            <a:r>
              <a:rPr lang="nb-NO" sz="5400" b="1" dirty="0"/>
              <a:t>Pårørende er en ressurs!</a:t>
            </a:r>
            <a:br>
              <a:rPr lang="nb-NO" sz="5400" b="1" dirty="0"/>
            </a:br>
            <a:endParaRPr lang="nb-NO" sz="5400" b="1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0" y="1712890"/>
            <a:ext cx="12192000" cy="5145110"/>
          </a:xfrm>
          <a:solidFill>
            <a:srgbClr val="CC99FF"/>
          </a:solidFill>
        </p:spPr>
        <p:txBody>
          <a:bodyPr>
            <a:normAutofit/>
          </a:bodyPr>
          <a:lstStyle/>
          <a:p>
            <a:pPr lvl="0" algn="l"/>
            <a:endParaRPr lang="nb-NO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800 000 mennesker i Norge er til enhver tid pårørende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1/6 nordmann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Utgjør 110 000 årsverk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Står for 40-50% av kommunal omsorg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Bidrar med 38 milliarder i ulønnet arbeid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endParaRPr lang="nb-NO" dirty="0"/>
          </a:p>
          <a:p>
            <a:pPr algn="l"/>
            <a:endParaRPr lang="nb-NO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nb-NO" dirty="0"/>
          </a:p>
          <a:p>
            <a:pPr lvl="0"/>
            <a:endParaRPr lang="nb-NO" sz="1400" dirty="0"/>
          </a:p>
          <a:p>
            <a:pPr lvl="0"/>
            <a:r>
              <a:rPr lang="nb-NO" sz="1400" dirty="0"/>
              <a:t>Line Mette Teigland – Stiftelsen ALS Norsk Støttegruppe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37" y="5054957"/>
            <a:ext cx="2009105" cy="1803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2112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021982"/>
          </a:xfrm>
          <a:solidFill>
            <a:srgbClr val="CC99FF"/>
          </a:solidFill>
        </p:spPr>
        <p:txBody>
          <a:bodyPr>
            <a:normAutofit/>
          </a:bodyPr>
          <a:lstStyle/>
          <a:p>
            <a:r>
              <a:rPr lang="nb-NO" sz="5400" b="1" dirty="0"/>
              <a:t>Gleder ved å være pårørende?</a:t>
            </a:r>
            <a:br>
              <a:rPr lang="nb-NO" sz="5400" b="1" dirty="0"/>
            </a:br>
            <a:endParaRPr lang="nb-NO" sz="5400" b="1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0" y="1712890"/>
            <a:ext cx="12192000" cy="5145110"/>
          </a:xfrm>
          <a:solidFill>
            <a:srgbClr val="CC99FF"/>
          </a:solidFill>
        </p:spPr>
        <p:txBody>
          <a:bodyPr>
            <a:normAutofit/>
          </a:bodyPr>
          <a:lstStyle/>
          <a:p>
            <a:pPr lvl="0" algn="l"/>
            <a:endParaRPr lang="nb-NO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Noen opplever å komme «nærmere» hverandre enn før sykdommen rammet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Stå sammen/støtte hverandre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Bety en forskjell for den man er glad i/ vise kjærlighet ved å gi praktisk hjelp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Bevissthet på å skape minner, gode opplevelser sammen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«</a:t>
            </a:r>
            <a:r>
              <a:rPr lang="nb-NO" dirty="0" err="1"/>
              <a:t>Bucket</a:t>
            </a:r>
            <a:r>
              <a:rPr lang="nb-NO" dirty="0"/>
              <a:t>-list»</a:t>
            </a:r>
          </a:p>
          <a:p>
            <a:pPr lvl="0" algn="l"/>
            <a:endParaRPr lang="nb-NO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endParaRPr lang="nb-NO" dirty="0"/>
          </a:p>
          <a:p>
            <a:pPr algn="l"/>
            <a:endParaRPr lang="nb-NO" dirty="0"/>
          </a:p>
          <a:p>
            <a:pPr algn="l"/>
            <a:endParaRPr lang="nb-NO" dirty="0"/>
          </a:p>
          <a:p>
            <a:r>
              <a:rPr lang="nb-NO" sz="1400" dirty="0"/>
              <a:t>Line Mette Teigland – Stiftelsen ALS Norsk Støttegruppe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nb-NO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37" y="5054957"/>
            <a:ext cx="2009105" cy="1803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3241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021982"/>
          </a:xfrm>
          <a:solidFill>
            <a:srgbClr val="CC99FF"/>
          </a:solidFill>
        </p:spPr>
        <p:txBody>
          <a:bodyPr>
            <a:normAutofit/>
          </a:bodyPr>
          <a:lstStyle/>
          <a:p>
            <a:r>
              <a:rPr lang="nb-NO" sz="5400" b="1" dirty="0"/>
              <a:t>«Sorger» når man er pårørende..</a:t>
            </a:r>
            <a:br>
              <a:rPr lang="nb-NO" sz="5400" b="1" dirty="0"/>
            </a:br>
            <a:endParaRPr lang="nb-NO" sz="5400" b="1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0" y="1712890"/>
            <a:ext cx="12192000" cy="5145110"/>
          </a:xfrm>
          <a:solidFill>
            <a:srgbClr val="CC99FF"/>
          </a:solidFill>
        </p:spPr>
        <p:txBody>
          <a:bodyPr>
            <a:normAutofit/>
          </a:bodyPr>
          <a:lstStyle/>
          <a:p>
            <a:pPr lvl="0" algn="l"/>
            <a:endParaRPr lang="nb-NO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Sorg fra den dagen man mistenker ALS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Funksjonstap – tap av livskvalitet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Tap av intimitet i forholdet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Tap av økonomisk trygghet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Tap av framtid og framtidsdrømmer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Visshet om begrenset tid før man må ta farvel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Leve i angst og uvisshet sliter på</a:t>
            </a:r>
          </a:p>
          <a:p>
            <a:pPr lvl="0" algn="l"/>
            <a:endParaRPr lang="nb-NO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endParaRPr lang="nb-NO" dirty="0"/>
          </a:p>
          <a:p>
            <a:r>
              <a:rPr lang="nb-NO" sz="1400" dirty="0"/>
              <a:t>Line Mette Teigland – Stiftelsen ALS Norsk Støttegruppe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nb-NO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37" y="5054957"/>
            <a:ext cx="2009105" cy="1803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0748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2279560"/>
          </a:xfrm>
          <a:solidFill>
            <a:srgbClr val="CC99FF"/>
          </a:solidFill>
        </p:spPr>
        <p:txBody>
          <a:bodyPr/>
          <a:lstStyle/>
          <a:p>
            <a:r>
              <a:rPr lang="nb-NO" sz="4800" b="1" dirty="0"/>
              <a:t>Den som er rammet av ALS:</a:t>
            </a:r>
            <a:br>
              <a:rPr lang="nb-NO" dirty="0"/>
            </a:b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0" y="2279561"/>
            <a:ext cx="12192000" cy="4578439"/>
          </a:xfrm>
          <a:solidFill>
            <a:srgbClr val="CC99FF"/>
          </a:solidFill>
        </p:spPr>
        <p:txBody>
          <a:bodyPr>
            <a:normAutofit/>
          </a:bodyPr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Trenger og ønsker støtte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Redd for å være til bry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Ta imot hjelp fra primærhelsetjenesten tidlig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 err="1"/>
              <a:t>Akseptèr</a:t>
            </a:r>
            <a:r>
              <a:rPr lang="nb-NO" dirty="0"/>
              <a:t> at de som står nær trenger pauser og noen å støtte seg på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Likeperson?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Jobb med å akseptere hjelpemidler og forandringer i hjemmet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Vær raus!</a:t>
            </a:r>
          </a:p>
          <a:p>
            <a:endParaRPr lang="nb-NO" dirty="0"/>
          </a:p>
          <a:p>
            <a:pPr algn="l"/>
            <a:endParaRPr lang="nb-NO" sz="1400" dirty="0"/>
          </a:p>
          <a:p>
            <a:r>
              <a:rPr lang="nb-NO" sz="1400" dirty="0"/>
              <a:t>Line Mette Teigland – Stiftelsen ALS Norsk Støttegruppe</a:t>
            </a:r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37" y="5054957"/>
            <a:ext cx="2009105" cy="1803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2008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2356834"/>
          </a:xfrm>
          <a:solidFill>
            <a:srgbClr val="CC99FF"/>
          </a:solidFill>
        </p:spPr>
        <p:txBody>
          <a:bodyPr/>
          <a:lstStyle/>
          <a:p>
            <a:r>
              <a:rPr lang="nb-NO" sz="4800" b="1" dirty="0"/>
              <a:t>Generelle råd til pårørende:</a:t>
            </a:r>
            <a:br>
              <a:rPr lang="nb-NO" dirty="0"/>
            </a:b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0" y="2356835"/>
            <a:ext cx="12192000" cy="4501165"/>
          </a:xfrm>
          <a:solidFill>
            <a:srgbClr val="CC99FF"/>
          </a:solidFill>
        </p:spPr>
        <p:txBody>
          <a:bodyPr/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endParaRPr lang="nb-NO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Ta imot hjelp fra det kommunale helsevesenet tidlig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Prøv å ha en god dialog med helsevesenet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Sørg for noen «pauser»/tid til deg selv og dine behov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Finn noen å snakke med: fastlege, sjelesørger, venner, likeperson.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Noen som blir syke blir svært kravstore og fokusert på egne behov - &gt; tør å være åpen om dine egne behov for avlastning, hvile og tid for deg selv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dirty="0"/>
              <a:t>Ta de vanskelige samtalene tidlig nok!!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Fortsett å skape gode minner sammen med de du er glad i &lt;3</a:t>
            </a:r>
          </a:p>
          <a:p>
            <a:r>
              <a:rPr lang="nb-NO" sz="1400" dirty="0"/>
              <a:t>Line Mette Teigland – Stiftelsen ALS Norsk Støttegruppe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37" y="5054957"/>
            <a:ext cx="2009105" cy="1803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2281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0" y="-837127"/>
            <a:ext cx="12192000" cy="3509963"/>
          </a:xfrm>
          <a:solidFill>
            <a:srgbClr val="CC99FF"/>
          </a:solidFill>
        </p:spPr>
        <p:txBody>
          <a:bodyPr>
            <a:normAutofit/>
          </a:bodyPr>
          <a:lstStyle/>
          <a:p>
            <a:r>
              <a:rPr lang="nb-NO" sz="4400" b="1" dirty="0"/>
              <a:t>Hva vi i ALS Norsk Støttegruppe ønsker å jobbe videre med </a:t>
            </a:r>
            <a:r>
              <a:rPr lang="nb-NO" sz="4400" b="1" dirty="0" err="1"/>
              <a:t>ift</a:t>
            </a:r>
            <a:r>
              <a:rPr lang="nb-NO" sz="4400" b="1" dirty="0"/>
              <a:t> ALS og pårørendearbeid:</a:t>
            </a:r>
            <a:br>
              <a:rPr lang="nb-NO" dirty="0"/>
            </a:b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0" y="2672836"/>
            <a:ext cx="12192000" cy="4185164"/>
          </a:xfrm>
          <a:solidFill>
            <a:srgbClr val="CC99FF"/>
          </a:solidFill>
        </p:spPr>
        <p:txBody>
          <a:bodyPr>
            <a:normAutofit/>
          </a:bodyPr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endParaRPr lang="nb-NO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Retningslinjer slik at de som rammes av ALS får like rettigheter uavhengig av hvilket </a:t>
            </a:r>
          </a:p>
          <a:p>
            <a:pPr lvl="0" algn="l"/>
            <a:r>
              <a:rPr lang="nb-NO" dirty="0"/>
              <a:t>     sykehus de tilhører og hvilken kommune de bor i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Standardiserte retningslinjer for </a:t>
            </a:r>
            <a:r>
              <a:rPr lang="nb-NO" dirty="0" err="1"/>
              <a:t>palliasjon</a:t>
            </a:r>
            <a:r>
              <a:rPr lang="nb-NO" dirty="0"/>
              <a:t> også </a:t>
            </a:r>
            <a:r>
              <a:rPr lang="nb-NO" dirty="0" err="1"/>
              <a:t>ift</a:t>
            </a:r>
            <a:r>
              <a:rPr lang="nb-NO" dirty="0"/>
              <a:t> ALS-pasienter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At ALS-syke og deres pårørende får en koordinator å forholde seg til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Ivaretagelse av pårørende både underveis i sykdomsforløpet og etterpå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Tiltak som gir livskvalitet for både den syke og de pårørende.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endParaRPr lang="nb-NO" dirty="0"/>
          </a:p>
          <a:p>
            <a:pPr lvl="0"/>
            <a:r>
              <a:rPr lang="nb-NO" sz="1400" dirty="0"/>
              <a:t>Line Mette Teigland – Stiftelsen ALS Norsk Støttegruppe</a:t>
            </a:r>
          </a:p>
          <a:p>
            <a:pPr algn="l"/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37" y="5054957"/>
            <a:ext cx="2009105" cy="1803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7563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575775"/>
          </a:xfrm>
          <a:solidFill>
            <a:srgbClr val="CC99FF"/>
          </a:solidFill>
        </p:spPr>
        <p:txBody>
          <a:bodyPr/>
          <a:lstStyle/>
          <a:p>
            <a:r>
              <a:rPr lang="nb-NO" sz="4800" b="1" dirty="0"/>
              <a:t>TAKK FOR MEG! </a:t>
            </a:r>
            <a:br>
              <a:rPr lang="nb-NO" dirty="0"/>
            </a:b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0" y="2034863"/>
            <a:ext cx="12192000" cy="4823138"/>
          </a:xfrm>
          <a:solidFill>
            <a:srgbClr val="CC99FF"/>
          </a:solidFill>
        </p:spPr>
        <p:txBody>
          <a:bodyPr>
            <a:normAutofit fontScale="92500" lnSpcReduction="10000"/>
          </a:bodyPr>
          <a:lstStyle/>
          <a:p>
            <a:endParaRPr lang="nb-NO" dirty="0"/>
          </a:p>
          <a:p>
            <a:r>
              <a:rPr lang="nb-NO" dirty="0"/>
              <a:t>Husk at dagen i dag har vi! </a:t>
            </a:r>
          </a:p>
          <a:p>
            <a:endParaRPr lang="nb-NO" dirty="0"/>
          </a:p>
          <a:p>
            <a:r>
              <a:rPr lang="nb-NO" dirty="0"/>
              <a:t>«En dag </a:t>
            </a:r>
            <a:r>
              <a:rPr lang="nb-NO" dirty="0" err="1"/>
              <a:t>ska</a:t>
            </a:r>
            <a:r>
              <a:rPr lang="nb-NO" dirty="0"/>
              <a:t> vi dø. Men alla andra </a:t>
            </a:r>
            <a:r>
              <a:rPr lang="nb-NO" dirty="0" err="1"/>
              <a:t>dagar</a:t>
            </a:r>
            <a:r>
              <a:rPr lang="nb-NO" dirty="0"/>
              <a:t> skal vi leva»</a:t>
            </a:r>
          </a:p>
          <a:p>
            <a:r>
              <a:rPr lang="nb-NO" sz="1400" dirty="0"/>
              <a:t>Per Olov Engquist</a:t>
            </a:r>
          </a:p>
          <a:p>
            <a:r>
              <a:rPr lang="nb-NO" sz="2000" dirty="0"/>
              <a:t>Derfor må vi leve i nuet hver dag. Nyte livet og skape minner sammen med dem vi er glad i.</a:t>
            </a:r>
            <a:endParaRPr lang="nb-NO" sz="2200" dirty="0"/>
          </a:p>
          <a:p>
            <a:endParaRPr lang="nb-NO" sz="1500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r>
              <a:rPr lang="nb-NO" dirty="0"/>
              <a:t>Kontaktinfo: mail: </a:t>
            </a:r>
            <a:r>
              <a:rPr lang="nb-NO" u="sng" dirty="0"/>
              <a:t>line.mette@live.no</a:t>
            </a:r>
            <a:r>
              <a:rPr lang="nb-NO" dirty="0"/>
              <a:t> eller telefon: 99594820</a:t>
            </a:r>
          </a:p>
          <a:p>
            <a:endParaRPr lang="nb-NO" dirty="0"/>
          </a:p>
          <a:p>
            <a:r>
              <a:rPr lang="nb-NO" sz="1500" dirty="0"/>
              <a:t>Line Mette Teigland - Stiftelsen ALS Norsk Støttegruppe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37" y="5054957"/>
            <a:ext cx="2009105" cy="1803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495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-8586" y="-1"/>
            <a:ext cx="12200586" cy="2700517"/>
          </a:xfrm>
          <a:solidFill>
            <a:srgbClr val="CC99FF"/>
          </a:solidFill>
        </p:spPr>
        <p:txBody>
          <a:bodyPr/>
          <a:lstStyle/>
          <a:p>
            <a:r>
              <a:rPr lang="nb-NO" b="1" dirty="0"/>
              <a:t> </a:t>
            </a:r>
            <a:r>
              <a:rPr lang="nb-NO" sz="4800" b="1" dirty="0"/>
              <a:t>Hvem er jeg?</a:t>
            </a:r>
            <a:br>
              <a:rPr lang="nb-NO" dirty="0"/>
            </a:b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0" y="2700516"/>
            <a:ext cx="12192000" cy="4157483"/>
          </a:xfrm>
          <a:solidFill>
            <a:srgbClr val="CC99FF"/>
          </a:solidFill>
        </p:spPr>
        <p:txBody>
          <a:bodyPr>
            <a:normAutofit lnSpcReduction="10000"/>
          </a:bodyPr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endParaRPr lang="nb-NO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Line Mette Teigland, 46 år.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Fra Sarpsborg, bor i Stange.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Jobber som sykepleier i Hamar kommune, korttids-/lindrende enhet. Pårørendearbeid er en stor del av jobben.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Nestleder og kurs-/kompetanseansvarlig i stiftelsen ALS Norsk Støttegruppe.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Interesser: lese bøker, strikking, bake og lage mat, reise, frivillig arbeid og lokalpolitikk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endParaRPr lang="nb-NO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endParaRPr lang="nb-NO" dirty="0"/>
          </a:p>
          <a:p>
            <a:pPr lvl="0"/>
            <a:r>
              <a:rPr lang="nb-NO" sz="1400" dirty="0"/>
              <a:t>Line Mette Teigland - Stiftelsen ALS Norsk Støttegruppe</a:t>
            </a:r>
          </a:p>
          <a:p>
            <a:endParaRPr lang="nb-NO" dirty="0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37" y="5054957"/>
            <a:ext cx="2009105" cy="1803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657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825623"/>
          </a:xfrm>
          <a:solidFill>
            <a:srgbClr val="CC99FF"/>
          </a:solidFill>
        </p:spPr>
        <p:txBody>
          <a:bodyPr>
            <a:normAutofit fontScale="90000"/>
          </a:bodyPr>
          <a:lstStyle/>
          <a:p>
            <a:pPr algn="ctr"/>
            <a:br>
              <a:rPr lang="nb-NO" dirty="0"/>
            </a:br>
            <a:r>
              <a:rPr lang="nb-NO" sz="6000" b="1" dirty="0"/>
              <a:t>«Hvem er pårørende?»</a:t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6"/>
          </a:xfrm>
          <a:solidFill>
            <a:srgbClr val="CC99FF"/>
          </a:solidFill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endParaRPr lang="nb-NO" dirty="0"/>
          </a:p>
          <a:p>
            <a:pPr lvl="0"/>
            <a:r>
              <a:rPr lang="nb-NO" dirty="0"/>
              <a:t>Ektefelle/samboer/kjæreste</a:t>
            </a:r>
          </a:p>
          <a:p>
            <a:pPr lvl="0"/>
            <a:r>
              <a:rPr lang="nb-NO" dirty="0"/>
              <a:t>Foreldre</a:t>
            </a:r>
          </a:p>
          <a:p>
            <a:pPr lvl="0"/>
            <a:r>
              <a:rPr lang="nb-NO" dirty="0"/>
              <a:t>Barn/svigerbarn/barnebarn</a:t>
            </a:r>
          </a:p>
          <a:p>
            <a:pPr lvl="0"/>
            <a:r>
              <a:rPr lang="nb-NO" dirty="0"/>
              <a:t>Venner og kollegaer</a:t>
            </a:r>
          </a:p>
          <a:p>
            <a:pPr marL="0" lvl="0" indent="0">
              <a:buNone/>
            </a:pPr>
            <a:r>
              <a:rPr lang="nb-NO" dirty="0"/>
              <a:t>PÅRØRENDE ER DE SOM PASIENTEN VELGER SOM SINE NÆRMESTE! </a:t>
            </a:r>
          </a:p>
          <a:p>
            <a:pPr marL="0" lvl="0" indent="0">
              <a:buNone/>
            </a:pPr>
            <a:endParaRPr lang="nb-NO" dirty="0"/>
          </a:p>
          <a:p>
            <a:pPr marL="0" lvl="0" indent="0">
              <a:buNone/>
            </a:pPr>
            <a:endParaRPr lang="nb-NO" dirty="0"/>
          </a:p>
          <a:p>
            <a:pPr marL="0" lvl="0" indent="0">
              <a:buNone/>
            </a:pPr>
            <a:endParaRPr lang="nb-NO" dirty="0"/>
          </a:p>
          <a:p>
            <a:pPr marL="0" indent="0" algn="ctr">
              <a:buNone/>
            </a:pPr>
            <a:r>
              <a:rPr lang="nb-NO" sz="1400" dirty="0"/>
              <a:t>Line Mette Teigland – Stiftelsen ALS Norsk Støttegruppe</a:t>
            </a:r>
            <a:r>
              <a:rPr lang="nb-NO" dirty="0"/>
              <a:t>                                         </a:t>
            </a:r>
          </a:p>
          <a:p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  <a:p>
            <a:endParaRPr lang="nb-NO" sz="2100" dirty="0"/>
          </a:p>
        </p:txBody>
      </p:sp>
      <p:sp>
        <p:nvSpPr>
          <p:cNvPr id="4" name="Plassholder for innhold 2"/>
          <p:cNvSpPr txBox="1">
            <a:spLocks/>
          </p:cNvSpPr>
          <p:nvPr/>
        </p:nvSpPr>
        <p:spPr>
          <a:xfrm>
            <a:off x="0" y="3703794"/>
            <a:ext cx="12192000" cy="3154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nb-NO" dirty="0"/>
          </a:p>
        </p:txBody>
      </p:sp>
      <p:sp>
        <p:nvSpPr>
          <p:cNvPr id="5" name="Rektangel 4"/>
          <p:cNvSpPr/>
          <p:nvPr/>
        </p:nvSpPr>
        <p:spPr>
          <a:xfrm>
            <a:off x="0" y="4855954"/>
            <a:ext cx="12192000" cy="985270"/>
          </a:xfrm>
          <a:prstGeom prst="rect">
            <a:avLst/>
          </a:prstGeom>
          <a:solidFill>
            <a:srgbClr val="CC99FF"/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nb-NO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b-NO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</a:t>
            </a:r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37" y="5054957"/>
            <a:ext cx="2009105" cy="1803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061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2021982"/>
          </a:xfrm>
          <a:solidFill>
            <a:srgbClr val="CC99FF"/>
          </a:solidFill>
        </p:spPr>
        <p:txBody>
          <a:bodyPr>
            <a:normAutofit/>
          </a:bodyPr>
          <a:lstStyle/>
          <a:p>
            <a:r>
              <a:rPr lang="nb-NO" sz="5400" b="1" dirty="0"/>
              <a:t>Gleder, sorger og utfordringer!</a:t>
            </a:r>
            <a:br>
              <a:rPr lang="nb-NO" sz="5400" b="1" dirty="0"/>
            </a:br>
            <a:endParaRPr lang="nb-NO" sz="5400" b="1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0" y="1712890"/>
            <a:ext cx="12192000" cy="5145110"/>
          </a:xfrm>
          <a:solidFill>
            <a:srgbClr val="CC99FF"/>
          </a:solidFill>
        </p:spPr>
        <p:txBody>
          <a:bodyPr>
            <a:normAutofit/>
          </a:bodyPr>
          <a:lstStyle/>
          <a:p>
            <a:pPr lvl="0" algn="l"/>
            <a:endParaRPr lang="nb-NO" dirty="0"/>
          </a:p>
          <a:p>
            <a:pPr lvl="0" algn="l"/>
            <a:endParaRPr lang="nb-NO" dirty="0"/>
          </a:p>
          <a:p>
            <a:pPr lvl="0" algn="l"/>
            <a:r>
              <a:rPr lang="nb-NO" dirty="0"/>
              <a:t>	ALS er en sykdom. som pr i dag ikke har noen effektiv kurativ behandling; - </a:t>
            </a:r>
          </a:p>
          <a:p>
            <a:pPr lvl="0" algn="l"/>
            <a:r>
              <a:rPr lang="nb-NO" dirty="0"/>
              <a:t>	sykdomsforløpet er ofte brutalt.</a:t>
            </a:r>
          </a:p>
          <a:p>
            <a:pPr lvl="0" algn="l"/>
            <a:r>
              <a:rPr lang="nb-NO" dirty="0"/>
              <a:t>	Mange; - både pasienter og pårørende har gitt uttrykk for at dette er det tøffeste</a:t>
            </a:r>
          </a:p>
          <a:p>
            <a:pPr lvl="0" algn="l"/>
            <a:r>
              <a:rPr lang="nb-NO" dirty="0"/>
              <a:t>	med denne sykdommen!</a:t>
            </a:r>
          </a:p>
          <a:p>
            <a:pPr lvl="0" algn="l"/>
            <a:r>
              <a:rPr lang="nb-NO" dirty="0"/>
              <a:t>	Å være pårørende til en ALS-syk byr på gleder, sorger og utfordringer!</a:t>
            </a:r>
          </a:p>
          <a:p>
            <a:pPr lvl="0" algn="l"/>
            <a:endParaRPr lang="nb-NO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endParaRPr lang="nb-NO" dirty="0"/>
          </a:p>
          <a:p>
            <a:pPr algn="l"/>
            <a:endParaRPr lang="nb-NO" dirty="0"/>
          </a:p>
          <a:p>
            <a:pPr lvl="0"/>
            <a:r>
              <a:rPr lang="nb-NO" sz="1400" dirty="0"/>
              <a:t>Line Mette Teigland – </a:t>
            </a:r>
            <a:r>
              <a:rPr lang="nb-NO" sz="1400" dirty="0" err="1"/>
              <a:t>Stifltelsen</a:t>
            </a:r>
            <a:r>
              <a:rPr lang="nb-NO" sz="1400" dirty="0"/>
              <a:t> ALS Norsk Støttegruppe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37" y="5054957"/>
            <a:ext cx="2009105" cy="1803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283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2021982"/>
          </a:xfrm>
          <a:solidFill>
            <a:srgbClr val="CC99FF"/>
          </a:solidFill>
        </p:spPr>
        <p:txBody>
          <a:bodyPr>
            <a:normAutofit/>
          </a:bodyPr>
          <a:lstStyle/>
          <a:p>
            <a:r>
              <a:rPr lang="nb-NO" sz="5400" b="1" dirty="0"/>
              <a:t> Pårørenderollen</a:t>
            </a:r>
            <a:br>
              <a:rPr lang="nb-NO" sz="5400" b="1" dirty="0"/>
            </a:br>
            <a:endParaRPr lang="nb-NO" sz="5400" b="1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0" y="1712890"/>
            <a:ext cx="12192000" cy="5145110"/>
          </a:xfrm>
          <a:solidFill>
            <a:srgbClr val="CC99FF"/>
          </a:solidFill>
        </p:spPr>
        <p:txBody>
          <a:bodyPr>
            <a:normAutofit/>
          </a:bodyPr>
          <a:lstStyle/>
          <a:p>
            <a:pPr lvl="0" algn="l"/>
            <a:endParaRPr lang="nb-NO" dirty="0"/>
          </a:p>
          <a:p>
            <a:pPr lvl="0" algn="l"/>
            <a:r>
              <a:rPr lang="nb-NO" dirty="0"/>
              <a:t>Avhengig av alder og hjelpebehov hos den som er syk…</a:t>
            </a:r>
          </a:p>
          <a:p>
            <a:pPr lvl="0" algn="l"/>
            <a:r>
              <a:rPr lang="nb-NO" dirty="0"/>
              <a:t>Som pårørende kan man fylle rollen som: Sykepleier, saksbehandler, advokat, masekopp, hushjelp, koordinator, byggeleder, sjåfør, vaktmester, kokk….</a:t>
            </a:r>
          </a:p>
          <a:p>
            <a:pPr lvl="0" algn="l"/>
            <a:endParaRPr lang="nb-NO" dirty="0"/>
          </a:p>
          <a:p>
            <a:pPr lvl="0" algn="l"/>
            <a:r>
              <a:rPr lang="nb-NO" dirty="0"/>
              <a:t>Hva står ikke i stillingsbeskrivelsen?</a:t>
            </a:r>
          </a:p>
          <a:p>
            <a:pPr lvl="0" algn="l"/>
            <a:endParaRPr lang="nb-NO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endParaRPr lang="nb-NO" dirty="0"/>
          </a:p>
          <a:p>
            <a:pPr algn="l"/>
            <a:endParaRPr lang="nb-NO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nb-NO" dirty="0"/>
          </a:p>
          <a:p>
            <a:pPr lvl="0"/>
            <a:r>
              <a:rPr lang="nb-NO" sz="1400" dirty="0"/>
              <a:t>Line Mette Teigland – Stiftelsen ALS Norsk Støttegruppe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37" y="5054957"/>
            <a:ext cx="2009105" cy="1803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580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2021982"/>
          </a:xfrm>
          <a:solidFill>
            <a:srgbClr val="CC99FF"/>
          </a:solidFill>
        </p:spPr>
        <p:txBody>
          <a:bodyPr>
            <a:normAutofit/>
          </a:bodyPr>
          <a:lstStyle/>
          <a:p>
            <a:r>
              <a:rPr lang="nb-NO" sz="5400" b="1" dirty="0"/>
              <a:t> Den nærmeste pårørende:</a:t>
            </a:r>
            <a:br>
              <a:rPr lang="nb-NO" sz="5400" b="1" dirty="0"/>
            </a:br>
            <a:endParaRPr lang="nb-NO" sz="5400" b="1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0" y="1712890"/>
            <a:ext cx="12192000" cy="5145110"/>
          </a:xfrm>
          <a:solidFill>
            <a:srgbClr val="CC99FF"/>
          </a:solidFill>
        </p:spPr>
        <p:txBody>
          <a:bodyPr>
            <a:normAutofit/>
          </a:bodyPr>
          <a:lstStyle/>
          <a:p>
            <a:pPr lvl="0" algn="l"/>
            <a:endParaRPr lang="nb-NO" dirty="0"/>
          </a:p>
          <a:p>
            <a:pPr lvl="0" algn="l"/>
            <a:endParaRPr lang="nb-NO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Fylle mange behov og roller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Støtte den som er syk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Må ofte ta seg  av kontakten med helsevesenet (primær- og sekundærhelsetjenesten)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Tar ofte stort ansvar også i forhold til pleie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Blir ofte ekspert på den som er syk (kjenne igjen utfordringer, kommunikasjon, vet hva den syke foretrekker). Det gjør vondt dersom man ikke blir tatt på alvor </a:t>
            </a:r>
            <a:r>
              <a:rPr lang="nb-NO" dirty="0" err="1"/>
              <a:t>ift</a:t>
            </a:r>
            <a:r>
              <a:rPr lang="nb-NO" dirty="0"/>
              <a:t> dette.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Fokuserer ikke på barn og unge som pårørende her </a:t>
            </a:r>
            <a:r>
              <a:rPr lang="nb-NO" dirty="0" err="1"/>
              <a:t>pga</a:t>
            </a:r>
            <a:r>
              <a:rPr lang="nb-NO" dirty="0"/>
              <a:t> egen forelesning om dette.</a:t>
            </a:r>
          </a:p>
          <a:p>
            <a:pPr lvl="0" algn="l"/>
            <a:endParaRPr lang="nb-NO" dirty="0"/>
          </a:p>
          <a:p>
            <a:r>
              <a:rPr lang="nb-NO" sz="1400" dirty="0"/>
              <a:t>Line Mette Teigland – Stiftelsen ALS Norsk Støttegruppe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nb-NO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37" y="5054957"/>
            <a:ext cx="2009105" cy="1803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103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2021982"/>
          </a:xfrm>
          <a:solidFill>
            <a:srgbClr val="CC99FF"/>
          </a:solidFill>
        </p:spPr>
        <p:txBody>
          <a:bodyPr>
            <a:normAutofit fontScale="90000"/>
          </a:bodyPr>
          <a:lstStyle/>
          <a:p>
            <a:r>
              <a:rPr lang="nb-NO" sz="5400" b="1" dirty="0"/>
              <a:t>Å være ektefelle/samboer/kjæreste med </a:t>
            </a:r>
            <a:br>
              <a:rPr lang="nb-NO" sz="5400" b="1" dirty="0"/>
            </a:br>
            <a:r>
              <a:rPr lang="nb-NO" sz="5400" b="1" dirty="0"/>
              <a:t>en som har ALS</a:t>
            </a:r>
            <a:br>
              <a:rPr lang="nb-NO" sz="5400" b="1" dirty="0"/>
            </a:br>
            <a:endParaRPr lang="nb-NO" sz="5400" b="1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0" y="1712890"/>
            <a:ext cx="12192000" cy="5145110"/>
          </a:xfrm>
          <a:solidFill>
            <a:srgbClr val="CC99FF"/>
          </a:solidFill>
        </p:spPr>
        <p:txBody>
          <a:bodyPr>
            <a:normAutofit/>
          </a:bodyPr>
          <a:lstStyle/>
          <a:p>
            <a:pPr lvl="0" algn="l"/>
            <a:r>
              <a:rPr lang="nb-NO" dirty="0"/>
              <a:t>*Vondt å se at den man elsker blir syk og kroppen forandrer seg</a:t>
            </a:r>
          </a:p>
          <a:p>
            <a:pPr lvl="0" algn="l"/>
            <a:r>
              <a:rPr lang="nb-NO" dirty="0"/>
              <a:t>*Må begynne å ta ansvar for flere ting i og utenfor hjemmet</a:t>
            </a:r>
          </a:p>
          <a:p>
            <a:pPr lvl="0" algn="l"/>
            <a:r>
              <a:rPr lang="nb-NO" dirty="0"/>
              <a:t>*Bekymringer for framtiden, for eksempel </a:t>
            </a:r>
            <a:r>
              <a:rPr lang="nb-NO" dirty="0" err="1"/>
              <a:t>ift</a:t>
            </a:r>
            <a:r>
              <a:rPr lang="nb-NO" dirty="0"/>
              <a:t> økonomi</a:t>
            </a:r>
          </a:p>
          <a:p>
            <a:pPr lvl="0" algn="l"/>
            <a:r>
              <a:rPr lang="nb-NO" dirty="0"/>
              <a:t>*Den fysiske intimiteten i forholdet blir forandret, kanskje til og med fraværende.</a:t>
            </a:r>
          </a:p>
          <a:p>
            <a:pPr lvl="0" algn="l"/>
            <a:r>
              <a:rPr lang="nb-NO" dirty="0"/>
              <a:t>*Utfordrende for begge parter og være likeverdige partnere i forholdet</a:t>
            </a:r>
          </a:p>
          <a:p>
            <a:pPr lvl="0" algn="l"/>
            <a:r>
              <a:rPr lang="nb-NO" dirty="0"/>
              <a:t>*Man må forberede seg på å miste livsledsager, kjæreste, støttespiller, bestevenn.</a:t>
            </a:r>
          </a:p>
          <a:p>
            <a:pPr lvl="0" algn="l"/>
            <a:r>
              <a:rPr lang="nb-NO" dirty="0"/>
              <a:t>*Sykdomsforløpet blir en stor fysisk, psykisk og emosjonell påkjenning.</a:t>
            </a:r>
          </a:p>
          <a:p>
            <a:pPr lvl="0" algn="l"/>
            <a:r>
              <a:rPr lang="nb-NO" dirty="0"/>
              <a:t>*Noen ønsker å vise seg sterkere enn man føler seg for den som er syk?</a:t>
            </a:r>
          </a:p>
          <a:p>
            <a:pPr lvl="0" algn="l"/>
            <a:r>
              <a:rPr lang="nb-NO" dirty="0"/>
              <a:t>*Ofte blir ektefelle/samboer/kjæreste også en støttespiller for mange andre i familie og </a:t>
            </a:r>
          </a:p>
          <a:p>
            <a:pPr lvl="0" algn="l"/>
            <a:r>
              <a:rPr lang="nb-NO" dirty="0"/>
              <a:t>  omgangskrets. </a:t>
            </a:r>
          </a:p>
          <a:p>
            <a:pPr lvl="0" algn="l"/>
            <a:r>
              <a:rPr lang="nb-NO" dirty="0"/>
              <a:t>*Totalbelastningen blir STOR!</a:t>
            </a:r>
          </a:p>
          <a:p>
            <a:pPr lvl="0" algn="l"/>
            <a:endParaRPr lang="nb-NO" dirty="0"/>
          </a:p>
          <a:p>
            <a:pPr lvl="0" algn="l"/>
            <a:endParaRPr lang="nb-NO" dirty="0"/>
          </a:p>
          <a:p>
            <a:pPr algn="l"/>
            <a:endParaRPr lang="nb-NO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nb-NO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37" y="5054957"/>
            <a:ext cx="2009105" cy="1803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928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-1" y="-1"/>
            <a:ext cx="12192001" cy="2086377"/>
          </a:xfrm>
          <a:solidFill>
            <a:srgbClr val="CC99FF"/>
          </a:solidFill>
        </p:spPr>
        <p:txBody>
          <a:bodyPr>
            <a:normAutofit fontScale="90000"/>
          </a:bodyPr>
          <a:lstStyle/>
          <a:p>
            <a:r>
              <a:rPr lang="nb-NO" sz="5400" b="1" dirty="0"/>
              <a:t>Utfordringer knyttet til det å være pårørende:</a:t>
            </a:r>
            <a:br>
              <a:rPr lang="nb-NO" sz="5400" b="1" dirty="0"/>
            </a:br>
            <a:endParaRPr lang="nb-NO" sz="5400" b="1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0" y="1712890"/>
            <a:ext cx="12192000" cy="5145110"/>
          </a:xfrm>
          <a:solidFill>
            <a:srgbClr val="CC99FF"/>
          </a:solidFill>
        </p:spPr>
        <p:txBody>
          <a:bodyPr>
            <a:normAutofit/>
          </a:bodyPr>
          <a:lstStyle/>
          <a:p>
            <a:pPr lvl="0" algn="l"/>
            <a:endParaRPr lang="nb-NO" dirty="0"/>
          </a:p>
          <a:p>
            <a:pPr lvl="0" algn="l"/>
            <a:r>
              <a:rPr lang="nb-NO" dirty="0"/>
              <a:t>Avhengig av alder og hjelpebehov hos den som er syk.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Forholde seg til helsepersonell på ulike nivå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Forholde seg til offentlige instanser, særlig NAV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Forholde seg til avlastningsordninger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Rettigheter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Økonomi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Jobb, evt. skole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Informasjon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Egen helse  </a:t>
            </a:r>
          </a:p>
          <a:p>
            <a:pPr lvl="0"/>
            <a:r>
              <a:rPr lang="nb-NO" sz="1400" dirty="0"/>
              <a:t>Line Mette Teigland – Stiftelsen ALS Norsk Støttegruppe</a:t>
            </a:r>
          </a:p>
          <a:p>
            <a:pPr algn="l"/>
            <a:endParaRPr lang="nb-NO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nb-NO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37" y="5054957"/>
            <a:ext cx="2009105" cy="1803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936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-1" y="-1"/>
            <a:ext cx="12192001" cy="2086377"/>
          </a:xfrm>
          <a:solidFill>
            <a:srgbClr val="CC99FF"/>
          </a:solidFill>
        </p:spPr>
        <p:txBody>
          <a:bodyPr>
            <a:normAutofit fontScale="90000"/>
          </a:bodyPr>
          <a:lstStyle/>
          <a:p>
            <a:r>
              <a:rPr lang="nb-NO" sz="5400" b="1" dirty="0"/>
              <a:t>Utfordringer knyttet til det å være pårørende:</a:t>
            </a:r>
            <a:br>
              <a:rPr lang="nb-NO" sz="5400" b="1" dirty="0"/>
            </a:br>
            <a:endParaRPr lang="nb-NO" sz="5400" b="1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0" y="1712890"/>
            <a:ext cx="12192000" cy="5145110"/>
          </a:xfrm>
          <a:solidFill>
            <a:srgbClr val="CC99FF"/>
          </a:solidFill>
        </p:spPr>
        <p:txBody>
          <a:bodyPr>
            <a:normAutofit/>
          </a:bodyPr>
          <a:lstStyle/>
          <a:p>
            <a:pPr lvl="0" algn="l"/>
            <a:r>
              <a:rPr lang="nb-NO" dirty="0"/>
              <a:t>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Utfordringer knyttet til alle praktiske utfordringer, - tilpasninger i hjemmet, bil, reise etc.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Verdighet… vondt å se at den som står en nær ikke blir relatert til på samme måte som før.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Man kan være redd for å være til bry og kreve noe.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Noen syke kan blir svært «kravstore» og det kan bli belastende for pårørende.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«Vanskelige samtaler» med de man er glad i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nb-NO" dirty="0"/>
              <a:t>Man kan komme til å observere svekket kognitiv funksjon hos sin kjære.</a:t>
            </a:r>
          </a:p>
          <a:p>
            <a:pPr lvl="0" algn="l"/>
            <a:r>
              <a:rPr lang="nb-NO" dirty="0"/>
              <a:t>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endParaRPr lang="nb-NO" dirty="0"/>
          </a:p>
          <a:p>
            <a:pPr algn="l"/>
            <a:endParaRPr lang="nb-NO" dirty="0"/>
          </a:p>
          <a:p>
            <a:pPr lvl="0"/>
            <a:r>
              <a:rPr lang="nb-NO" sz="1400" dirty="0"/>
              <a:t>Line Mette Teigland – Stiftelsen ALS Norsk Støttegruppe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37" y="5054957"/>
            <a:ext cx="2009105" cy="1803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238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4846</TotalTime>
  <Words>1200</Words>
  <Application>Microsoft Office PowerPoint</Application>
  <PresentationFormat>Widescreen</PresentationFormat>
  <Paragraphs>199</Paragraphs>
  <Slides>17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Office-tema</vt:lpstr>
      <vt:lpstr>«Å være pårørende – gleder, sorger og utfordringer»   Line Mette Teigland</vt:lpstr>
      <vt:lpstr> Hvem er jeg? </vt:lpstr>
      <vt:lpstr> «Hvem er pårørende?» </vt:lpstr>
      <vt:lpstr>Gleder, sorger og utfordringer! </vt:lpstr>
      <vt:lpstr> Pårørenderollen </vt:lpstr>
      <vt:lpstr> Den nærmeste pårørende: </vt:lpstr>
      <vt:lpstr>Å være ektefelle/samboer/kjæreste med  en som har ALS </vt:lpstr>
      <vt:lpstr>Utfordringer knyttet til det å være pårørende: </vt:lpstr>
      <vt:lpstr>Utfordringer knyttet til det å være pårørende: </vt:lpstr>
      <vt:lpstr>Utfordringer knyttet til det å være pårørende – samarbeid med helsevesenet: </vt:lpstr>
      <vt:lpstr>Pårørende er en ressurs! </vt:lpstr>
      <vt:lpstr>Gleder ved å være pårørende? </vt:lpstr>
      <vt:lpstr>«Sorger» når man er pårørende.. </vt:lpstr>
      <vt:lpstr>Den som er rammet av ALS: </vt:lpstr>
      <vt:lpstr>Generelle råd til pårørende: </vt:lpstr>
      <vt:lpstr>Hva vi i ALS Norsk Støttegruppe ønsker å jobbe videre med ift ALS og pårørendearbeid: </vt:lpstr>
      <vt:lpstr>TAKK FOR MEG!  </vt:lpstr>
    </vt:vector>
  </TitlesOfParts>
  <Company>Rakkestad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«Å være pårørende»   Line Mette Teigland</dc:title>
  <dc:creator>Pinås, Kari Anne</dc:creator>
  <cp:lastModifiedBy>mona bahus</cp:lastModifiedBy>
  <cp:revision>40</cp:revision>
  <dcterms:created xsi:type="dcterms:W3CDTF">2015-10-20T11:10:53Z</dcterms:created>
  <dcterms:modified xsi:type="dcterms:W3CDTF">2017-10-18T15:47:14Z</dcterms:modified>
</cp:coreProperties>
</file>