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57" r:id="rId3"/>
    <p:sldId id="454" r:id="rId4"/>
    <p:sldId id="460" r:id="rId5"/>
    <p:sldId id="358" r:id="rId6"/>
    <p:sldId id="461" r:id="rId7"/>
    <p:sldId id="374" r:id="rId8"/>
    <p:sldId id="462" r:id="rId9"/>
    <p:sldId id="356" r:id="rId10"/>
    <p:sldId id="449" r:id="rId11"/>
    <p:sldId id="457" r:id="rId12"/>
    <p:sldId id="448" r:id="rId13"/>
    <p:sldId id="450" r:id="rId14"/>
    <p:sldId id="463" r:id="rId15"/>
    <p:sldId id="456" r:id="rId16"/>
    <p:sldId id="421" r:id="rId17"/>
    <p:sldId id="428" r:id="rId18"/>
    <p:sldId id="464" r:id="rId19"/>
    <p:sldId id="465" r:id="rId20"/>
    <p:sldId id="466" r:id="rId21"/>
    <p:sldId id="35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7"/>
  </p:normalViewPr>
  <p:slideViewPr>
    <p:cSldViewPr snapToGrid="0" snapToObjects="1">
      <p:cViewPr>
        <p:scale>
          <a:sx n="114" d="100"/>
          <a:sy n="114" d="100"/>
        </p:scale>
        <p:origin x="472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4A940-02D8-E743-BDBB-6E529D08E4BC}" type="datetimeFigureOut">
              <a:rPr lang="en-US" smtClean="0"/>
              <a:t>10/5/19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F9A2E-C197-E24A-90CA-320893202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5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6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2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7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39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5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3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0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7AD3-4D28-1C4F-AB84-B288131BBA3B}" type="datetimeFigureOut">
              <a:rPr lang="en-US" smtClean="0"/>
              <a:t>10/5/19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7A432-228E-C748-94B9-0E1F69ACF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5724525" y="6535738"/>
            <a:ext cx="3384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algn="r"/>
            <a:r>
              <a:rPr lang="nb-NO" sz="12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00" y="5849938"/>
            <a:ext cx="21955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47A71D-3DDA-E647-92A0-D42908C97AC9}"/>
              </a:ext>
            </a:extLst>
          </p:cNvPr>
          <p:cNvSpPr/>
          <p:nvPr/>
        </p:nvSpPr>
        <p:spPr>
          <a:xfrm>
            <a:off x="769752" y="1210861"/>
            <a:ext cx="104166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400" dirty="0" err="1"/>
              <a:t>Grunnforskning</a:t>
            </a:r>
            <a:r>
              <a:rPr lang="en" sz="2400" dirty="0"/>
              <a:t> </a:t>
            </a:r>
            <a:r>
              <a:rPr lang="en" sz="2400" dirty="0" err="1"/>
              <a:t>ved</a:t>
            </a:r>
            <a:r>
              <a:rPr lang="en" sz="2400" dirty="0"/>
              <a:t> NTNU</a:t>
            </a:r>
          </a:p>
          <a:p>
            <a:endParaRPr lang="en" sz="2400" dirty="0"/>
          </a:p>
          <a:p>
            <a:endParaRPr lang="en" sz="2400" dirty="0"/>
          </a:p>
          <a:p>
            <a:r>
              <a:rPr lang="en" dirty="0"/>
              <a:t>Axel Sandvig MD, PhD </a:t>
            </a:r>
            <a:r>
              <a:rPr lang="en" dirty="0" err="1"/>
              <a:t>og</a:t>
            </a:r>
            <a:r>
              <a:rPr lang="en" dirty="0"/>
              <a:t> Ioanna Sandvig PhD</a:t>
            </a:r>
          </a:p>
          <a:p>
            <a:r>
              <a:rPr lang="en" dirty="0" err="1"/>
              <a:t>Institutt</a:t>
            </a:r>
            <a:r>
              <a:rPr lang="en" dirty="0"/>
              <a:t> for </a:t>
            </a:r>
            <a:r>
              <a:rPr lang="en" dirty="0" err="1"/>
              <a:t>nevromedisin</a:t>
            </a:r>
            <a:r>
              <a:rPr lang="en" dirty="0"/>
              <a:t> </a:t>
            </a:r>
            <a:r>
              <a:rPr lang="en" dirty="0" err="1"/>
              <a:t>og</a:t>
            </a:r>
            <a:r>
              <a:rPr lang="en" dirty="0"/>
              <a:t> </a:t>
            </a:r>
            <a:r>
              <a:rPr lang="en" dirty="0" err="1"/>
              <a:t>bevegelsesvitenskap</a:t>
            </a:r>
            <a:endParaRPr lang="en" dirty="0"/>
          </a:p>
          <a:p>
            <a:r>
              <a:rPr lang="en" dirty="0" err="1"/>
              <a:t>Fakultet</a:t>
            </a:r>
            <a:r>
              <a:rPr lang="en" dirty="0"/>
              <a:t> for </a:t>
            </a:r>
            <a:r>
              <a:rPr lang="en" dirty="0" err="1"/>
              <a:t>medisin</a:t>
            </a:r>
            <a:r>
              <a:rPr lang="en" dirty="0"/>
              <a:t> </a:t>
            </a:r>
            <a:r>
              <a:rPr lang="en" dirty="0" err="1"/>
              <a:t>og</a:t>
            </a:r>
            <a:r>
              <a:rPr lang="en" dirty="0"/>
              <a:t> </a:t>
            </a:r>
            <a:r>
              <a:rPr lang="en" dirty="0" err="1"/>
              <a:t>helsevitenskap</a:t>
            </a:r>
            <a:endParaRPr lang="en" dirty="0"/>
          </a:p>
          <a:p>
            <a:r>
              <a:rPr lang="en" dirty="0" err="1"/>
              <a:t>Norges</a:t>
            </a:r>
            <a:r>
              <a:rPr lang="en" dirty="0"/>
              <a:t> </a:t>
            </a:r>
            <a:r>
              <a:rPr lang="en" dirty="0" err="1"/>
              <a:t>teknisk-naturvitenskapelige</a:t>
            </a:r>
            <a:r>
              <a:rPr lang="en" dirty="0"/>
              <a:t> </a:t>
            </a:r>
            <a:r>
              <a:rPr lang="en" dirty="0" err="1"/>
              <a:t>universitet</a:t>
            </a:r>
            <a:r>
              <a:rPr lang="en" dirty="0"/>
              <a:t> (NTNU)</a:t>
            </a:r>
          </a:p>
          <a:p>
            <a:endParaRPr lang="en" sz="2400" dirty="0"/>
          </a:p>
          <a:p>
            <a:endParaRPr lang="e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D11A3F-CDFA-1B44-85F7-8180C22084C7}"/>
              </a:ext>
            </a:extLst>
          </p:cNvPr>
          <p:cNvSpPr txBox="1"/>
          <p:nvPr/>
        </p:nvSpPr>
        <p:spPr>
          <a:xfrm>
            <a:off x="9477339" y="6258739"/>
            <a:ext cx="1531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ALS seminar 05.10.19</a:t>
            </a:r>
          </a:p>
        </p:txBody>
      </p:sp>
    </p:spTree>
    <p:extLst>
      <p:ext uri="{BB962C8B-B14F-4D97-AF65-F5344CB8AC3E}">
        <p14:creationId xmlns:p14="http://schemas.microsoft.com/office/powerpoint/2010/main" val="99448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A1AF55-EAA0-474C-8530-8BECF7D034C2}"/>
              </a:ext>
            </a:extLst>
          </p:cNvPr>
          <p:cNvSpPr txBox="1"/>
          <p:nvPr/>
        </p:nvSpPr>
        <p:spPr>
          <a:xfrm>
            <a:off x="1240778" y="416300"/>
            <a:ext cx="839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Nerveceller dyrket i cellekulturer</a:t>
            </a:r>
            <a:r>
              <a:rPr lang="nb-NO" sz="2000" i="1" dirty="0"/>
              <a:t> </a:t>
            </a:r>
            <a:r>
              <a:rPr lang="nb-NO" sz="2000" dirty="0"/>
              <a:t>deler grunnleggende egenskaper med nerveceller som studeres i hjernen og ryggmargen</a:t>
            </a:r>
            <a:endParaRPr lang="nb-NO" sz="2000" i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132629-B947-3840-8F17-8B889679F12A}"/>
              </a:ext>
            </a:extLst>
          </p:cNvPr>
          <p:cNvGrpSpPr/>
          <p:nvPr/>
        </p:nvGrpSpPr>
        <p:grpSpPr>
          <a:xfrm>
            <a:off x="1450326" y="1820656"/>
            <a:ext cx="9930326" cy="3415791"/>
            <a:chOff x="1240778" y="1971450"/>
            <a:chExt cx="9930326" cy="341579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3D8B45-713C-494C-A3D8-C1C0B2774274}"/>
                </a:ext>
              </a:extLst>
            </p:cNvPr>
            <p:cNvGrpSpPr/>
            <p:nvPr/>
          </p:nvGrpSpPr>
          <p:grpSpPr>
            <a:xfrm>
              <a:off x="1240778" y="2506462"/>
              <a:ext cx="9744022" cy="2627667"/>
              <a:chOff x="927695" y="2334625"/>
              <a:chExt cx="9744022" cy="262766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DB680E63-503A-F74A-82D8-6E8ED87A8C24}"/>
                  </a:ext>
                </a:extLst>
              </p:cNvPr>
              <p:cNvGrpSpPr/>
              <p:nvPr/>
            </p:nvGrpSpPr>
            <p:grpSpPr>
              <a:xfrm>
                <a:off x="927695" y="2334625"/>
                <a:ext cx="6197934" cy="2627667"/>
                <a:chOff x="6814237" y="3810617"/>
                <a:chExt cx="5635660" cy="2815620"/>
              </a:xfrm>
            </p:grpSpPr>
            <p:pic>
              <p:nvPicPr>
                <p:cNvPr id="7" name="Picture 6" descr="Screen Shot 2017-11-05 at 15.47.13.png">
                  <a:extLst>
                    <a:ext uri="{FF2B5EF4-FFF2-40B4-BE49-F238E27FC236}">
                      <a16:creationId xmlns:a16="http://schemas.microsoft.com/office/drawing/2014/main" id="{84BC2039-4A11-6643-BAA9-CE140C4174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14237" y="5238265"/>
                  <a:ext cx="1853908" cy="1365479"/>
                </a:xfrm>
                <a:prstGeom prst="rect">
                  <a:avLst/>
                </a:prstGeom>
              </p:spPr>
            </p:pic>
            <p:pic>
              <p:nvPicPr>
                <p:cNvPr id="8" name="Picture 7" descr="Screen Shot 2017-11-05 at 15.47.23.png">
                  <a:extLst>
                    <a:ext uri="{FF2B5EF4-FFF2-40B4-BE49-F238E27FC236}">
                      <a16:creationId xmlns:a16="http://schemas.microsoft.com/office/drawing/2014/main" id="{D463A2ED-6D33-5E4C-9B43-0CBCF59068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14237" y="3818222"/>
                  <a:ext cx="1812096" cy="1350270"/>
                </a:xfrm>
                <a:prstGeom prst="rect">
                  <a:avLst/>
                </a:prstGeom>
              </p:spPr>
            </p:pic>
            <p:pic>
              <p:nvPicPr>
                <p:cNvPr id="9" name="Picture 8" descr="Screen Shot 2017-11-05 at 15.45.40.png">
                  <a:extLst>
                    <a:ext uri="{FF2B5EF4-FFF2-40B4-BE49-F238E27FC236}">
                      <a16:creationId xmlns:a16="http://schemas.microsoft.com/office/drawing/2014/main" id="{7E3FA9B1-AE1B-0345-9455-AF4FBDE4C2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01037" y="3810617"/>
                  <a:ext cx="1837588" cy="1365480"/>
                </a:xfrm>
                <a:prstGeom prst="rect">
                  <a:avLst/>
                </a:prstGeom>
              </p:spPr>
            </p:pic>
            <p:pic>
              <p:nvPicPr>
                <p:cNvPr id="10" name="Picture 9" descr="Screen Shot 2017-11-05 at 15.45.23.png">
                  <a:extLst>
                    <a:ext uri="{FF2B5EF4-FFF2-40B4-BE49-F238E27FC236}">
                      <a16:creationId xmlns:a16="http://schemas.microsoft.com/office/drawing/2014/main" id="{9DF6DA71-48CE-0F44-9B15-FA872D2BD2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2696" y="3818223"/>
                  <a:ext cx="1847201" cy="1365480"/>
                </a:xfrm>
                <a:prstGeom prst="rect">
                  <a:avLst/>
                </a:prstGeom>
              </p:spPr>
            </p:pic>
            <p:pic>
              <p:nvPicPr>
                <p:cNvPr id="11" name="Picture 10" descr="2.10X.NFH.tif">
                  <a:extLst>
                    <a:ext uri="{FF2B5EF4-FFF2-40B4-BE49-F238E27FC236}">
                      <a16:creationId xmlns:a16="http://schemas.microsoft.com/office/drawing/2014/main" id="{30C940AA-C8F6-A548-87CB-6052A8E55D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07762" y="5245963"/>
                  <a:ext cx="1842135" cy="1380274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7-11-05 at 15.45.53.png">
                  <a:extLst>
                    <a:ext uri="{FF2B5EF4-FFF2-40B4-BE49-F238E27FC236}">
                      <a16:creationId xmlns:a16="http://schemas.microsoft.com/office/drawing/2014/main" id="{62D2DFB5-A6A4-5242-BBF5-D51A012C0F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26529" y="5257661"/>
                  <a:ext cx="1812096" cy="1333631"/>
                </a:xfrm>
                <a:prstGeom prst="rect">
                  <a:avLst/>
                </a:prstGeom>
              </p:spPr>
            </p:pic>
          </p:grp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56E0E2D-4397-1245-BAC5-B8746DC64B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07432" y="2334625"/>
                <a:ext cx="3464285" cy="2605960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0EC2DA-CDFB-A649-8842-DA558BC7D3C6}"/>
                </a:ext>
              </a:extLst>
            </p:cNvPr>
            <p:cNvSpPr/>
            <p:nvPr/>
          </p:nvSpPr>
          <p:spPr>
            <a:xfrm>
              <a:off x="7509175" y="1971450"/>
              <a:ext cx="3661929" cy="34157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4B0B0F-F4B7-224D-ADDF-8F2D27C41CEB}"/>
              </a:ext>
            </a:extLst>
          </p:cNvPr>
          <p:cNvSpPr txBox="1"/>
          <p:nvPr/>
        </p:nvSpPr>
        <p:spPr>
          <a:xfrm>
            <a:off x="1328062" y="1451324"/>
            <a:ext cx="900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 organiserer seg i nettverk av økende strukturell og funksjonell kompleksitet over tid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FE9CA1-9C27-AD46-BE77-06F634114922}"/>
              </a:ext>
            </a:extLst>
          </p:cNvPr>
          <p:cNvSpPr txBox="1"/>
          <p:nvPr/>
        </p:nvSpPr>
        <p:spPr>
          <a:xfrm>
            <a:off x="4906638" y="5026841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Images: Sandvig </a:t>
            </a:r>
            <a:r>
              <a:rPr lang="nb-NO" sz="1100" dirty="0" err="1"/>
              <a:t>laboratory</a:t>
            </a:r>
            <a:endParaRPr lang="nb-NO" sz="110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104AA0-2740-C348-8BF0-1606FAAB5517}"/>
              </a:ext>
            </a:extLst>
          </p:cNvPr>
          <p:cNvCxnSpPr/>
          <p:nvPr/>
        </p:nvCxnSpPr>
        <p:spPr>
          <a:xfrm>
            <a:off x="1163660" y="1116637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041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39F525-A3D0-CE40-9516-BBA6FD20613F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457255-0D90-6F43-9E30-62FEF1B1FD7C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Slike egenskaper kan benyttes og studeres ved bruk av avanserte metoder og teknologi</a:t>
            </a:r>
            <a:endParaRPr lang="nb-NO" sz="2000" i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A2CC44-804D-AD4C-BC0C-7AC6951FE272}"/>
              </a:ext>
            </a:extLst>
          </p:cNvPr>
          <p:cNvGrpSpPr/>
          <p:nvPr/>
        </p:nvGrpSpPr>
        <p:grpSpPr>
          <a:xfrm>
            <a:off x="1191492" y="1825538"/>
            <a:ext cx="9556981" cy="2985148"/>
            <a:chOff x="1191492" y="1825538"/>
            <a:chExt cx="9556981" cy="29851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1273B9D-7610-454B-A6F7-77891EA358DA}"/>
                </a:ext>
              </a:extLst>
            </p:cNvPr>
            <p:cNvGrpSpPr/>
            <p:nvPr/>
          </p:nvGrpSpPr>
          <p:grpSpPr>
            <a:xfrm>
              <a:off x="1191492" y="1825538"/>
              <a:ext cx="9556981" cy="2985148"/>
              <a:chOff x="1191492" y="1241338"/>
              <a:chExt cx="9556981" cy="298514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82BB5E4-3367-6E4E-A276-C7AD7C18DC87}"/>
                  </a:ext>
                </a:extLst>
              </p:cNvPr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91492" y="1241338"/>
                <a:ext cx="3593465" cy="2665644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47537BB-C97E-BB4E-AF6E-6EA98D48A32B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2982" y="1261307"/>
                <a:ext cx="5689599" cy="131191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FAE380F-1037-AD4F-AE4D-4D3EC603D804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22983" y="2553248"/>
                <a:ext cx="5825490" cy="146304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D3465A-25AE-C24B-AA22-723FFE4E6057}"/>
                  </a:ext>
                </a:extLst>
              </p:cNvPr>
              <p:cNvSpPr txBox="1"/>
              <p:nvPr/>
            </p:nvSpPr>
            <p:spPr>
              <a:xfrm>
                <a:off x="7835728" y="3964876"/>
                <a:ext cx="277685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nb-NO" sz="1100" dirty="0"/>
                  <a:t>Images: Sandvig </a:t>
                </a:r>
                <a:r>
                  <a:rPr lang="nb-NO" sz="1100" dirty="0" err="1"/>
                  <a:t>laboratory</a:t>
                </a:r>
                <a:endParaRPr lang="nb-NO" sz="1100" dirty="0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A2FF6FE-0CEC-B945-AB8C-6E48B745917A}"/>
                </a:ext>
              </a:extLst>
            </p:cNvPr>
            <p:cNvSpPr/>
            <p:nvPr/>
          </p:nvSpPr>
          <p:spPr>
            <a:xfrm>
              <a:off x="4922982" y="3202447"/>
              <a:ext cx="1399142" cy="13330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546875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89F567-37FD-C242-8B6B-95E22DF09D44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7AF9508-C221-4A48-81DF-DAE1A064B287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En funksjonell nerve-muskel kobling</a:t>
            </a:r>
            <a:endParaRPr lang="nb-NO" sz="20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A61C2-DB4E-E94F-96A4-5AA8A9E1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867" y="1575942"/>
            <a:ext cx="4243011" cy="3441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2FA29-89AC-1E45-BB7A-B2E90D9B7D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670" y="1575947"/>
            <a:ext cx="5740400" cy="3441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B3D62A-2ED9-904C-B5A7-29BA8A1A357F}"/>
              </a:ext>
            </a:extLst>
          </p:cNvPr>
          <p:cNvSpPr txBox="1"/>
          <p:nvPr/>
        </p:nvSpPr>
        <p:spPr>
          <a:xfrm>
            <a:off x="8372217" y="5020443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Bauer et al. </a:t>
            </a:r>
            <a:r>
              <a:rPr lang="nb-NO" sz="1100" dirty="0" err="1"/>
              <a:t>BioRXiv</a:t>
            </a:r>
            <a:r>
              <a:rPr lang="nb-NO" sz="11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403994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1A98A9-4929-2D44-A076-FE3F1878AAAF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2EEB61-2BF2-5C4A-A656-256EB7910FDA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En funksjonell nerve-muskel kobling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A4CCA-38D0-704F-9772-85E1280BA5E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856" y="1777960"/>
            <a:ext cx="5756910" cy="2789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03A3FF-C5CB-E749-820D-DEEB698F7136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517" y="1992907"/>
            <a:ext cx="2563495" cy="2359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CD45F-B5C9-0F4B-A7BE-C681D0D64660}"/>
              </a:ext>
            </a:extLst>
          </p:cNvPr>
          <p:cNvSpPr txBox="1"/>
          <p:nvPr/>
        </p:nvSpPr>
        <p:spPr>
          <a:xfrm>
            <a:off x="7788323" y="4645870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Bauer et al. </a:t>
            </a:r>
            <a:r>
              <a:rPr lang="nb-NO" sz="1100" dirty="0" err="1"/>
              <a:t>BioRXiv</a:t>
            </a:r>
            <a:r>
              <a:rPr lang="nb-NO" sz="11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186375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1A98A9-4929-2D44-A076-FE3F1878AAAF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2EEB61-2BF2-5C4A-A656-256EB7910FDA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En funksjonell nerve-muskel kobling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0FCC5-08A1-274D-BAAE-14EF6B826F06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411" y="1259442"/>
            <a:ext cx="4603670" cy="26108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BB6F99-16FA-6743-BA2C-13246C421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235" y="4068659"/>
            <a:ext cx="4790022" cy="22166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B1B5D6-DB83-1641-A914-9C32B4E0A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324" y="1441454"/>
            <a:ext cx="6357142" cy="43922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1DB1AD-2CE3-9C46-A19F-1EB6BBC06A9F}"/>
              </a:ext>
            </a:extLst>
          </p:cNvPr>
          <p:cNvSpPr txBox="1"/>
          <p:nvPr/>
        </p:nvSpPr>
        <p:spPr>
          <a:xfrm>
            <a:off x="4632844" y="6023708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Bauer et al. </a:t>
            </a:r>
            <a:r>
              <a:rPr lang="nb-NO" sz="1100" dirty="0" err="1"/>
              <a:t>BioRXiv</a:t>
            </a:r>
            <a:r>
              <a:rPr lang="nb-NO" sz="11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215052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BD1669-57D4-BF4E-A48E-9DCD474B6139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041" y="991518"/>
            <a:ext cx="3371161" cy="528809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E3A90FA-A6E7-DB40-AA02-4F5E71B1671C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3137256-9B4E-A847-9B83-3CA557323269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En funksjonell nerve-muskel kobling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B49E13-A841-384A-8177-5D47ED6F85CB}"/>
              </a:ext>
            </a:extLst>
          </p:cNvPr>
          <p:cNvSpPr txBox="1"/>
          <p:nvPr/>
        </p:nvSpPr>
        <p:spPr>
          <a:xfrm>
            <a:off x="2031025" y="6310589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Bauer et al. </a:t>
            </a:r>
            <a:r>
              <a:rPr lang="nb-NO" sz="1100" dirty="0" err="1"/>
              <a:t>BioRXiv</a:t>
            </a:r>
            <a:r>
              <a:rPr lang="nb-NO" sz="11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113881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EF8EAEE-D6CE-3345-BA51-0B9716560D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370" y="1327999"/>
            <a:ext cx="7874857" cy="3365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E4C50D-269A-8F4B-93E8-DD70EC8A8178}"/>
              </a:ext>
            </a:extLst>
          </p:cNvPr>
          <p:cNvSpPr txBox="1"/>
          <p:nvPr/>
        </p:nvSpPr>
        <p:spPr>
          <a:xfrm>
            <a:off x="6343374" y="4713284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Valderhaug et al, in </a:t>
            </a:r>
            <a:r>
              <a:rPr lang="nb-NO" sz="1100" dirty="0" err="1"/>
              <a:t>manuscript</a:t>
            </a:r>
            <a:endParaRPr lang="nb-NO" sz="11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631764-5420-B640-92AD-41F0D931E870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D37106-EDDF-CB44-9A18-385A3C6AAA82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Et nettverk av nerveceller med en genetisk mutasjon</a:t>
            </a:r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2466536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52EFA66-75B1-CA4D-87B7-79D5C16D6110}"/>
              </a:ext>
            </a:extLst>
          </p:cNvPr>
          <p:cNvGrpSpPr/>
          <p:nvPr/>
        </p:nvGrpSpPr>
        <p:grpSpPr>
          <a:xfrm>
            <a:off x="1008301" y="2018208"/>
            <a:ext cx="7069817" cy="3055060"/>
            <a:chOff x="636392" y="1606208"/>
            <a:chExt cx="4044060" cy="1531177"/>
          </a:xfrm>
        </p:grpSpPr>
        <p:pic>
          <p:nvPicPr>
            <p:cNvPr id="4" name="Picture 3" descr="Firing Rate">
              <a:extLst>
                <a:ext uri="{FF2B5EF4-FFF2-40B4-BE49-F238E27FC236}">
                  <a16:creationId xmlns:a16="http://schemas.microsoft.com/office/drawing/2014/main" id="{41FE6B54-C111-A548-996B-214330F935C3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392" y="1606208"/>
              <a:ext cx="2112761" cy="15108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 descr="Burstiness Index">
              <a:extLst>
                <a:ext uri="{FF2B5EF4-FFF2-40B4-BE49-F238E27FC236}">
                  <a16:creationId xmlns:a16="http://schemas.microsoft.com/office/drawing/2014/main" id="{9515F985-0929-D64B-8E38-513103F5484F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7691" y="1626512"/>
              <a:ext cx="2112761" cy="1510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F2678A0-DC22-6C44-817A-E179625515E4}"/>
              </a:ext>
            </a:extLst>
          </p:cNvPr>
          <p:cNvSpPr txBox="1"/>
          <p:nvPr/>
        </p:nvSpPr>
        <p:spPr>
          <a:xfrm>
            <a:off x="1322247" y="1124203"/>
            <a:ext cx="829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 kan finne ut om </a:t>
            </a:r>
            <a:r>
              <a:rPr lang="nb-NO" dirty="0" err="1"/>
              <a:t>nettverk´s</a:t>
            </a:r>
            <a:r>
              <a:rPr lang="nb-NO" dirty="0"/>
              <a:t> funksjonen er normal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3B0D54-D46A-8C48-8AF8-A630B223041B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96112CC-8F56-1445-8FD8-D25B4250CCEC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Data modellering av nerveceller som kommuniserer i nettverk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F99036-DCEC-FB4D-8E37-52F369A19DAF}"/>
              </a:ext>
            </a:extLst>
          </p:cNvPr>
          <p:cNvSpPr txBox="1"/>
          <p:nvPr/>
        </p:nvSpPr>
        <p:spPr>
          <a:xfrm>
            <a:off x="202225" y="5073268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Bauer et al. </a:t>
            </a:r>
            <a:r>
              <a:rPr lang="nb-NO" sz="1100" dirty="0" err="1"/>
              <a:t>BioRXiv</a:t>
            </a:r>
            <a:r>
              <a:rPr lang="nb-NO" sz="1100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845908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58E3B-F73F-7E4A-8871-1C80BA6440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0778" y="1693573"/>
            <a:ext cx="6923462" cy="39141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2678A0-DC22-6C44-817A-E179625515E4}"/>
              </a:ext>
            </a:extLst>
          </p:cNvPr>
          <p:cNvSpPr txBox="1"/>
          <p:nvPr/>
        </p:nvSpPr>
        <p:spPr>
          <a:xfrm>
            <a:off x="1347626" y="1096135"/>
            <a:ext cx="10398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 kan skille mellom friske og syke nettverk av nerveceller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6D480A-29FB-2942-BB2E-6ADB7E8D2C98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4F5E14-E287-C148-B51D-11985D17059B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Data modellering av nervecellers nettverks funksjoner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038308-19A3-6D48-BFBD-56977B5E7A55}"/>
              </a:ext>
            </a:extLst>
          </p:cNvPr>
          <p:cNvSpPr txBox="1"/>
          <p:nvPr/>
        </p:nvSpPr>
        <p:spPr>
          <a:xfrm>
            <a:off x="103073" y="5684704"/>
            <a:ext cx="27768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100" dirty="0"/>
              <a:t>Fiskum et al, in </a:t>
            </a:r>
            <a:r>
              <a:rPr lang="nb-NO" sz="1100" dirty="0" err="1"/>
              <a:t>preparation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126843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6D480A-29FB-2942-BB2E-6ADB7E8D2C98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4F5E14-E287-C148-B51D-11985D17059B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Hvorfor er slike modeller viktig?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6A0CFF-CAE4-EC43-94D3-DA4E79BF0E9D}"/>
              </a:ext>
            </a:extLst>
          </p:cNvPr>
          <p:cNvSpPr/>
          <p:nvPr/>
        </p:nvSpPr>
        <p:spPr>
          <a:xfrm>
            <a:off x="1240778" y="1395295"/>
            <a:ext cx="103988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cs typeface="Arial"/>
              </a:rPr>
              <a:t>Modellene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hjelper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oss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til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å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forstå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forholdet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mellom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nervecellenes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struktur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og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funksjon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mens</a:t>
            </a:r>
            <a:r>
              <a:rPr lang="en-US" dirty="0">
                <a:cs typeface="Arial"/>
              </a:rPr>
              <a:t> de </a:t>
            </a:r>
            <a:r>
              <a:rPr lang="en-US" dirty="0" err="1">
                <a:cs typeface="Arial"/>
              </a:rPr>
              <a:t>kommuniserer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nettverk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på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følgende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måte</a:t>
            </a:r>
            <a:r>
              <a:rPr lang="en-US" dirty="0">
                <a:cs typeface="Arial"/>
              </a:rPr>
              <a:t>: 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Finne</a:t>
            </a:r>
            <a:r>
              <a:rPr lang="en-US" dirty="0"/>
              <a:t> a</a:t>
            </a:r>
            <a:r>
              <a:rPr lang="nb-NO" dirty="0" err="1"/>
              <a:t>vvik</a:t>
            </a:r>
            <a:r>
              <a:rPr lang="nb-NO" dirty="0"/>
              <a:t> fra den normale funksjonen som kan være sykdomsframkallende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Beskrive</a:t>
            </a:r>
            <a:r>
              <a:rPr lang="en-US" dirty="0"/>
              <a:t>/</a:t>
            </a:r>
            <a:r>
              <a:rPr lang="en-US" dirty="0" err="1"/>
              <a:t>forklare</a:t>
            </a:r>
            <a:r>
              <a:rPr lang="en-US" dirty="0"/>
              <a:t> </a:t>
            </a:r>
            <a:r>
              <a:rPr lang="en-US" dirty="0" err="1"/>
              <a:t>prosessene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forårsaker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“driver” ALS </a:t>
            </a:r>
            <a:r>
              <a:rPr lang="en-US" dirty="0" err="1"/>
              <a:t>sykdommen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Veilede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</a:t>
            </a:r>
            <a:r>
              <a:rPr lang="en-US" dirty="0" err="1"/>
              <a:t>når</a:t>
            </a:r>
            <a:r>
              <a:rPr lang="en-US" dirty="0"/>
              <a:t> vi tester </a:t>
            </a:r>
            <a:r>
              <a:rPr lang="en-US" dirty="0" err="1"/>
              <a:t>hypoteser</a:t>
            </a:r>
            <a:r>
              <a:rPr lang="en-US" dirty="0"/>
              <a:t> (</a:t>
            </a:r>
            <a:r>
              <a:rPr lang="en-US" dirty="0" err="1"/>
              <a:t>teorier</a:t>
            </a:r>
            <a:r>
              <a:rPr lang="en-US" dirty="0"/>
              <a:t>) om </a:t>
            </a:r>
            <a:r>
              <a:rPr lang="en-US" dirty="0" err="1"/>
              <a:t>mekanismene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r>
              <a:rPr lang="en-US" b="1" dirty="0">
                <a:cs typeface="Arial"/>
              </a:rPr>
              <a:t> </a:t>
            </a:r>
            <a:endParaRPr lang="en-US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5468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DFB12D-92EE-F24D-8667-A70CE102D333}"/>
              </a:ext>
            </a:extLst>
          </p:cNvPr>
          <p:cNvSpPr txBox="1"/>
          <p:nvPr/>
        </p:nvSpPr>
        <p:spPr>
          <a:xfrm>
            <a:off x="1634066" y="1578704"/>
            <a:ext cx="85513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ALS prosjektet på NTNU ble etablert i 2016 ved hjelp av midler fra ALS Norge </a:t>
            </a:r>
          </a:p>
          <a:p>
            <a:endParaRPr lang="nb-NO" dirty="0"/>
          </a:p>
          <a:p>
            <a:r>
              <a:rPr lang="nb-NO" dirty="0"/>
              <a:t>			</a:t>
            </a:r>
          </a:p>
          <a:p>
            <a:r>
              <a:rPr lang="nb-NO" dirty="0"/>
              <a:t>			</a:t>
            </a:r>
            <a:r>
              <a:rPr lang="nb-NO" sz="2000" dirty="0"/>
              <a:t>			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14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9BBF6E-D9A2-7042-B6E8-C2BA619117F5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EFD1F0-4A8E-F344-B2BD-CBED599DFF1A}"/>
              </a:ext>
            </a:extLst>
          </p:cNvPr>
          <p:cNvSpPr txBox="1"/>
          <p:nvPr/>
        </p:nvSpPr>
        <p:spPr>
          <a:xfrm>
            <a:off x="1240778" y="460401"/>
            <a:ext cx="297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Bakgrunn</a:t>
            </a:r>
          </a:p>
        </p:txBody>
      </p:sp>
    </p:spTree>
    <p:extLst>
      <p:ext uri="{BB962C8B-B14F-4D97-AF65-F5344CB8AC3E}">
        <p14:creationId xmlns:p14="http://schemas.microsoft.com/office/powerpoint/2010/main" val="12407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9ED8DB-FBFB-BA4B-BF7C-F27415E5EB57}"/>
              </a:ext>
            </a:extLst>
          </p:cNvPr>
          <p:cNvSpPr txBox="1"/>
          <p:nvPr/>
        </p:nvSpPr>
        <p:spPr>
          <a:xfrm>
            <a:off x="1240778" y="1241892"/>
            <a:ext cx="9139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Med pasient-spesifikk modellering, har vi mulighet til å finne ut:</a:t>
            </a:r>
          </a:p>
          <a:p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Hvordan forholdet mellom nervecellenes struktur og funksjon i nettverk kan hjelpe oss til å «forutsi» fremtidige forandringer som er relevante for ALS sykdommens utvikling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Identifisere kritiske tilstander i store populasjoner av nerveceller som kan hjelpe oss til å forstå sykdoms utvikling og dermed bidra til å bedre behandlingen av ALS pasienter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ALS spesifikke nettverk av nerveceller kan brukes til å teste effekten av nye behandlings metoder før de testes på pasienter 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A39AD7-2136-454B-9769-7DA4A9658042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F40CAA5-5799-2C4C-AD1F-B6A1E823FF8A}"/>
              </a:ext>
            </a:extLst>
          </p:cNvPr>
          <p:cNvSpPr txBox="1"/>
          <p:nvPr/>
        </p:nvSpPr>
        <p:spPr>
          <a:xfrm>
            <a:off x="1240778" y="416300"/>
            <a:ext cx="990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Hva kan dette bety for ALS pasienter?</a:t>
            </a:r>
          </a:p>
        </p:txBody>
      </p:sp>
    </p:spTree>
    <p:extLst>
      <p:ext uri="{BB962C8B-B14F-4D97-AF65-F5344CB8AC3E}">
        <p14:creationId xmlns:p14="http://schemas.microsoft.com/office/powerpoint/2010/main" val="2804228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13D3B77-4EC5-5F45-8FA1-C4C80A909878}"/>
              </a:ext>
            </a:extLst>
          </p:cNvPr>
          <p:cNvSpPr txBox="1"/>
          <p:nvPr/>
        </p:nvSpPr>
        <p:spPr>
          <a:xfrm>
            <a:off x="562043" y="224041"/>
            <a:ext cx="3470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Takk til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D18474-0A36-3E49-99D5-7A07F57ACF7D}"/>
              </a:ext>
            </a:extLst>
          </p:cNvPr>
          <p:cNvSpPr txBox="1"/>
          <p:nvPr/>
        </p:nvSpPr>
        <p:spPr>
          <a:xfrm>
            <a:off x="5150927" y="526588"/>
            <a:ext cx="313552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 err="1"/>
              <a:t>Collaborators</a:t>
            </a:r>
            <a:endParaRPr lang="nb-NO" sz="900" b="1" dirty="0"/>
          </a:p>
          <a:p>
            <a:endParaRPr lang="nb-NO" sz="900" b="1" dirty="0"/>
          </a:p>
          <a:p>
            <a:r>
              <a:rPr lang="nb-NO" sz="900" b="1" dirty="0"/>
              <a:t>St Olavs Hospital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Assoc. Professor Geir Bråthen</a:t>
            </a:r>
          </a:p>
          <a:p>
            <a:r>
              <a:rPr lang="nb-NO" sz="900" dirty="0"/>
              <a:t>Tore </a:t>
            </a:r>
            <a:r>
              <a:rPr lang="nb-NO" sz="900" dirty="0" err="1"/>
              <a:t>Wergerland</a:t>
            </a:r>
            <a:r>
              <a:rPr lang="nb-NO" sz="900" dirty="0"/>
              <a:t>  Meisingset</a:t>
            </a:r>
          </a:p>
          <a:p>
            <a:r>
              <a:rPr lang="nb-NO" sz="900" dirty="0"/>
              <a:t>Sigrid Botne Sando</a:t>
            </a:r>
          </a:p>
          <a:p>
            <a:r>
              <a:rPr lang="nb-NO" sz="900" dirty="0"/>
              <a:t>Gøril </a:t>
            </a:r>
            <a:r>
              <a:rPr lang="nb-NO" sz="900" dirty="0" err="1"/>
              <a:t>Rolfseng</a:t>
            </a:r>
            <a:r>
              <a:rPr lang="nb-NO" sz="900" dirty="0"/>
              <a:t> Grøntvedt</a:t>
            </a:r>
          </a:p>
          <a:p>
            <a:endParaRPr lang="nb-NO" sz="900" b="1" dirty="0">
              <a:solidFill>
                <a:srgbClr val="000000"/>
              </a:solidFill>
            </a:endParaRPr>
          </a:p>
          <a:p>
            <a:r>
              <a:rPr lang="nb-NO" sz="900" b="1" dirty="0">
                <a:solidFill>
                  <a:srgbClr val="000000"/>
                </a:solidFill>
              </a:rPr>
              <a:t>Department </a:t>
            </a:r>
            <a:r>
              <a:rPr lang="nb-NO" sz="900" b="1" dirty="0" err="1">
                <a:solidFill>
                  <a:srgbClr val="000000"/>
                </a:solidFill>
              </a:rPr>
              <a:t>of</a:t>
            </a:r>
            <a:r>
              <a:rPr lang="nb-NO" sz="900" b="1" dirty="0">
                <a:solidFill>
                  <a:srgbClr val="000000"/>
                </a:solidFill>
              </a:rPr>
              <a:t> Computer Sciences, NTNU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Professor Gunnar Tufte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Peter Aaser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Johannes  Høydahl Jensen</a:t>
            </a:r>
          </a:p>
          <a:p>
            <a:r>
              <a:rPr lang="nb-NO" sz="900" dirty="0">
                <a:solidFill>
                  <a:srgbClr val="000000"/>
                </a:solidFill>
              </a:rPr>
              <a:t>Professor Magnus </a:t>
            </a:r>
            <a:r>
              <a:rPr lang="nb-NO" sz="900" dirty="0" err="1">
                <a:solidFill>
                  <a:srgbClr val="000000"/>
                </a:solidFill>
              </a:rPr>
              <a:t>Sjalander</a:t>
            </a:r>
            <a:endParaRPr lang="nb-NO" sz="900" dirty="0">
              <a:solidFill>
                <a:srgbClr val="000000"/>
              </a:solidFill>
            </a:endParaRPr>
          </a:p>
          <a:p>
            <a:endParaRPr lang="nb-NO" sz="900" dirty="0">
              <a:solidFill>
                <a:srgbClr val="000000"/>
              </a:solidFill>
            </a:endParaRPr>
          </a:p>
          <a:p>
            <a:r>
              <a:rPr lang="nb-NO" sz="900" b="1" dirty="0">
                <a:solidFill>
                  <a:srgbClr val="000000"/>
                </a:solidFill>
              </a:rPr>
              <a:t>Department </a:t>
            </a:r>
            <a:r>
              <a:rPr lang="nb-NO" sz="900" b="1" dirty="0" err="1">
                <a:solidFill>
                  <a:srgbClr val="000000"/>
                </a:solidFill>
              </a:rPr>
              <a:t>of</a:t>
            </a:r>
            <a:r>
              <a:rPr lang="nb-NO" sz="900" b="1" dirty="0">
                <a:solidFill>
                  <a:srgbClr val="000000"/>
                </a:solidFill>
              </a:rPr>
              <a:t> Engineering </a:t>
            </a:r>
            <a:r>
              <a:rPr lang="nb-NO" sz="900" b="1" dirty="0" err="1">
                <a:solidFill>
                  <a:srgbClr val="000000"/>
                </a:solidFill>
              </a:rPr>
              <a:t>Cybernetics</a:t>
            </a:r>
            <a:r>
              <a:rPr lang="nb-NO" sz="900" b="1" dirty="0">
                <a:solidFill>
                  <a:srgbClr val="000000"/>
                </a:solidFill>
              </a:rPr>
              <a:t>, NTNU</a:t>
            </a:r>
          </a:p>
          <a:p>
            <a:r>
              <a:rPr lang="nb-NO" sz="900" dirty="0"/>
              <a:t>Martinius Knudsen</a:t>
            </a:r>
          </a:p>
          <a:p>
            <a:r>
              <a:rPr lang="nb-NO" sz="900" dirty="0"/>
              <a:t>Helge-André Langåker</a:t>
            </a:r>
          </a:p>
          <a:p>
            <a:r>
              <a:rPr lang="nb-NO" sz="900" dirty="0">
                <a:solidFill>
                  <a:srgbClr val="000000"/>
                </a:solidFill>
              </a:rPr>
              <a:t>Professor Øyvind </a:t>
            </a:r>
            <a:r>
              <a:rPr lang="nb-NO" sz="900" dirty="0" err="1">
                <a:solidFill>
                  <a:srgbClr val="000000"/>
                </a:solidFill>
              </a:rPr>
              <a:t>Stavdahl</a:t>
            </a:r>
            <a:endParaRPr lang="nb-NO" sz="900" dirty="0">
              <a:solidFill>
                <a:srgbClr val="000000"/>
              </a:solidFill>
            </a:endParaRPr>
          </a:p>
          <a:p>
            <a:r>
              <a:rPr lang="nb-NO" sz="900" dirty="0">
                <a:solidFill>
                  <a:srgbClr val="000000"/>
                </a:solidFill>
              </a:rPr>
              <a:t>Professor Sverre </a:t>
            </a:r>
            <a:r>
              <a:rPr lang="nb-NO" sz="900" dirty="0" err="1">
                <a:solidFill>
                  <a:srgbClr val="000000"/>
                </a:solidFill>
              </a:rPr>
              <a:t>Hendseth</a:t>
            </a:r>
            <a:endParaRPr lang="nb-NO" sz="900" dirty="0">
              <a:solidFill>
                <a:srgbClr val="000000"/>
              </a:solidFill>
            </a:endParaRPr>
          </a:p>
          <a:p>
            <a:endParaRPr lang="nb-NO" sz="900" dirty="0">
              <a:solidFill>
                <a:srgbClr val="000000"/>
              </a:solidFill>
            </a:endParaRPr>
          </a:p>
          <a:p>
            <a:r>
              <a:rPr lang="nb-NO" sz="900" b="1" dirty="0">
                <a:solidFill>
                  <a:srgbClr val="000000"/>
                </a:solidFill>
              </a:rPr>
              <a:t>Department </a:t>
            </a:r>
            <a:r>
              <a:rPr lang="nb-NO" sz="900" b="1" dirty="0" err="1">
                <a:solidFill>
                  <a:srgbClr val="000000"/>
                </a:solidFill>
              </a:rPr>
              <a:t>of</a:t>
            </a:r>
            <a:r>
              <a:rPr lang="nb-NO" sz="900" b="1" dirty="0">
                <a:solidFill>
                  <a:srgbClr val="000000"/>
                </a:solidFill>
              </a:rPr>
              <a:t> Mathematical Sciences, NTNU</a:t>
            </a:r>
          </a:p>
          <a:p>
            <a:r>
              <a:rPr lang="nb-NO" sz="900" dirty="0">
                <a:solidFill>
                  <a:srgbClr val="000000"/>
                </a:solidFill>
              </a:rPr>
              <a:t>Assoc. Professor Benjamin </a:t>
            </a:r>
            <a:r>
              <a:rPr lang="nb-NO" sz="900" dirty="0" err="1">
                <a:solidFill>
                  <a:srgbClr val="000000"/>
                </a:solidFill>
              </a:rPr>
              <a:t>Adric</a:t>
            </a:r>
            <a:r>
              <a:rPr lang="nb-NO" sz="900" dirty="0">
                <a:solidFill>
                  <a:srgbClr val="000000"/>
                </a:solidFill>
              </a:rPr>
              <a:t> Dunn</a:t>
            </a:r>
          </a:p>
          <a:p>
            <a:endParaRPr lang="nb-NO" sz="900" b="1" dirty="0">
              <a:solidFill>
                <a:srgbClr val="000000"/>
              </a:solidFill>
            </a:endParaRPr>
          </a:p>
          <a:p>
            <a:r>
              <a:rPr lang="nb-NO" sz="900" b="1" dirty="0">
                <a:solidFill>
                  <a:srgbClr val="000000"/>
                </a:solidFill>
              </a:rPr>
              <a:t>Oslo Metropolitan University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Assoc. Prof. Stefano </a:t>
            </a:r>
            <a:r>
              <a:rPr lang="nb-NO" sz="900" b="1" dirty="0" err="1">
                <a:solidFill>
                  <a:schemeClr val="accent2"/>
                </a:solidFill>
              </a:rPr>
              <a:t>Nichele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b="1" dirty="0">
                <a:solidFill>
                  <a:schemeClr val="accent2"/>
                </a:solidFill>
              </a:rPr>
              <a:t>Kristine </a:t>
            </a:r>
            <a:r>
              <a:rPr lang="nb-NO" sz="900" b="1" dirty="0" err="1">
                <a:solidFill>
                  <a:schemeClr val="accent2"/>
                </a:solidFill>
              </a:rPr>
              <a:t>Heiney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b="1" dirty="0" err="1">
                <a:solidFill>
                  <a:schemeClr val="accent2"/>
                </a:solidFill>
              </a:rPr>
              <a:t>Sidney</a:t>
            </a:r>
            <a:r>
              <a:rPr lang="nb-NO" sz="900" b="1" dirty="0">
                <a:solidFill>
                  <a:schemeClr val="accent2"/>
                </a:solidFill>
              </a:rPr>
              <a:t> </a:t>
            </a:r>
            <a:r>
              <a:rPr lang="nb-NO" sz="900" b="1" dirty="0" err="1">
                <a:solidFill>
                  <a:schemeClr val="accent2"/>
                </a:solidFill>
              </a:rPr>
              <a:t>Pontes-Filho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dirty="0">
                <a:solidFill>
                  <a:srgbClr val="000000"/>
                </a:solidFill>
              </a:rPr>
              <a:t>Dr Gustavo </a:t>
            </a:r>
            <a:r>
              <a:rPr lang="nb-NO" sz="900" dirty="0" err="1">
                <a:solidFill>
                  <a:srgbClr val="000000"/>
                </a:solidFill>
              </a:rPr>
              <a:t>Mello</a:t>
            </a:r>
            <a:endParaRPr lang="nb-NO" sz="900" dirty="0">
              <a:solidFill>
                <a:srgbClr val="000000"/>
              </a:solidFill>
            </a:endParaRPr>
          </a:p>
          <a:p>
            <a:endParaRPr lang="nb-NO" sz="900" b="1" dirty="0">
              <a:solidFill>
                <a:srgbClr val="000000"/>
              </a:solidFill>
            </a:endParaRPr>
          </a:p>
          <a:p>
            <a:r>
              <a:rPr lang="nb-NO" sz="900" b="1" dirty="0">
                <a:solidFill>
                  <a:srgbClr val="000000"/>
                </a:solidFill>
              </a:rPr>
              <a:t>SINTEF Biotechnology and Nanomedicine, Trondheim</a:t>
            </a:r>
          </a:p>
          <a:p>
            <a:r>
              <a:rPr lang="nb-NO" sz="900" dirty="0"/>
              <a:t>Dr Wilhelm </a:t>
            </a:r>
            <a:r>
              <a:rPr lang="nb-NO" sz="900" dirty="0" err="1"/>
              <a:t>Glomm</a:t>
            </a:r>
            <a:endParaRPr lang="nb-NO" sz="900" dirty="0"/>
          </a:p>
          <a:p>
            <a:endParaRPr lang="nb-NO" sz="900" dirty="0">
              <a:solidFill>
                <a:srgbClr val="000000"/>
              </a:solidFill>
            </a:endParaRPr>
          </a:p>
          <a:p>
            <a:endParaRPr lang="nb-NO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CA29D-207C-BF4B-8274-2E213004CC51}"/>
              </a:ext>
            </a:extLst>
          </p:cNvPr>
          <p:cNvSpPr txBox="1"/>
          <p:nvPr/>
        </p:nvSpPr>
        <p:spPr>
          <a:xfrm>
            <a:off x="7781363" y="764837"/>
            <a:ext cx="4499592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/>
              <a:t>Kavli </a:t>
            </a:r>
            <a:r>
              <a:rPr lang="nb-NO" sz="900" b="1" dirty="0" err="1"/>
              <a:t>Institute</a:t>
            </a:r>
            <a:r>
              <a:rPr lang="nb-NO" sz="900" b="1" dirty="0"/>
              <a:t> </a:t>
            </a:r>
            <a:r>
              <a:rPr lang="nb-NO" sz="900" b="1" dirty="0" err="1"/>
              <a:t>of</a:t>
            </a:r>
            <a:r>
              <a:rPr lang="nb-NO" sz="900" b="1" dirty="0"/>
              <a:t> </a:t>
            </a:r>
            <a:r>
              <a:rPr lang="nb-NO" sz="900" b="1" dirty="0" err="1"/>
              <a:t>Neuroscience</a:t>
            </a:r>
            <a:r>
              <a:rPr lang="nb-NO" sz="900" b="1" dirty="0"/>
              <a:t>, Centre for Neural </a:t>
            </a:r>
            <a:r>
              <a:rPr lang="nb-NO" sz="900" b="1" dirty="0" err="1"/>
              <a:t>Computation</a:t>
            </a:r>
            <a:r>
              <a:rPr lang="nb-NO" sz="900" b="1" dirty="0"/>
              <a:t>, NTNU</a:t>
            </a:r>
          </a:p>
          <a:p>
            <a:r>
              <a:rPr lang="nb-NO" sz="900" dirty="0"/>
              <a:t>Professor </a:t>
            </a:r>
            <a:r>
              <a:rPr lang="nb-NO" sz="900" dirty="0" err="1"/>
              <a:t>Menno</a:t>
            </a:r>
            <a:r>
              <a:rPr lang="nb-NO" sz="900" dirty="0"/>
              <a:t> Witter</a:t>
            </a:r>
          </a:p>
          <a:p>
            <a:r>
              <a:rPr lang="nb-NO" sz="900" dirty="0"/>
              <a:t>Dr Asgeir Kobro-Flatmoen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Professor </a:t>
            </a:r>
            <a:r>
              <a:rPr lang="nb-NO" sz="900" b="1" dirty="0" err="1">
                <a:solidFill>
                  <a:schemeClr val="accent2"/>
                </a:solidFill>
              </a:rPr>
              <a:t>Clifford</a:t>
            </a:r>
            <a:r>
              <a:rPr lang="nb-NO" sz="900" b="1" dirty="0">
                <a:solidFill>
                  <a:schemeClr val="accent2"/>
                </a:solidFill>
              </a:rPr>
              <a:t> </a:t>
            </a:r>
            <a:r>
              <a:rPr lang="nb-NO" sz="900" b="1" dirty="0" err="1">
                <a:solidFill>
                  <a:schemeClr val="accent2"/>
                </a:solidFill>
              </a:rPr>
              <a:t>Kentros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b="1" dirty="0">
                <a:solidFill>
                  <a:schemeClr val="accent2"/>
                </a:solidFill>
              </a:rPr>
              <a:t>Dr Rajeevkumar Nair </a:t>
            </a:r>
            <a:r>
              <a:rPr lang="nb-NO" sz="900" b="1" dirty="0" err="1">
                <a:solidFill>
                  <a:schemeClr val="accent2"/>
                </a:solidFill>
              </a:rPr>
              <a:t>Raveendran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dirty="0"/>
              <a:t>Professor Jonathan </a:t>
            </a:r>
            <a:r>
              <a:rPr lang="nb-NO" sz="900" dirty="0" err="1"/>
              <a:t>Whitlock</a:t>
            </a:r>
            <a:endParaRPr lang="nb-NO" sz="900" dirty="0"/>
          </a:p>
          <a:p>
            <a:endParaRPr lang="nb-NO" sz="900" b="1" dirty="0"/>
          </a:p>
          <a:p>
            <a:r>
              <a:rPr lang="nb-NO" sz="900" b="1" dirty="0"/>
              <a:t>Department </a:t>
            </a:r>
            <a:r>
              <a:rPr lang="nb-NO" sz="900" b="1" dirty="0" err="1"/>
              <a:t>of</a:t>
            </a:r>
            <a:r>
              <a:rPr lang="nb-NO" sz="900" b="1" dirty="0"/>
              <a:t> </a:t>
            </a:r>
            <a:r>
              <a:rPr lang="nb-NO" sz="900" b="1" dirty="0" err="1"/>
              <a:t>Molecular</a:t>
            </a:r>
            <a:r>
              <a:rPr lang="nb-NO" sz="900" b="1" dirty="0"/>
              <a:t> Medicine, NTNU</a:t>
            </a:r>
          </a:p>
          <a:p>
            <a:r>
              <a:rPr lang="nb-NO" sz="900" dirty="0"/>
              <a:t>Professor Magnar </a:t>
            </a:r>
            <a:r>
              <a:rPr lang="nb-NO" sz="900" dirty="0" err="1"/>
              <a:t>Bjørås</a:t>
            </a:r>
            <a:endParaRPr lang="nb-NO" sz="900" dirty="0"/>
          </a:p>
          <a:p>
            <a:r>
              <a:rPr lang="nb-NO" sz="900" dirty="0"/>
              <a:t>Dr Barbara van </a:t>
            </a:r>
            <a:r>
              <a:rPr lang="nb-NO" sz="900" dirty="0" err="1"/>
              <a:t>Loon</a:t>
            </a:r>
            <a:endParaRPr lang="nb-NO" sz="900" dirty="0"/>
          </a:p>
          <a:p>
            <a:r>
              <a:rPr lang="nb-NO" sz="900" b="1" dirty="0">
                <a:solidFill>
                  <a:schemeClr val="accent2"/>
                </a:solidFill>
              </a:rPr>
              <a:t>Dr Antonio </a:t>
            </a:r>
            <a:r>
              <a:rPr lang="nb-NO" sz="900" b="1" dirty="0" err="1">
                <a:solidFill>
                  <a:schemeClr val="accent2"/>
                </a:solidFill>
              </a:rPr>
              <a:t>Sarno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dirty="0"/>
              <a:t>Dr Katja </a:t>
            </a:r>
            <a:r>
              <a:rPr lang="nb-NO" sz="900" dirty="0" err="1"/>
              <a:t>Schefler</a:t>
            </a:r>
            <a:endParaRPr lang="nb-NO" sz="900" dirty="0"/>
          </a:p>
          <a:p>
            <a:endParaRPr lang="nb-NO" sz="900" dirty="0"/>
          </a:p>
          <a:p>
            <a:r>
              <a:rPr lang="nb-NO" sz="900" b="1" dirty="0"/>
              <a:t>Department </a:t>
            </a:r>
            <a:r>
              <a:rPr lang="nb-NO" sz="900" b="1" dirty="0" err="1"/>
              <a:t>of</a:t>
            </a:r>
            <a:r>
              <a:rPr lang="nb-NO" sz="900" b="1" dirty="0"/>
              <a:t> </a:t>
            </a:r>
            <a:r>
              <a:rPr lang="nb-NO" sz="900" b="1" dirty="0" err="1"/>
              <a:t>Clinical</a:t>
            </a:r>
            <a:r>
              <a:rPr lang="nb-NO" sz="900" b="1" dirty="0"/>
              <a:t> </a:t>
            </a:r>
            <a:r>
              <a:rPr lang="nb-NO" sz="900" b="1" dirty="0" err="1"/>
              <a:t>Neurosciences</a:t>
            </a:r>
            <a:r>
              <a:rPr lang="nb-NO" sz="900" b="1" dirty="0"/>
              <a:t>, University </a:t>
            </a:r>
            <a:r>
              <a:rPr lang="nb-NO" sz="900" b="1" dirty="0" err="1"/>
              <a:t>of</a:t>
            </a:r>
            <a:r>
              <a:rPr lang="nb-NO" sz="900" b="1" dirty="0"/>
              <a:t> Cambridge, UK</a:t>
            </a:r>
          </a:p>
          <a:p>
            <a:r>
              <a:rPr lang="nb-NO" sz="900" dirty="0"/>
              <a:t>Professor Roger Barker</a:t>
            </a:r>
          </a:p>
          <a:p>
            <a:r>
              <a:rPr lang="nb-NO" sz="900" dirty="0"/>
              <a:t>Dr William </a:t>
            </a:r>
            <a:r>
              <a:rPr lang="nb-NO" sz="900" dirty="0" err="1"/>
              <a:t>Kuan</a:t>
            </a:r>
            <a:r>
              <a:rPr lang="nb-NO" sz="900" dirty="0"/>
              <a:t> </a:t>
            </a:r>
          </a:p>
          <a:p>
            <a:endParaRPr lang="nb-NO" sz="900" dirty="0"/>
          </a:p>
          <a:p>
            <a:r>
              <a:rPr lang="nb-NO" sz="900" b="1" dirty="0"/>
              <a:t>Lund </a:t>
            </a:r>
            <a:r>
              <a:rPr lang="nb-NO" sz="900" b="1" dirty="0" err="1"/>
              <a:t>University</a:t>
            </a:r>
            <a:r>
              <a:rPr lang="nb-NO" sz="900" b="1" dirty="0"/>
              <a:t>, </a:t>
            </a:r>
            <a:r>
              <a:rPr lang="nb-NO" sz="900" b="1" dirty="0" err="1"/>
              <a:t>Sweden</a:t>
            </a:r>
            <a:endParaRPr lang="nb-NO" sz="900" b="1" dirty="0"/>
          </a:p>
          <a:p>
            <a:r>
              <a:rPr lang="nb-NO" sz="900" dirty="0"/>
              <a:t>Professor </a:t>
            </a:r>
            <a:r>
              <a:rPr lang="nb-NO" sz="900" dirty="0" err="1"/>
              <a:t>Zaal</a:t>
            </a:r>
            <a:r>
              <a:rPr lang="nb-NO" sz="900" dirty="0"/>
              <a:t> </a:t>
            </a:r>
            <a:r>
              <a:rPr lang="nb-NO" sz="900" dirty="0" err="1"/>
              <a:t>Kokaia</a:t>
            </a:r>
            <a:endParaRPr lang="nb-NO" sz="900" dirty="0"/>
          </a:p>
          <a:p>
            <a:r>
              <a:rPr lang="nb-NO" sz="900" dirty="0"/>
              <a:t>Professor Olle Lindvall</a:t>
            </a:r>
          </a:p>
          <a:p>
            <a:endParaRPr lang="nb-NO" sz="900" dirty="0"/>
          </a:p>
          <a:p>
            <a:r>
              <a:rPr lang="nb-NO" sz="900" b="1" dirty="0" err="1"/>
              <a:t>Institute</a:t>
            </a:r>
            <a:r>
              <a:rPr lang="nb-NO" sz="900" b="1" dirty="0"/>
              <a:t> </a:t>
            </a:r>
            <a:r>
              <a:rPr lang="nb-NO" sz="900" b="1" dirty="0" err="1"/>
              <a:t>of</a:t>
            </a:r>
            <a:r>
              <a:rPr lang="nb-NO" sz="900" b="1" dirty="0"/>
              <a:t> </a:t>
            </a:r>
            <a:r>
              <a:rPr lang="nb-NO" sz="900" b="1" dirty="0" err="1"/>
              <a:t>Neuroscience</a:t>
            </a:r>
            <a:r>
              <a:rPr lang="nb-NO" sz="900" b="1" dirty="0"/>
              <a:t>, Pisa </a:t>
            </a:r>
            <a:r>
              <a:rPr lang="nb-NO" sz="900" b="1" dirty="0" err="1"/>
              <a:t>Italy</a:t>
            </a:r>
            <a:endParaRPr lang="nb-NO" sz="900" b="1" dirty="0"/>
          </a:p>
          <a:p>
            <a:r>
              <a:rPr lang="nb-NO" sz="900" dirty="0"/>
              <a:t>Professor Matteo </a:t>
            </a:r>
            <a:r>
              <a:rPr lang="nb-NO" sz="900" dirty="0" err="1"/>
              <a:t>Caleo</a:t>
            </a:r>
            <a:endParaRPr lang="nb-NO" sz="900" dirty="0"/>
          </a:p>
          <a:p>
            <a:endParaRPr lang="nb-NO" sz="900" dirty="0"/>
          </a:p>
          <a:p>
            <a:r>
              <a:rPr lang="nb-NO" sz="900" b="1" dirty="0"/>
              <a:t>Washington University School </a:t>
            </a:r>
            <a:r>
              <a:rPr lang="nb-NO" sz="900" b="1" dirty="0" err="1"/>
              <a:t>of</a:t>
            </a:r>
            <a:r>
              <a:rPr lang="nb-NO" sz="900" b="1" dirty="0"/>
              <a:t> Medicine, St Lewis, MO, US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Dr Andrew </a:t>
            </a:r>
            <a:r>
              <a:rPr lang="nb-NO" sz="900" b="1" dirty="0" err="1">
                <a:solidFill>
                  <a:schemeClr val="accent2"/>
                </a:solidFill>
              </a:rPr>
              <a:t>Yoo</a:t>
            </a:r>
            <a:endParaRPr lang="nb-NO" sz="900" b="1" dirty="0">
              <a:solidFill>
                <a:schemeClr val="accent2"/>
              </a:solidFill>
            </a:endParaRPr>
          </a:p>
          <a:p>
            <a:endParaRPr lang="nb-NO" sz="900" dirty="0"/>
          </a:p>
          <a:p>
            <a:endParaRPr lang="nb-NO" sz="1100" dirty="0"/>
          </a:p>
          <a:p>
            <a:endParaRPr lang="nb-NO" sz="11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189FF30-9A78-FE43-A27F-F221B4AC47DE}"/>
              </a:ext>
            </a:extLst>
          </p:cNvPr>
          <p:cNvGrpSpPr/>
          <p:nvPr/>
        </p:nvGrpSpPr>
        <p:grpSpPr>
          <a:xfrm>
            <a:off x="6879304" y="5149241"/>
            <a:ext cx="3558134" cy="1424926"/>
            <a:chOff x="8142801" y="5273485"/>
            <a:chExt cx="3558134" cy="142492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82E1B8-3A18-0244-A5B3-37696A21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6657" y="5273485"/>
              <a:ext cx="706802" cy="2154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5F1070A-BD1B-A042-B82D-5095E1434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2801" y="6008784"/>
              <a:ext cx="1262615" cy="68962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114298F-F59C-D248-A2DC-538688FE1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13062" y="5798481"/>
              <a:ext cx="1383721" cy="30075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11A10A2-DED7-ED48-90D9-5AF0A4B9E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7127" y="5664085"/>
              <a:ext cx="1666933" cy="74198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3614C0F-C34A-D440-93F7-5D040884591B}"/>
                </a:ext>
              </a:extLst>
            </p:cNvPr>
            <p:cNvSpPr txBox="1"/>
            <p:nvPr/>
          </p:nvSpPr>
          <p:spPr>
            <a:xfrm>
              <a:off x="9013459" y="5278263"/>
              <a:ext cx="2069492" cy="283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Apple Symbols" panose="02000000000000000000" pitchFamily="2" charset="-79"/>
                  <a:cs typeface="Apple Symbols" panose="02000000000000000000" pitchFamily="2" charset="-79"/>
                </a:rPr>
                <a:t>Faculty of Medicine and Health Sciences </a:t>
              </a:r>
            </a:p>
            <a:p>
              <a:r>
                <a:rPr lang="nb-NO" sz="800" dirty="0">
                  <a:latin typeface="+mj-lt"/>
                </a:rPr>
                <a:t> 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1FEEFAF-E231-B048-AFA2-41584080BB36}"/>
                </a:ext>
              </a:extLst>
            </p:cNvPr>
            <p:cNvSpPr txBox="1"/>
            <p:nvPr/>
          </p:nvSpPr>
          <p:spPr>
            <a:xfrm>
              <a:off x="9013459" y="5479126"/>
              <a:ext cx="2687476" cy="180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solidFill>
                    <a:schemeClr val="accent1">
                      <a:lumMod val="75000"/>
                    </a:schemeClr>
                  </a:solidFill>
                  <a:latin typeface="+mj-lt"/>
                  <a:ea typeface="Apple Symbols" panose="02000000000000000000" pitchFamily="2" charset="-79"/>
                  <a:cs typeface="Apple Symbols" panose="02000000000000000000" pitchFamily="2" charset="-79"/>
                </a:rPr>
                <a:t>Department of Neuromedicine and Movement Sciences 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2713B2A-8E57-CE4D-BB10-1F059A28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6657" y="5487500"/>
              <a:ext cx="706802" cy="21541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0148197-0D91-ED4B-96A5-D99C6A23B8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043" y="636414"/>
            <a:ext cx="4111223" cy="280105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1A2C62-4CB9-3C40-9DCB-305F180AA781}"/>
              </a:ext>
            </a:extLst>
          </p:cNvPr>
          <p:cNvSpPr txBox="1"/>
          <p:nvPr/>
        </p:nvSpPr>
        <p:spPr>
          <a:xfrm>
            <a:off x="472507" y="3480508"/>
            <a:ext cx="38865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/>
              <a:t>Sandvig </a:t>
            </a:r>
            <a:r>
              <a:rPr lang="nb-NO" sz="900" b="1" dirty="0" err="1"/>
              <a:t>group</a:t>
            </a:r>
            <a:r>
              <a:rPr lang="nb-NO" sz="900" b="1" dirty="0"/>
              <a:t>, Department </a:t>
            </a:r>
            <a:r>
              <a:rPr lang="nb-NO" sz="900" b="1" dirty="0" err="1"/>
              <a:t>of</a:t>
            </a:r>
            <a:r>
              <a:rPr lang="nb-NO" sz="900" b="1" dirty="0"/>
              <a:t> Neuromedicine and </a:t>
            </a:r>
            <a:r>
              <a:rPr lang="nb-NO" sz="900" b="1" dirty="0" err="1"/>
              <a:t>Movement</a:t>
            </a:r>
            <a:r>
              <a:rPr lang="nb-NO" sz="900" b="1" dirty="0"/>
              <a:t> Science, NTNU</a:t>
            </a:r>
          </a:p>
          <a:p>
            <a:r>
              <a:rPr lang="nb-NO" sz="900" dirty="0"/>
              <a:t>Axel Sandvig</a:t>
            </a:r>
          </a:p>
          <a:p>
            <a:r>
              <a:rPr lang="nb-NO" sz="900" dirty="0"/>
              <a:t>Ioanna Sandvig 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Ola Huse Ramstad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Vibeke Devold Valderhaug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Ulrich Stefan Bauer</a:t>
            </a:r>
          </a:p>
          <a:p>
            <a:r>
              <a:rPr lang="nb-NO" sz="900" dirty="0"/>
              <a:t>Lars Erik </a:t>
            </a:r>
            <a:r>
              <a:rPr lang="nb-NO" sz="900" dirty="0" err="1"/>
              <a:t>Schiro</a:t>
            </a:r>
            <a:endParaRPr lang="nb-NO" sz="900" dirty="0"/>
          </a:p>
          <a:p>
            <a:r>
              <a:rPr lang="nb-NO" sz="900" b="1" dirty="0">
                <a:solidFill>
                  <a:schemeClr val="accent2"/>
                </a:solidFill>
              </a:rPr>
              <a:t>Vegard Fiskum</a:t>
            </a:r>
          </a:p>
          <a:p>
            <a:r>
              <a:rPr lang="nb-NO" sz="900" b="1" dirty="0">
                <a:solidFill>
                  <a:schemeClr val="accent2"/>
                </a:solidFill>
              </a:rPr>
              <a:t>Nicholas Christiansen</a:t>
            </a:r>
          </a:p>
          <a:p>
            <a:r>
              <a:rPr lang="nb-NO" sz="900" dirty="0" err="1"/>
              <a:t>Janelle</a:t>
            </a:r>
            <a:r>
              <a:rPr lang="nb-NO" sz="900" dirty="0"/>
              <a:t> Shari Weir</a:t>
            </a:r>
          </a:p>
          <a:p>
            <a:r>
              <a:rPr lang="nb-NO" sz="900" dirty="0" err="1"/>
              <a:t>Biljana</a:t>
            </a:r>
            <a:r>
              <a:rPr lang="nb-NO" sz="900" dirty="0"/>
              <a:t> </a:t>
            </a:r>
            <a:r>
              <a:rPr lang="nb-NO" sz="900" dirty="0" err="1"/>
              <a:t>Arsenic</a:t>
            </a:r>
            <a:endParaRPr lang="nb-NO" sz="900" dirty="0"/>
          </a:p>
          <a:p>
            <a:r>
              <a:rPr lang="nb-NO" sz="900" dirty="0" err="1"/>
              <a:t>Christiana</a:t>
            </a:r>
            <a:r>
              <a:rPr lang="nb-NO" sz="900" dirty="0"/>
              <a:t> Bjørkli </a:t>
            </a:r>
            <a:endParaRPr lang="nb-NO" sz="900" b="1" dirty="0">
              <a:solidFill>
                <a:schemeClr val="accent2"/>
              </a:solidFill>
            </a:endParaRPr>
          </a:p>
          <a:p>
            <a:r>
              <a:rPr lang="nb-NO" sz="900" dirty="0"/>
              <a:t>Rikke Bie</a:t>
            </a:r>
          </a:p>
          <a:p>
            <a:r>
              <a:rPr lang="nb-NO" sz="900" dirty="0"/>
              <a:t>Katrine Sjaastad Hanssen</a:t>
            </a:r>
          </a:p>
          <a:p>
            <a:r>
              <a:rPr lang="nb-NO" sz="900" dirty="0"/>
              <a:t>Anna </a:t>
            </a:r>
            <a:r>
              <a:rPr lang="nb-NO" sz="900" dirty="0" err="1"/>
              <a:t>Mikkalsen</a:t>
            </a:r>
            <a:r>
              <a:rPr lang="nb-NO" sz="900" dirty="0"/>
              <a:t> </a:t>
            </a:r>
            <a:r>
              <a:rPr lang="nb-NO" sz="900" dirty="0" err="1"/>
              <a:t>Kollstrøm</a:t>
            </a:r>
            <a:endParaRPr lang="nb-NO" sz="900" dirty="0"/>
          </a:p>
          <a:p>
            <a:r>
              <a:rPr lang="nb-NO" sz="900" dirty="0"/>
              <a:t>Marit Trones Rem </a:t>
            </a:r>
          </a:p>
          <a:p>
            <a:r>
              <a:rPr lang="nb-NO" sz="900" dirty="0"/>
              <a:t>Nicolai Winther-Hjelm	</a:t>
            </a:r>
          </a:p>
          <a:p>
            <a:endParaRPr lang="nb-NO" sz="900" dirty="0"/>
          </a:p>
          <a:p>
            <a:r>
              <a:rPr lang="nb-NO" sz="900" b="1" dirty="0" err="1"/>
              <a:t>Visiting</a:t>
            </a:r>
            <a:r>
              <a:rPr lang="nb-NO" sz="900" b="1" dirty="0"/>
              <a:t> </a:t>
            </a:r>
            <a:r>
              <a:rPr lang="nb-NO" sz="900" b="1" dirty="0" err="1"/>
              <a:t>PhD</a:t>
            </a:r>
            <a:r>
              <a:rPr lang="nb-NO" sz="900" b="1" dirty="0"/>
              <a:t> students</a:t>
            </a:r>
          </a:p>
          <a:p>
            <a:r>
              <a:rPr lang="nb-NO" sz="900" dirty="0"/>
              <a:t>Irene </a:t>
            </a:r>
            <a:r>
              <a:rPr lang="nb-NO" sz="900" dirty="0" err="1"/>
              <a:t>Busti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, </a:t>
            </a:r>
            <a:r>
              <a:rPr lang="nb-NO" sz="900" dirty="0" err="1"/>
              <a:t>Institute</a:t>
            </a:r>
            <a:r>
              <a:rPr lang="nb-NO" sz="900" dirty="0"/>
              <a:t> </a:t>
            </a:r>
            <a:r>
              <a:rPr lang="nb-NO" sz="900" dirty="0" err="1"/>
              <a:t>of</a:t>
            </a:r>
            <a:r>
              <a:rPr lang="nb-NO" sz="900" dirty="0"/>
              <a:t> </a:t>
            </a:r>
            <a:r>
              <a:rPr lang="nb-NO" sz="900" dirty="0" err="1"/>
              <a:t>Neuroscience</a:t>
            </a:r>
            <a:r>
              <a:rPr lang="nb-NO" sz="900" dirty="0"/>
              <a:t>, Pisa, </a:t>
            </a:r>
            <a:r>
              <a:rPr lang="nb-NO" sz="900" dirty="0" err="1"/>
              <a:t>Italy</a:t>
            </a:r>
            <a:r>
              <a:rPr lang="nb-NO" sz="900" dirty="0"/>
              <a:t> (2019-date)</a:t>
            </a:r>
          </a:p>
          <a:p>
            <a:r>
              <a:rPr lang="en-US" sz="900" dirty="0" err="1"/>
              <a:t>Barbora</a:t>
            </a:r>
            <a:r>
              <a:rPr lang="en-US" sz="900" dirty="0"/>
              <a:t> </a:t>
            </a:r>
            <a:r>
              <a:rPr lang="en-US" sz="900" dirty="0" err="1"/>
              <a:t>Svobodova</a:t>
            </a:r>
            <a:r>
              <a:rPr lang="en-US" sz="900" dirty="0"/>
              <a:t> MSc, Charles University, Czechia (2016)</a:t>
            </a:r>
          </a:p>
          <a:p>
            <a:r>
              <a:rPr lang="en-US" sz="900" dirty="0"/>
              <a:t>Christina </a:t>
            </a:r>
            <a:r>
              <a:rPr lang="en-US" sz="900" dirty="0" err="1"/>
              <a:t>Karova</a:t>
            </a:r>
            <a:r>
              <a:rPr lang="en-US" sz="900" dirty="0"/>
              <a:t> MSc, Charles University, Czechia (2016)</a:t>
            </a:r>
            <a:endParaRPr lang="nb-NO" sz="900" dirty="0"/>
          </a:p>
          <a:p>
            <a:endParaRPr lang="nb-NO" sz="900" dirty="0"/>
          </a:p>
          <a:p>
            <a:endParaRPr lang="nb-NO" sz="9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7698B-A949-D34D-88DD-2673ABC3F7DD}"/>
              </a:ext>
            </a:extLst>
          </p:cNvPr>
          <p:cNvSpPr txBox="1"/>
          <p:nvPr/>
        </p:nvSpPr>
        <p:spPr>
          <a:xfrm>
            <a:off x="2056250" y="4331685"/>
            <a:ext cx="336547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b="1" dirty="0" err="1"/>
              <a:t>Alumni</a:t>
            </a:r>
            <a:endParaRPr lang="nb-NO" sz="900" b="1" dirty="0"/>
          </a:p>
          <a:p>
            <a:r>
              <a:rPr lang="nb-NO" sz="900" b="1" dirty="0" err="1">
                <a:solidFill>
                  <a:schemeClr val="accent2"/>
                </a:solidFill>
              </a:rPr>
              <a:t>Rosanne</a:t>
            </a:r>
            <a:r>
              <a:rPr lang="nb-NO" sz="900" b="1" dirty="0">
                <a:solidFill>
                  <a:schemeClr val="accent2"/>
                </a:solidFill>
              </a:rPr>
              <a:t> van de </a:t>
            </a:r>
            <a:r>
              <a:rPr lang="nb-NO" sz="900" b="1" dirty="0" err="1">
                <a:solidFill>
                  <a:schemeClr val="accent2"/>
                </a:solidFill>
              </a:rPr>
              <a:t>Wijdeven</a:t>
            </a:r>
            <a:endParaRPr lang="nb-NO" sz="900" dirty="0"/>
          </a:p>
          <a:p>
            <a:r>
              <a:rPr lang="nb-NO" sz="900" dirty="0" err="1"/>
              <a:t>Sigrún</a:t>
            </a:r>
            <a:r>
              <a:rPr lang="nb-NO" sz="900" dirty="0"/>
              <a:t> </a:t>
            </a:r>
            <a:r>
              <a:rPr lang="nb-NO" sz="900" dirty="0" err="1"/>
              <a:t>Jarlsdóttir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(2018)</a:t>
            </a:r>
          </a:p>
          <a:p>
            <a:r>
              <a:rPr lang="nb-NO" sz="900" dirty="0"/>
              <a:t>Guillaume </a:t>
            </a:r>
            <a:r>
              <a:rPr lang="nb-NO" sz="900" dirty="0" err="1"/>
              <a:t>Vignolle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(Erasmus; </a:t>
            </a:r>
            <a:r>
              <a:rPr lang="nb-NO" sz="900" dirty="0" err="1"/>
              <a:t>ENSTAParis</a:t>
            </a:r>
            <a:r>
              <a:rPr lang="nb-NO" sz="900" dirty="0"/>
              <a:t>) (2018)</a:t>
            </a:r>
          </a:p>
          <a:p>
            <a:r>
              <a:rPr lang="nb-NO" sz="900" dirty="0"/>
              <a:t>Ingrid Lovise Augestad </a:t>
            </a:r>
            <a:r>
              <a:rPr lang="nb-NO" sz="900" dirty="0" err="1"/>
              <a:t>PhD</a:t>
            </a:r>
            <a:r>
              <a:rPr lang="nb-NO" sz="900" dirty="0"/>
              <a:t> (2018)</a:t>
            </a:r>
          </a:p>
          <a:p>
            <a:r>
              <a:rPr lang="nb-NO" sz="900" dirty="0"/>
              <a:t>Vanessa </a:t>
            </a:r>
            <a:r>
              <a:rPr lang="nb-NO" sz="900" dirty="0" err="1"/>
              <a:t>Crain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(2017)</a:t>
            </a:r>
          </a:p>
          <a:p>
            <a:r>
              <a:rPr lang="nb-NO" sz="900" dirty="0"/>
              <a:t>Nikolas </a:t>
            </a:r>
            <a:r>
              <a:rPr lang="nb-NO" sz="900" dirty="0" err="1"/>
              <a:t>Haldoupis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(2017)</a:t>
            </a:r>
          </a:p>
          <a:p>
            <a:r>
              <a:rPr lang="nb-NO" sz="900" dirty="0"/>
              <a:t>Jonas </a:t>
            </a:r>
            <a:r>
              <a:rPr lang="nb-NO" sz="900" dirty="0" err="1"/>
              <a:t>Haldoupis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(2017)</a:t>
            </a:r>
          </a:p>
          <a:p>
            <a:r>
              <a:rPr lang="nb-NO" sz="900" dirty="0"/>
              <a:t>Ola Huse Ramstad </a:t>
            </a:r>
            <a:r>
              <a:rPr lang="nb-NO" sz="900" dirty="0" err="1"/>
              <a:t>MSc</a:t>
            </a:r>
            <a:r>
              <a:rPr lang="nb-NO" sz="900" dirty="0"/>
              <a:t> (2016)</a:t>
            </a:r>
          </a:p>
          <a:p>
            <a:r>
              <a:rPr lang="nb-NO" sz="900" dirty="0"/>
              <a:t>Alex </a:t>
            </a:r>
            <a:r>
              <a:rPr lang="nb-NO" sz="900" dirty="0" err="1"/>
              <a:t>Ignatius</a:t>
            </a:r>
            <a:r>
              <a:rPr lang="nb-NO" sz="900" dirty="0"/>
              <a:t> Costa </a:t>
            </a:r>
            <a:r>
              <a:rPr lang="nb-NO" sz="900" dirty="0" err="1"/>
              <a:t>MSc</a:t>
            </a:r>
            <a:r>
              <a:rPr lang="nb-NO" sz="900" dirty="0"/>
              <a:t> (2015)</a:t>
            </a:r>
          </a:p>
          <a:p>
            <a:r>
              <a:rPr lang="nb-NO" sz="900" dirty="0"/>
              <a:t>Maryam </a:t>
            </a:r>
            <a:r>
              <a:rPr lang="nb-NO" sz="900" dirty="0" err="1"/>
              <a:t>Abdoli</a:t>
            </a:r>
            <a:r>
              <a:rPr lang="nb-NO" sz="900" dirty="0"/>
              <a:t> </a:t>
            </a:r>
            <a:r>
              <a:rPr lang="nb-NO" sz="900" dirty="0" err="1"/>
              <a:t>Najmi</a:t>
            </a:r>
            <a:r>
              <a:rPr lang="nb-NO" sz="900" dirty="0"/>
              <a:t> </a:t>
            </a:r>
            <a:r>
              <a:rPr lang="nb-NO" sz="900" dirty="0" err="1"/>
              <a:t>MSc</a:t>
            </a:r>
            <a:r>
              <a:rPr lang="nb-NO" sz="900" dirty="0"/>
              <a:t> (2015)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D0CD81-E1D0-134B-B57B-1AD49D77E1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621" y="5328696"/>
            <a:ext cx="696771" cy="8928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B973EFB-554C-104F-AD77-3961F31844C6}"/>
              </a:ext>
            </a:extLst>
          </p:cNvPr>
          <p:cNvSpPr txBox="1"/>
          <p:nvPr/>
        </p:nvSpPr>
        <p:spPr>
          <a:xfrm>
            <a:off x="4690749" y="5517611"/>
            <a:ext cx="4093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7030A0"/>
                </a:solidFill>
                <a:latin typeface="Bodoni 72 Oldstyle Book" pitchFamily="2" charset="0"/>
                <a:cs typeface="Aharoni" panose="02010803020104030203" pitchFamily="2" charset="-79"/>
              </a:rPr>
              <a:t>ALS Norge</a:t>
            </a:r>
          </a:p>
        </p:txBody>
      </p:sp>
    </p:spTree>
    <p:extLst>
      <p:ext uri="{BB962C8B-B14F-4D97-AF65-F5344CB8AC3E}">
        <p14:creationId xmlns:p14="http://schemas.microsoft.com/office/powerpoint/2010/main" val="330923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636B8C-544F-DC4D-B296-372147FA95DE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F7460AD-921D-2144-A36B-88F3780227D9}"/>
              </a:ext>
            </a:extLst>
          </p:cNvPr>
          <p:cNvSpPr txBox="1"/>
          <p:nvPr/>
        </p:nvSpPr>
        <p:spPr>
          <a:xfrm>
            <a:off x="1240778" y="460401"/>
            <a:ext cx="297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Visjon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F72176-B6C4-504B-B593-DFCAAFE7F140}"/>
              </a:ext>
            </a:extLst>
          </p:cNvPr>
          <p:cNvSpPr txBox="1"/>
          <p:nvPr/>
        </p:nvSpPr>
        <p:spPr>
          <a:xfrm>
            <a:off x="1240778" y="1268462"/>
            <a:ext cx="104008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Translasjonsforskning</a:t>
            </a:r>
          </a:p>
          <a:p>
            <a:endParaRPr lang="nb-NO" b="1" dirty="0"/>
          </a:p>
          <a:p>
            <a:r>
              <a:rPr lang="nb-NO" dirty="0"/>
              <a:t>Tett samarbeid mellom NTNU og </a:t>
            </a:r>
            <a:r>
              <a:rPr lang="nb-NO" dirty="0" err="1"/>
              <a:t>Nevroklinikken</a:t>
            </a:r>
            <a:r>
              <a:rPr lang="nb-NO" dirty="0"/>
              <a:t>, St </a:t>
            </a:r>
            <a:r>
              <a:rPr lang="nb-NO" dirty="0" err="1"/>
              <a:t>Olav´s</a:t>
            </a:r>
            <a:r>
              <a:rPr lang="nb-NO" dirty="0"/>
              <a:t> Hospital</a:t>
            </a:r>
          </a:p>
          <a:p>
            <a:r>
              <a:rPr lang="nb-NO" dirty="0"/>
              <a:t>Langsiktig forskningsprogram på ALS ved NTNU/St </a:t>
            </a:r>
            <a:r>
              <a:rPr lang="nb-NO" dirty="0" err="1"/>
              <a:t>Olav´s</a:t>
            </a:r>
            <a:r>
              <a:rPr lang="nb-NO" dirty="0"/>
              <a:t> Hospital</a:t>
            </a:r>
          </a:p>
          <a:p>
            <a:r>
              <a:rPr lang="nb-NO" dirty="0"/>
              <a:t>Forstå grunnleggende sykdomsmekanismer </a:t>
            </a:r>
          </a:p>
          <a:p>
            <a:r>
              <a:rPr lang="nb-NO" dirty="0"/>
              <a:t>Bidra til bedre diagnose/prognose av ALS</a:t>
            </a:r>
          </a:p>
          <a:p>
            <a:r>
              <a:rPr lang="nb-NO" dirty="0"/>
              <a:t>Bidra i utvikling av fremtidige behandlinger som kan forsinke/kurere sykdommen</a:t>
            </a:r>
          </a:p>
          <a:p>
            <a:endParaRPr lang="nb-NO" dirty="0"/>
          </a:p>
          <a:p>
            <a:endParaRPr lang="nb-NO" dirty="0"/>
          </a:p>
          <a:p>
            <a:endParaRPr lang="nb-NO" sz="1400" dirty="0"/>
          </a:p>
          <a:p>
            <a:endParaRPr lang="nb-NO" sz="1400" b="1" dirty="0"/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97440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5636B8C-544F-DC4D-B296-372147FA95DE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F7460AD-921D-2144-A36B-88F3780227D9}"/>
              </a:ext>
            </a:extLst>
          </p:cNvPr>
          <p:cNvSpPr txBox="1"/>
          <p:nvPr/>
        </p:nvSpPr>
        <p:spPr>
          <a:xfrm>
            <a:off x="1240778" y="429623"/>
            <a:ext cx="297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Mål – Steg 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4F72176-B6C4-504B-B593-DFCAAFE7F140}"/>
              </a:ext>
            </a:extLst>
          </p:cNvPr>
          <p:cNvSpPr txBox="1"/>
          <p:nvPr/>
        </p:nvSpPr>
        <p:spPr>
          <a:xfrm>
            <a:off x="1240778" y="1268462"/>
            <a:ext cx="10400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Avansert pasient-spesifikk modellering av ALS sykdom</a:t>
            </a:r>
          </a:p>
        </p:txBody>
      </p:sp>
    </p:spTree>
    <p:extLst>
      <p:ext uri="{BB962C8B-B14F-4D97-AF65-F5344CB8AC3E}">
        <p14:creationId xmlns:p14="http://schemas.microsoft.com/office/powerpoint/2010/main" val="2320159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FEAB48-0B2B-534E-8F1F-374E0776FE56}"/>
              </a:ext>
            </a:extLst>
          </p:cNvPr>
          <p:cNvSpPr txBox="1"/>
          <p:nvPr/>
        </p:nvSpPr>
        <p:spPr>
          <a:xfrm>
            <a:off x="1240778" y="1368524"/>
            <a:ext cx="9342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Tverrfaglig samarbeid </a:t>
            </a:r>
          </a:p>
          <a:p>
            <a:r>
              <a:rPr lang="nb-NO" dirty="0"/>
              <a:t>Utvikling/optimalisering og bruk av avanserte metoder og teknologier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F61D99B-BCB8-F749-8757-48CE42770FB6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80E5DD8-4FB3-904E-B2E1-367AB574176A}"/>
              </a:ext>
            </a:extLst>
          </p:cNvPr>
          <p:cNvSpPr txBox="1"/>
          <p:nvPr/>
        </p:nvSpPr>
        <p:spPr>
          <a:xfrm>
            <a:off x="1240778" y="429623"/>
            <a:ext cx="297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Ressursbehov </a:t>
            </a:r>
          </a:p>
        </p:txBody>
      </p:sp>
    </p:spTree>
    <p:extLst>
      <p:ext uri="{BB962C8B-B14F-4D97-AF65-F5344CB8AC3E}">
        <p14:creationId xmlns:p14="http://schemas.microsoft.com/office/powerpoint/2010/main" val="315308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BDFB12D-92EE-F24D-8667-A70CE102D333}"/>
              </a:ext>
            </a:extLst>
          </p:cNvPr>
          <p:cNvSpPr txBox="1"/>
          <p:nvPr/>
        </p:nvSpPr>
        <p:spPr>
          <a:xfrm>
            <a:off x="1240778" y="1199066"/>
            <a:ext cx="984219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samarbeid med Geir Bråthen MD, </a:t>
            </a:r>
            <a:r>
              <a:rPr lang="nb-NO" dirty="0" err="1"/>
              <a:t>PhD</a:t>
            </a:r>
            <a:r>
              <a:rPr lang="nb-NO" dirty="0"/>
              <a:t>, </a:t>
            </a:r>
            <a:r>
              <a:rPr lang="nb-NO" dirty="0" err="1"/>
              <a:t>Nevroklinikken</a:t>
            </a:r>
            <a:r>
              <a:rPr lang="nb-NO" dirty="0"/>
              <a:t>, St </a:t>
            </a:r>
            <a:r>
              <a:rPr lang="nb-NO" dirty="0" err="1"/>
              <a:t>Olav´s</a:t>
            </a:r>
            <a:r>
              <a:rPr lang="nb-NO" dirty="0"/>
              <a:t> Hospital har vi søkt og fått innvilget ekstra midler til ALS forskning ved NTNU</a:t>
            </a:r>
          </a:p>
          <a:p>
            <a:endParaRPr lang="nb-NO" dirty="0"/>
          </a:p>
          <a:p>
            <a:r>
              <a:rPr lang="nb-NO"/>
              <a:t>Donasjoner fra ALS Norge 2016-2018</a:t>
            </a:r>
            <a:endParaRPr lang="nb-NO" dirty="0"/>
          </a:p>
          <a:p>
            <a:r>
              <a:rPr lang="nb-NO" dirty="0"/>
              <a:t>Samarbeidsorganet HMN-NTNU 2017, 2018  				</a:t>
            </a:r>
          </a:p>
          <a:p>
            <a:r>
              <a:rPr lang="nb-NO" dirty="0"/>
              <a:t>Fellesforskningsutvalg St Olavs Hospital/NTNU 2017,2018			</a:t>
            </a:r>
          </a:p>
          <a:p>
            <a:r>
              <a:rPr lang="nb-NO" dirty="0"/>
              <a:t>Institutt for </a:t>
            </a:r>
            <a:r>
              <a:rPr lang="nb-NO" dirty="0" err="1"/>
              <a:t>nevromedisin</a:t>
            </a:r>
            <a:r>
              <a:rPr lang="nb-NO" dirty="0"/>
              <a:t> og </a:t>
            </a:r>
            <a:r>
              <a:rPr lang="nb-NO" dirty="0" err="1"/>
              <a:t>bevegelsessvitenskap</a:t>
            </a:r>
            <a:r>
              <a:rPr lang="nb-NO" dirty="0"/>
              <a:t>, NTNU, 2018		</a:t>
            </a:r>
          </a:p>
          <a:p>
            <a:r>
              <a:rPr lang="nb-NO" dirty="0"/>
              <a:t>Gaveforsterkning NFR 2019			   	   	   	</a:t>
            </a:r>
          </a:p>
          <a:p>
            <a:endParaRPr lang="nb-NO" dirty="0"/>
          </a:p>
          <a:p>
            <a:r>
              <a:rPr lang="nb-NO" dirty="0"/>
              <a:t>I tillegg:</a:t>
            </a:r>
          </a:p>
          <a:p>
            <a:r>
              <a:rPr lang="nb-NO" dirty="0"/>
              <a:t>Donasjoner fra </a:t>
            </a:r>
            <a:r>
              <a:rPr lang="nb-NO" dirty="0" err="1"/>
              <a:t>Ayanda</a:t>
            </a:r>
            <a:r>
              <a:rPr lang="nb-NO" dirty="0"/>
              <a:t> AS 2016, 2017					</a:t>
            </a:r>
          </a:p>
          <a:p>
            <a:endParaRPr lang="nb-NO" dirty="0"/>
          </a:p>
          <a:p>
            <a:r>
              <a:rPr lang="nb-NO" dirty="0"/>
              <a:t>Aktive søknader til NFR, Samarbeidsorganet, og FFU</a:t>
            </a:r>
          </a:p>
          <a:p>
            <a:r>
              <a:rPr lang="nb-NO" dirty="0"/>
              <a:t>			</a:t>
            </a:r>
            <a:r>
              <a:rPr lang="nb-NO" sz="2000" dirty="0"/>
              <a:t>			</a:t>
            </a:r>
          </a:p>
          <a:p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14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C9BBF6E-D9A2-7042-B6E8-C2BA619117F5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EFD1F0-4A8E-F344-B2BD-CBED599DFF1A}"/>
              </a:ext>
            </a:extLst>
          </p:cNvPr>
          <p:cNvSpPr txBox="1"/>
          <p:nvPr/>
        </p:nvSpPr>
        <p:spPr>
          <a:xfrm>
            <a:off x="1240778" y="460401"/>
            <a:ext cx="297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Ekstra midler </a:t>
            </a:r>
          </a:p>
        </p:txBody>
      </p:sp>
    </p:spTree>
    <p:extLst>
      <p:ext uri="{BB962C8B-B14F-4D97-AF65-F5344CB8AC3E}">
        <p14:creationId xmlns:p14="http://schemas.microsoft.com/office/powerpoint/2010/main" val="3846675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A6E66F-6A50-544A-B346-3D014252A3CC}"/>
              </a:ext>
            </a:extLst>
          </p:cNvPr>
          <p:cNvGrpSpPr/>
          <p:nvPr/>
        </p:nvGrpSpPr>
        <p:grpSpPr>
          <a:xfrm>
            <a:off x="887951" y="1199066"/>
            <a:ext cx="11016502" cy="5031189"/>
            <a:chOff x="729533" y="1004746"/>
            <a:chExt cx="11016502" cy="50311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16CB81D-65C8-E540-A072-C3B274FF0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6127" y="2798616"/>
              <a:ext cx="1231967" cy="122728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D8494B-8EF0-8D43-B13A-95523F6CF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533" y="1038625"/>
              <a:ext cx="1255495" cy="12272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1595F8-9495-5A46-A1CF-BAF0B56C2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061" y="4558607"/>
              <a:ext cx="1231967" cy="122728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FFF91B-11AA-2E42-89D8-7587A46DA698}"/>
                </a:ext>
              </a:extLst>
            </p:cNvPr>
            <p:cNvSpPr txBox="1"/>
            <p:nvPr/>
          </p:nvSpPr>
          <p:spPr>
            <a:xfrm>
              <a:off x="2125133" y="1004746"/>
              <a:ext cx="880533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i="1" dirty="0"/>
                <a:t>Morphogenetic </a:t>
              </a:r>
              <a:r>
                <a:rPr lang="en" i="1" dirty="0" err="1"/>
                <a:t>Neuroengineering</a:t>
              </a:r>
              <a:r>
                <a:rPr lang="en" i="1" dirty="0"/>
                <a:t> In Amyotrophic Lateral Sclerosis </a:t>
              </a:r>
              <a:endParaRPr lang="nb-NO" i="1" dirty="0"/>
            </a:p>
            <a:p>
              <a:r>
                <a:rPr lang="nb-NO" dirty="0"/>
                <a:t>Stipendiat Ulrich Stefan Bauer 2017-</a:t>
              </a:r>
            </a:p>
            <a:p>
              <a:endParaRPr lang="nb-NO" dirty="0"/>
            </a:p>
            <a:p>
              <a:r>
                <a:rPr lang="nb-NO" dirty="0"/>
                <a:t>Celle reprogrammering og</a:t>
              </a:r>
              <a:r>
                <a:rPr lang="nb-NO" i="1" dirty="0"/>
                <a:t> in </a:t>
              </a:r>
              <a:r>
                <a:rPr lang="nb-NO" i="1" dirty="0" err="1"/>
                <a:t>vitro</a:t>
              </a:r>
              <a:r>
                <a:rPr lang="nb-NO" i="1" dirty="0"/>
                <a:t> </a:t>
              </a:r>
              <a:r>
                <a:rPr lang="nb-NO" dirty="0"/>
                <a:t>modellering </a:t>
              </a:r>
            </a:p>
            <a:p>
              <a:endParaRPr lang="nb-NO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52FD65-D0D5-EE4A-B85C-432B877FCCEA}"/>
                </a:ext>
              </a:extLst>
            </p:cNvPr>
            <p:cNvSpPr txBox="1"/>
            <p:nvPr/>
          </p:nvSpPr>
          <p:spPr>
            <a:xfrm>
              <a:off x="2125133" y="2673258"/>
              <a:ext cx="9093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i="1" dirty="0"/>
                <a:t>MODAL - Modelling neural network dynamics in amyotrophic lateral sclerosis (ALS)</a:t>
              </a:r>
            </a:p>
            <a:p>
              <a:r>
                <a:rPr lang="en" dirty="0" err="1"/>
                <a:t>Stipendiat</a:t>
              </a:r>
              <a:r>
                <a:rPr lang="en" dirty="0"/>
                <a:t> Vegard </a:t>
              </a:r>
              <a:r>
                <a:rPr lang="en" dirty="0" err="1"/>
                <a:t>Fiskum</a:t>
              </a:r>
              <a:r>
                <a:rPr lang="en" dirty="0"/>
                <a:t> 2018-</a:t>
              </a:r>
            </a:p>
            <a:p>
              <a:endParaRPr lang="en" dirty="0"/>
            </a:p>
            <a:p>
              <a:r>
                <a:rPr lang="nb-NO" i="1" dirty="0"/>
                <a:t>In </a:t>
              </a:r>
              <a:r>
                <a:rPr lang="nb-NO" i="1" dirty="0" err="1"/>
                <a:t>vitro</a:t>
              </a:r>
              <a:r>
                <a:rPr lang="nb-NO" i="1" dirty="0"/>
                <a:t> </a:t>
              </a:r>
              <a:r>
                <a:rPr lang="nb-NO" dirty="0"/>
                <a:t>modellering og </a:t>
              </a:r>
              <a:r>
                <a:rPr lang="nb-NO" dirty="0" err="1"/>
                <a:t>computational</a:t>
              </a:r>
              <a:r>
                <a:rPr lang="nb-NO" dirty="0"/>
                <a:t> </a:t>
              </a:r>
              <a:r>
                <a:rPr lang="nb-NO" dirty="0" err="1"/>
                <a:t>modelling</a:t>
              </a:r>
              <a:endParaRPr lang="nb-NO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E2812DC-25D4-2941-BC79-179F8BE32219}"/>
                </a:ext>
              </a:extLst>
            </p:cNvPr>
            <p:cNvSpPr txBox="1"/>
            <p:nvPr/>
          </p:nvSpPr>
          <p:spPr>
            <a:xfrm>
              <a:off x="2125133" y="4558607"/>
              <a:ext cx="962090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i="1" dirty="0"/>
                <a:t>Computational modelling  for inference and prediction of ALS related pathology in in vitro networks </a:t>
              </a:r>
              <a:endParaRPr lang="nb-NO" i="1" dirty="0"/>
            </a:p>
            <a:p>
              <a:r>
                <a:rPr lang="nb-NO" dirty="0"/>
                <a:t>Stipendiat Nicholas Christiansen 2019-</a:t>
              </a:r>
            </a:p>
            <a:p>
              <a:endParaRPr lang="nb-NO" dirty="0"/>
            </a:p>
            <a:p>
              <a:r>
                <a:rPr lang="nb-NO" dirty="0" err="1"/>
                <a:t>Computational</a:t>
              </a:r>
              <a:r>
                <a:rPr lang="nb-NO" dirty="0"/>
                <a:t> </a:t>
              </a:r>
              <a:r>
                <a:rPr lang="nb-NO" dirty="0" err="1"/>
                <a:t>modelling</a:t>
              </a:r>
              <a:r>
                <a:rPr lang="nb-NO" dirty="0"/>
                <a:t> </a:t>
              </a:r>
            </a:p>
            <a:p>
              <a:r>
                <a:rPr lang="nb-NO" dirty="0"/>
                <a:t> 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8124D-B747-FC40-8BAC-A09F7CE78CF5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F00DD3-4470-E740-9B77-0A9912B5B094}"/>
              </a:ext>
            </a:extLst>
          </p:cNvPr>
          <p:cNvSpPr txBox="1"/>
          <p:nvPr/>
        </p:nvSpPr>
        <p:spPr>
          <a:xfrm>
            <a:off x="1240778" y="460401"/>
            <a:ext cx="2975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Pågående ALS prosjekter </a:t>
            </a:r>
          </a:p>
        </p:txBody>
      </p:sp>
    </p:spTree>
    <p:extLst>
      <p:ext uri="{BB962C8B-B14F-4D97-AF65-F5344CB8AC3E}">
        <p14:creationId xmlns:p14="http://schemas.microsoft.com/office/powerpoint/2010/main" val="2461287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28124D-B747-FC40-8BAC-A09F7CE78CF5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3F00DD3-4470-E740-9B77-0A9912B5B094}"/>
              </a:ext>
            </a:extLst>
          </p:cNvPr>
          <p:cNvSpPr txBox="1"/>
          <p:nvPr/>
        </p:nvSpPr>
        <p:spPr>
          <a:xfrm>
            <a:off x="1240778" y="460401"/>
            <a:ext cx="782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Nerveceller dyrket i cellekulturer</a:t>
            </a:r>
            <a:r>
              <a:rPr lang="nb-NO" sz="2000" i="1" dirty="0"/>
              <a:t> </a:t>
            </a:r>
            <a:r>
              <a:rPr lang="nb-NO" sz="2000" dirty="0"/>
              <a:t>og data modellering </a:t>
            </a:r>
            <a:endParaRPr lang="nb-NO" sz="20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D67286-4993-E541-9E9B-BFCD098F32E7}"/>
              </a:ext>
            </a:extLst>
          </p:cNvPr>
          <p:cNvSpPr txBox="1"/>
          <p:nvPr/>
        </p:nvSpPr>
        <p:spPr>
          <a:xfrm>
            <a:off x="1240777" y="1454227"/>
            <a:ext cx="9776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Hovedmål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Etablering av en in </a:t>
            </a:r>
            <a:r>
              <a:rPr lang="nb-NO" dirty="0" err="1"/>
              <a:t>vitro</a:t>
            </a:r>
            <a:r>
              <a:rPr lang="nb-NO" dirty="0"/>
              <a:t> </a:t>
            </a:r>
            <a:r>
              <a:rPr lang="nb-NO" dirty="0" err="1"/>
              <a:t>platform</a:t>
            </a:r>
            <a:r>
              <a:rPr lang="nb-NO" dirty="0"/>
              <a:t> som kan brukes for å danne komplekse nevrale nettverk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Studere struktur og funksjon i humane nevrale nettverk med ALS patologi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Analysere komplekse data for å forstå hva som skjer i nevrale nettverk ved sykdommens start samt dens utvikling over tid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Øke vår forståelsen av de molekylære og cellulære mekanismene som bidrar til utviklingen av 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Identifisere biologiske markører som kan bidra til en raskere diagnose ved ALS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9220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C9B75EF-F417-9F48-91EC-58EC9323E79F}"/>
              </a:ext>
            </a:extLst>
          </p:cNvPr>
          <p:cNvGrpSpPr/>
          <p:nvPr/>
        </p:nvGrpSpPr>
        <p:grpSpPr>
          <a:xfrm>
            <a:off x="1324967" y="1229843"/>
            <a:ext cx="3051870" cy="4700031"/>
            <a:chOff x="939377" y="1303390"/>
            <a:chExt cx="3051870" cy="470003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45442FA-2675-8043-8C23-2F0D1E66D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9377" y="1303390"/>
              <a:ext cx="2787465" cy="470003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1B3E913-3D55-7C44-BA62-32BBED8592FD}"/>
                </a:ext>
              </a:extLst>
            </p:cNvPr>
            <p:cNvSpPr/>
            <p:nvPr/>
          </p:nvSpPr>
          <p:spPr>
            <a:xfrm>
              <a:off x="3663882" y="1303390"/>
              <a:ext cx="327365" cy="47000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385283-61E4-4C44-9A0F-655566B4D61B}"/>
              </a:ext>
            </a:extLst>
          </p:cNvPr>
          <p:cNvCxnSpPr/>
          <p:nvPr/>
        </p:nvCxnSpPr>
        <p:spPr>
          <a:xfrm>
            <a:off x="1240778" y="829733"/>
            <a:ext cx="95842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CBD1E54-F5AB-3149-8FBE-5B8DCDF1E4AD}"/>
              </a:ext>
            </a:extLst>
          </p:cNvPr>
          <p:cNvSpPr txBox="1"/>
          <p:nvPr/>
        </p:nvSpPr>
        <p:spPr>
          <a:xfrm>
            <a:off x="1240777" y="460401"/>
            <a:ext cx="6922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Hvordan lager mann humane nevrale nettverk?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EF211A-2E77-F441-BC56-DAB0608F8695}"/>
              </a:ext>
            </a:extLst>
          </p:cNvPr>
          <p:cNvSpPr txBox="1"/>
          <p:nvPr/>
        </p:nvSpPr>
        <p:spPr>
          <a:xfrm>
            <a:off x="4583017" y="1520328"/>
            <a:ext cx="6555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To relevante men ulike metoder for celle reprogrammering</a:t>
            </a:r>
          </a:p>
          <a:p>
            <a:endParaRPr lang="nb-NO" dirty="0"/>
          </a:p>
          <a:p>
            <a:r>
              <a:rPr lang="nb-NO" dirty="0"/>
              <a:t>Omvandling av hudceller (fibroblaster) til nerveceller via </a:t>
            </a:r>
            <a:r>
              <a:rPr lang="nb-NO" dirty="0" err="1"/>
              <a:t>iPSC</a:t>
            </a:r>
            <a:r>
              <a:rPr lang="nb-NO" dirty="0"/>
              <a:t> (induserte </a:t>
            </a:r>
            <a:r>
              <a:rPr lang="nb-NO" dirty="0" err="1"/>
              <a:t>pluripotente</a:t>
            </a:r>
            <a:r>
              <a:rPr lang="nb-NO" dirty="0"/>
              <a:t> stamceller) = cellene går gjennom en foryngelsesprosess</a:t>
            </a:r>
          </a:p>
          <a:p>
            <a:endParaRPr lang="nb-NO" dirty="0"/>
          </a:p>
          <a:p>
            <a:r>
              <a:rPr lang="nb-NO" dirty="0"/>
              <a:t>Direkte reprogrammering av hudceller til nerveceller = ivareta genetiske/miljømessige faktorer relevante for sykdommen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6256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985</Words>
  <Application>Microsoft Macintosh PowerPoint</Application>
  <PresentationFormat>Widescreen</PresentationFormat>
  <Paragraphs>215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Bodoni 72 Oldstyle Book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Axel Sandvig</cp:lastModifiedBy>
  <cp:revision>32</cp:revision>
  <dcterms:modified xsi:type="dcterms:W3CDTF">2019-10-05T09:16:14Z</dcterms:modified>
</cp:coreProperties>
</file>