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1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2" r:id="rId3"/>
    <p:sldId id="260" r:id="rId4"/>
    <p:sldId id="273" r:id="rId5"/>
    <p:sldId id="274" r:id="rId6"/>
    <p:sldId id="275" r:id="rId7"/>
    <p:sldId id="277" r:id="rId8"/>
    <p:sldId id="278" r:id="rId9"/>
    <p:sldId id="258" r:id="rId10"/>
    <p:sldId id="276" r:id="rId11"/>
  </p:sldIdLst>
  <p:sldSz cx="9144000" cy="6858000" type="screen4x3"/>
  <p:notesSz cx="6797675" cy="9926638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40"/>
    <a:srgbClr val="008B3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- aks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067" autoAdjust="0"/>
    <p:restoredTop sz="55806" autoAdjust="0"/>
  </p:normalViewPr>
  <p:slideViewPr>
    <p:cSldViewPr snapToGrid="0">
      <p:cViewPr>
        <p:scale>
          <a:sx n="74" d="100"/>
          <a:sy n="74" d="100"/>
        </p:scale>
        <p:origin x="-2760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01" tIns="45700" rIns="91401" bIns="4570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01" tIns="45700" rIns="91401" bIns="4570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B678E0-5149-514D-A2D1-7A19F56CD6E3}" type="datetimeFigureOut">
              <a:rPr lang="nb-NO"/>
              <a:pPr>
                <a:defRPr/>
              </a:pPr>
              <a:t>17.09.2019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7111B2-5CE2-8E45-A9A4-59B7EE86EFD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28509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01" tIns="45700" rIns="91401" bIns="4570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01" tIns="45700" rIns="91401" bIns="4570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FBC69D-60DE-0E49-ACFA-1043ACD3831B}" type="datetimeFigureOut">
              <a:rPr lang="nb-NO"/>
              <a:pPr>
                <a:defRPr/>
              </a:pPr>
              <a:t>17.09.2019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1" tIns="45700" rIns="91401" bIns="45700" rtlCol="0" anchor="ctr"/>
          <a:lstStyle/>
          <a:p>
            <a:pPr lvl="0"/>
            <a:endParaRPr lang="nb-NO" noProof="0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1038" y="4714875"/>
            <a:ext cx="5435600" cy="4467225"/>
          </a:xfrm>
          <a:prstGeom prst="rect">
            <a:avLst/>
          </a:prstGeom>
        </p:spPr>
        <p:txBody>
          <a:bodyPr vert="horz" lIns="91401" tIns="45700" rIns="91401" bIns="45700" rtlCol="0"/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01" tIns="45700" rIns="91401" bIns="4570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2B7E47-BB9A-7647-ACE1-32F0D044FDA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64217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5590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Det </a:t>
            </a:r>
            <a:r>
              <a:rPr lang="nb-NO" dirty="0" smtClean="0"/>
              <a:t>viktige,</a:t>
            </a:r>
            <a:r>
              <a:rPr lang="nb-NO" baseline="0" dirty="0" smtClean="0"/>
              <a:t> i </a:t>
            </a:r>
            <a:r>
              <a:rPr lang="nb-NO" dirty="0" smtClean="0"/>
              <a:t>situasjoner</a:t>
            </a:r>
            <a:r>
              <a:rPr lang="nb-NO" baseline="0" dirty="0" smtClean="0"/>
              <a:t> </a:t>
            </a:r>
            <a:r>
              <a:rPr lang="nb-NO" baseline="0" dirty="0" smtClean="0"/>
              <a:t>der hjelpemidler og saksganger blir mye av </a:t>
            </a:r>
            <a:r>
              <a:rPr lang="nb-NO" baseline="0" dirty="0" smtClean="0"/>
              <a:t>hverdagen,  </a:t>
            </a:r>
            <a:r>
              <a:rPr lang="nb-NO" baseline="0" dirty="0" smtClean="0"/>
              <a:t>er </a:t>
            </a:r>
            <a:r>
              <a:rPr lang="nb-NO" baseline="0" dirty="0" smtClean="0"/>
              <a:t>også å </a:t>
            </a:r>
            <a:r>
              <a:rPr lang="nb-NO" baseline="0" dirty="0" smtClean="0"/>
              <a:t>være der- å se, lytte, ta på, være støttende til både bruker og pårørende. Ikke være redd for å vise at også vi syns det </a:t>
            </a:r>
            <a:r>
              <a:rPr lang="nb-NO" baseline="0" dirty="0" smtClean="0"/>
              <a:t>til tider er </a:t>
            </a:r>
            <a:r>
              <a:rPr lang="nb-NO" baseline="0" dirty="0" smtClean="0"/>
              <a:t>tungt og vanskelig! Vi er </a:t>
            </a:r>
            <a:r>
              <a:rPr lang="nb-NO" baseline="0" dirty="0" smtClean="0"/>
              <a:t>terapeuter,-  </a:t>
            </a:r>
            <a:r>
              <a:rPr lang="nb-NO" baseline="0" dirty="0" smtClean="0"/>
              <a:t>men også medmenneske med </a:t>
            </a:r>
            <a:r>
              <a:rPr lang="nb-NO" baseline="0" dirty="0" smtClean="0"/>
              <a:t>omsorg!!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75632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nb-NO" dirty="0" smtClean="0"/>
              <a:t>Som ofte </a:t>
            </a:r>
            <a:r>
              <a:rPr lang="nb-NO" dirty="0" smtClean="0"/>
              <a:t>er det første møte med kommunen tverrfaglig</a:t>
            </a:r>
            <a:r>
              <a:rPr lang="nb-NO" dirty="0" smtClean="0"/>
              <a:t>. I Ullensaker har vi 2 team som</a:t>
            </a:r>
            <a:r>
              <a:rPr lang="nb-NO" baseline="0" dirty="0" smtClean="0"/>
              <a:t> jobber tett på ALS brukere. Ett ressurs team og ett rent ALS team. Disse er hele tiden i tett dialog med fysio og ergo tjenesten. </a:t>
            </a:r>
            <a:r>
              <a:rPr lang="nb-NO" dirty="0" smtClean="0"/>
              <a:t>Men </a:t>
            </a:r>
            <a:r>
              <a:rPr lang="nb-NO" dirty="0" smtClean="0"/>
              <a:t>som ergoterapeut har man </a:t>
            </a:r>
            <a:r>
              <a:rPr lang="nb-NO" dirty="0" smtClean="0"/>
              <a:t>gjerne møtt</a:t>
            </a:r>
            <a:r>
              <a:rPr lang="nb-NO" baseline="0" dirty="0" smtClean="0"/>
              <a:t> bruker</a:t>
            </a:r>
            <a:r>
              <a:rPr lang="nb-NO" dirty="0" smtClean="0"/>
              <a:t> </a:t>
            </a:r>
            <a:r>
              <a:rPr lang="nb-NO" dirty="0" smtClean="0"/>
              <a:t>noe før det tverrfaglige teamet har vært</a:t>
            </a:r>
            <a:r>
              <a:rPr lang="nb-NO" baseline="0" dirty="0" smtClean="0"/>
              <a:t> der</a:t>
            </a:r>
            <a:r>
              <a:rPr lang="nb-NO" dirty="0" smtClean="0"/>
              <a:t>.</a:t>
            </a:r>
            <a:r>
              <a:rPr lang="nb-NO" baseline="0" dirty="0" smtClean="0"/>
              <a:t> Gjerne i forbindelse med fall forebygging eller forflytnings vansker. </a:t>
            </a:r>
            <a:r>
              <a:rPr lang="nb-NO" baseline="0" dirty="0" smtClean="0"/>
              <a:t>Det er viktig at bruker har en fast ergoterapeut å forholde seg til. Dette både for å ha en full oversikt over hjelpemiddel prosesser samt å kunne se funksjonsfall og være i forkant.</a:t>
            </a:r>
          </a:p>
          <a:p>
            <a:pPr marL="0" indent="0">
              <a:buFont typeface="Arial" charset="0"/>
              <a:buNone/>
            </a:pPr>
            <a:r>
              <a:rPr lang="nb-NO" baseline="0" dirty="0" smtClean="0"/>
              <a:t> </a:t>
            </a:r>
            <a:endParaRPr lang="nb-NO" dirty="0" smtClean="0"/>
          </a:p>
          <a:p>
            <a:pPr marL="171450" indent="-171450">
              <a:buFont typeface="Arial" charset="0"/>
              <a:buChar char="•"/>
            </a:pPr>
            <a:r>
              <a:rPr lang="nb-NO" dirty="0" smtClean="0"/>
              <a:t>Det er </a:t>
            </a:r>
            <a:r>
              <a:rPr lang="nb-NO" dirty="0" smtClean="0"/>
              <a:t> </a:t>
            </a:r>
            <a:r>
              <a:rPr lang="nb-NO" dirty="0" smtClean="0"/>
              <a:t>viktig å bruke god tid på å skape en trygg og åpen relasjon med både bruker</a:t>
            </a:r>
            <a:r>
              <a:rPr lang="nb-NO" baseline="0" dirty="0" smtClean="0"/>
              <a:t> og pårørende. Sette av tid til samtaler, få vite hva bruker ønsker og hva interessene er. Bruker må få følelesen av å ha så stor kontroll på sin egen hverdag som mulig. Dette </a:t>
            </a:r>
            <a:r>
              <a:rPr lang="nb-NO" baseline="0" dirty="0" smtClean="0"/>
              <a:t>kan ofte være </a:t>
            </a:r>
            <a:r>
              <a:rPr lang="nb-NO" baseline="0" dirty="0" smtClean="0"/>
              <a:t>vanskelig for en </a:t>
            </a:r>
            <a:r>
              <a:rPr lang="nb-NO" baseline="0" dirty="0" smtClean="0"/>
              <a:t>ergoterapeut,-  </a:t>
            </a:r>
            <a:r>
              <a:rPr lang="nb-NO" baseline="0" dirty="0" smtClean="0"/>
              <a:t>da man vet at i forhold til hjelpemidler - så haster det meste, og at ting tar tid å få på plass</a:t>
            </a:r>
            <a:r>
              <a:rPr lang="nb-NO" baseline="0" dirty="0" smtClean="0"/>
              <a:t>.</a:t>
            </a:r>
          </a:p>
          <a:p>
            <a:pPr marL="0" indent="0">
              <a:buFont typeface="Arial" charset="0"/>
              <a:buNone/>
            </a:pPr>
            <a:endParaRPr lang="nb-NO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nb-NO" baseline="0" dirty="0" smtClean="0"/>
              <a:t>Å trygge bruker og pårørende er en viktig del av jobben med å skaffe tilveie hjelpemidler. Bruker kan være klar til store forandringer med tanke på dette, men om det er barn med i bildet må man være ekstra oppmerksom. Å skulle invadere ett </a:t>
            </a:r>
            <a:r>
              <a:rPr lang="nb-NO" baseline="0" dirty="0" smtClean="0"/>
              <a:t>hjem </a:t>
            </a:r>
            <a:r>
              <a:rPr lang="nb-NO" baseline="0" dirty="0" smtClean="0"/>
              <a:t>med store forandringer i form av rullestoler, trappeheiser, nytt toalett o.l kan være en ekstra belastning ved siden av selve sykdom og det diagnosen bringer med seg. </a:t>
            </a:r>
            <a:r>
              <a:rPr lang="nb-NO" baseline="0" dirty="0" smtClean="0"/>
              <a:t>Det trygge hjemmet blir en arena som er ukjent. Det </a:t>
            </a:r>
            <a:r>
              <a:rPr lang="nb-NO" baseline="0" dirty="0" smtClean="0"/>
              <a:t>er viktig å være informativ når det gjelder hjelpemidler. Men det er også viktig å se hva både bruker og familien er klar for. Er ikke motivasjonen der i forhold til å ta i bruk hjelpemidelet, så vent litt - å ta det opp igjen litt senere. </a:t>
            </a:r>
            <a:r>
              <a:rPr lang="nb-NO" baseline="0" dirty="0" smtClean="0"/>
              <a:t>Man kan nevne de, si at man kan snakke mer om disse tingene på neste besøk. </a:t>
            </a:r>
          </a:p>
          <a:p>
            <a:pPr marL="0" indent="0">
              <a:buFont typeface="Arial" charset="0"/>
              <a:buNone/>
            </a:pPr>
            <a:endParaRPr lang="nb-NO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nb-NO" dirty="0" smtClean="0"/>
              <a:t>Som ergoterapeut er det viktig å være føre var, snakke</a:t>
            </a:r>
            <a:r>
              <a:rPr lang="nb-NO" baseline="0" dirty="0" smtClean="0"/>
              <a:t> med NAV- ha en åpen dialog med de </a:t>
            </a:r>
            <a:r>
              <a:rPr lang="nb-NO" baseline="0" dirty="0" smtClean="0"/>
              <a:t>om nye </a:t>
            </a:r>
            <a:r>
              <a:rPr lang="nb-NO" baseline="0" dirty="0" smtClean="0"/>
              <a:t>ALS saker. Man vet sånn ca hva som kommer og at tiden noen ganger er knapp med å få de viktige tingene på plass.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1313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nb-NO" dirty="0" smtClean="0"/>
              <a:t>Som</a:t>
            </a:r>
            <a:r>
              <a:rPr lang="nb-NO" baseline="0" dirty="0" smtClean="0"/>
              <a:t> jeg sa tidligere er det svært viktig at bruker føler kontroll over det som skjer rundt han/henne</a:t>
            </a:r>
            <a:r>
              <a:rPr lang="nb-NO" baseline="0" dirty="0" smtClean="0"/>
              <a:t>. </a:t>
            </a:r>
            <a:r>
              <a:rPr lang="nb-NO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 </a:t>
            </a:r>
            <a:r>
              <a:rPr lang="nb-NO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fokus på hva de </a:t>
            </a:r>
            <a:r>
              <a:rPr lang="nb-NO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vil, hva de klarer </a:t>
            </a:r>
            <a:r>
              <a:rPr lang="nb-NO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 </a:t>
            </a:r>
            <a:r>
              <a:rPr lang="nb-NO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hvilke ønsker de har i </a:t>
            </a:r>
            <a:r>
              <a:rPr lang="nb-NO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hverdagen er viktig!! </a:t>
            </a:r>
            <a:r>
              <a:rPr lang="nb-NO" baseline="0" dirty="0" smtClean="0"/>
              <a:t>Der </a:t>
            </a:r>
            <a:r>
              <a:rPr lang="nb-NO" baseline="0" dirty="0" smtClean="0"/>
              <a:t>ligger også motivasjonen til å se løsninger på mulige utfordringer. </a:t>
            </a:r>
            <a:r>
              <a:rPr lang="nb-NO" baseline="0" dirty="0" smtClean="0"/>
              <a:t>(For </a:t>
            </a:r>
            <a:r>
              <a:rPr lang="nb-NO" baseline="0" dirty="0" smtClean="0"/>
              <a:t>de vet man det blir mange av</a:t>
            </a:r>
            <a:r>
              <a:rPr lang="nb-NO" baseline="0" dirty="0" smtClean="0"/>
              <a:t>.) </a:t>
            </a:r>
            <a:endParaRPr lang="nb-NO" baseline="0" dirty="0" smtClean="0"/>
          </a:p>
          <a:p>
            <a:pPr marL="171450" indent="-171450">
              <a:buFont typeface="Arial" charset="0"/>
              <a:buChar char="•"/>
            </a:pPr>
            <a:endParaRPr lang="nb-NO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nb-NO" baseline="0" dirty="0" smtClean="0"/>
              <a:t>Funksjonen kan være,- og er </a:t>
            </a:r>
            <a:r>
              <a:rPr lang="nb-NO" baseline="0" dirty="0" smtClean="0"/>
              <a:t>ofte </a:t>
            </a:r>
            <a:r>
              <a:rPr lang="nb-NO" baseline="0" dirty="0" smtClean="0"/>
              <a:t>redusert når vi kommer inn i bildet. Å da kunne se hva bruker har behov for, ut i fra aktivitetsønsker og interesser, er svært viktig og en stor motivasjons faktor. Om man kan få formidlet at de ønskede aktivitetene er mulig å utføre med hjelp av forskjellige hjelpemidler er det ofte enklere å godta kompenserende hjelpetiltak. </a:t>
            </a:r>
          </a:p>
          <a:p>
            <a:pPr marL="0" indent="0">
              <a:buFont typeface="Arial" charset="0"/>
              <a:buNone/>
            </a:pPr>
            <a:r>
              <a:rPr lang="nb-NO" baseline="0" dirty="0" smtClean="0"/>
              <a:t>    De viktigste observasjonene er forflyttning inn og ut av seng, på toalett, sofa/hvilestol, kjøkkenstol og evt utemøbler. Har bruker beinstyrke til å komme seg </a:t>
            </a:r>
            <a:r>
              <a:rPr lang="nb-NO" baseline="0" dirty="0" smtClean="0"/>
              <a:t>opp</a:t>
            </a:r>
            <a:r>
              <a:rPr lang="nb-NO" baseline="0" dirty="0" smtClean="0"/>
              <a:t>, klarer han/hun å holde hodet og overkroppen over leddene, har bruker grep og armstyrke nok til å kunne bruke armene i </a:t>
            </a:r>
            <a:r>
              <a:rPr lang="nb-NO" baseline="0" dirty="0" smtClean="0"/>
              <a:t>forflytning. Kan han/hun kle på seg, dusje og tørke seg. Klarer de kjøkkenaktiviteter- smøre på pålegg, lage middag og å spise.</a:t>
            </a:r>
            <a:endParaRPr lang="nb-NO" baseline="0" dirty="0" smtClean="0"/>
          </a:p>
          <a:p>
            <a:pPr marL="0" indent="0">
              <a:buFont typeface="Arial" charset="0"/>
              <a:buNone/>
            </a:pPr>
            <a:endParaRPr lang="nb-NO" baseline="0" dirty="0" smtClean="0"/>
          </a:p>
          <a:p>
            <a:pPr marL="0" indent="0">
              <a:buFont typeface="Arial" charset="0"/>
              <a:buNone/>
            </a:pPr>
            <a:r>
              <a:rPr lang="nb-NO" baseline="0" dirty="0" smtClean="0"/>
              <a:t>*Det er viktig å ha fokus på det bruker fortsatt klarer, og ta utgangspunkt i det. </a:t>
            </a:r>
          </a:p>
          <a:p>
            <a:pPr marL="171450" indent="-171450">
              <a:buFont typeface="Arial" charset="0"/>
              <a:buChar char="•"/>
            </a:pPr>
            <a:endParaRPr lang="nb-NO" dirty="0" smtClean="0"/>
          </a:p>
          <a:p>
            <a:r>
              <a:rPr lang="nb-NO" dirty="0" smtClean="0"/>
              <a:t>*Å starte rask kartlegging av bolig er viktig. Det er ofte mange hjelpemidler som </a:t>
            </a:r>
            <a:r>
              <a:rPr lang="nb-NO" baseline="0" dirty="0" smtClean="0"/>
              <a:t>må på plass raskt. For å få en god prosess er det en fordel å se på </a:t>
            </a:r>
            <a:r>
              <a:rPr lang="nb-NO" baseline="0" dirty="0" smtClean="0"/>
              <a:t>ulike løsninger,-  </a:t>
            </a:r>
            <a:r>
              <a:rPr lang="nb-NO" baseline="0" dirty="0" smtClean="0"/>
              <a:t>og om det er tilrettelegging av selve rom som må gjøres før hjelpemidlene kan brukes.- eks. støttestenger: ofte må man ha flere støttestenger ved seng, må seng </a:t>
            </a:r>
            <a:r>
              <a:rPr lang="nb-NO" baseline="0" dirty="0" smtClean="0"/>
              <a:t>flyttes, er taket konstruert slik at  hjelpemidler kan settes opp? </a:t>
            </a:r>
            <a:r>
              <a:rPr lang="nb-NO" baseline="0" dirty="0" smtClean="0"/>
              <a:t>Er det plass til løft/spyl/føn toalett- med tanke på vannuttak og stikkontakt. Kommer bruker seg ut av bolig, og hvordan- må man kanskje ha rampe? Har huset 2 etasjer- må man se på løsninger der. Kan man bruke bare 1.etasjen eller må man ha trappeheis? Dette er en prosess som tar tid</a:t>
            </a:r>
            <a:r>
              <a:rPr lang="nb-NO" baseline="0" dirty="0" smtClean="0"/>
              <a:t>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8297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6274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 smtClean="0"/>
              <a:t>Å gjøre</a:t>
            </a:r>
            <a:r>
              <a:rPr lang="nb-NO" baseline="0" dirty="0" smtClean="0"/>
              <a:t> bolig tilgjengelig </a:t>
            </a:r>
            <a:r>
              <a:rPr lang="nb-NO" dirty="0" smtClean="0"/>
              <a:t>er en stor og omfattende prosess. Især </a:t>
            </a:r>
            <a:r>
              <a:rPr lang="nb-NO" baseline="0" dirty="0" smtClean="0"/>
              <a:t>om man har trapper og høyder inne og ute i bolig. </a:t>
            </a:r>
            <a:r>
              <a:rPr lang="nb-NO" baseline="0" dirty="0" smtClean="0"/>
              <a:t>Vi har  </a:t>
            </a:r>
            <a:r>
              <a:rPr lang="nb-NO" baseline="0" dirty="0" smtClean="0"/>
              <a:t>tett dialog med NAV og </a:t>
            </a:r>
            <a:r>
              <a:rPr lang="nb-NO" baseline="0" dirty="0" smtClean="0"/>
              <a:t>firma. Jeg ber </a:t>
            </a:r>
            <a:r>
              <a:rPr lang="nb-NO" baseline="0" dirty="0" smtClean="0"/>
              <a:t>om rask levering av pristilbud og prosjekt-tegninger, </a:t>
            </a:r>
            <a:r>
              <a:rPr lang="nb-NO" baseline="0" dirty="0" err="1" smtClean="0"/>
              <a:t>følgr</a:t>
            </a:r>
            <a:r>
              <a:rPr lang="nb-NO" baseline="0" dirty="0" smtClean="0"/>
              <a:t> </a:t>
            </a:r>
            <a:r>
              <a:rPr lang="nb-NO" baseline="0" dirty="0" smtClean="0"/>
              <a:t>opp med telefoner og mailer slik at prosesser ikke stopper opp. I slike saker prøver jeg å unngå å involvere bruker og pårørende så mye. Når de har godtatt og ønsket tilpassingen – skjermer jeg de for unødig opplysninger om sakens gang hvis det ikke er nødvendig. </a:t>
            </a:r>
            <a:r>
              <a:rPr lang="nb-NO" baseline="0" dirty="0" smtClean="0"/>
              <a:t>Jeg informer </a:t>
            </a:r>
            <a:r>
              <a:rPr lang="nb-NO" baseline="0" dirty="0" smtClean="0"/>
              <a:t>heller når ting er innvilget eller snart er på plass</a:t>
            </a:r>
            <a:r>
              <a:rPr lang="nb-NO" baseline="0" dirty="0" smtClean="0"/>
              <a:t>.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baseline="0" dirty="0" smtClean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aseline="0" dirty="0" smtClean="0"/>
              <a:t>Viktig </a:t>
            </a:r>
            <a:r>
              <a:rPr lang="nb-NO" baseline="0" dirty="0" smtClean="0"/>
              <a:t>å ta seg god tid å se hvilke prosesser bruker klarer selv, og ha et helhetlig bilde i tilretteleggingen. Det skal av og til små justeringer til som kan gjøre aktiviteten enkel eller umulig. </a:t>
            </a:r>
            <a:r>
              <a:rPr lang="nb-NO" baseline="0" dirty="0" smtClean="0"/>
              <a:t>Det er viktig å ha tett </a:t>
            </a:r>
            <a:r>
              <a:rPr lang="nb-NO" baseline="0" dirty="0" smtClean="0"/>
              <a:t>oppfølging av hjelpemidlene da funksjon forandres raskt</a:t>
            </a:r>
            <a:r>
              <a:rPr lang="nb-NO" baseline="0" dirty="0" smtClean="0"/>
              <a:t>.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baseline="0" dirty="0" smtClean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aseline="0" dirty="0" smtClean="0"/>
              <a:t>Man tar  </a:t>
            </a:r>
            <a:r>
              <a:rPr lang="nb-NO" baseline="0" dirty="0" smtClean="0"/>
              <a:t>utprøvinger i brukers hjem. Dette er mye enklere med tanke på å ikke belaste bruker og pårørende unødvendig. Firmaer er eksperter på egne produkt og kan lett se hva som må gjøres og hvilke tillbehør som bør søkes</a:t>
            </a:r>
            <a:r>
              <a:rPr lang="nb-NO" baseline="0" dirty="0" smtClean="0"/>
              <a:t>. En elektrisk rullestol kan styres på så mange måter.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8050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Det</a:t>
            </a:r>
            <a:r>
              <a:rPr lang="nb-NO" baseline="0" dirty="0" smtClean="0"/>
              <a:t> kan være</a:t>
            </a:r>
            <a:r>
              <a:rPr lang="nb-NO" dirty="0" smtClean="0"/>
              <a:t> </a:t>
            </a:r>
            <a:r>
              <a:rPr lang="nb-NO" dirty="0" smtClean="0"/>
              <a:t>tungt å</a:t>
            </a:r>
            <a:r>
              <a:rPr lang="nb-NO" baseline="0" dirty="0" smtClean="0"/>
              <a:t> h</a:t>
            </a:r>
            <a:r>
              <a:rPr lang="nb-NO" dirty="0" smtClean="0"/>
              <a:t>olde hodet i rett</a:t>
            </a:r>
            <a:r>
              <a:rPr lang="nb-NO" baseline="0" dirty="0" smtClean="0"/>
              <a:t> posisjon. Det er viktig å kunne ha ett justerbart bord eller ett stativ til å holde bøker, aviser, Pad, Pc, Rolltalt eller Tobii. Det er viktig å vite hva som fins på markede av bord eller stativ som kan lette aktiviteten. Å ha en god seng og en madrass som er dynamisk er også viktig. Seng som kan justeres og madrass med </a:t>
            </a:r>
            <a:r>
              <a:rPr lang="nb-NO" baseline="0" dirty="0" err="1" smtClean="0"/>
              <a:t>evt</a:t>
            </a:r>
            <a:r>
              <a:rPr lang="nb-NO" baseline="0" dirty="0" smtClean="0"/>
              <a:t> snu/vendefunksjon</a:t>
            </a:r>
            <a:r>
              <a:rPr lang="nb-NO" baseline="0" dirty="0" smtClean="0"/>
              <a:t>. Å ligge godt og å kunne ha en god søvnkvalitet er viktig.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Når det gjelder kommunikasjon er dette ofte ett vanskelig tema. Det </a:t>
            </a:r>
            <a:r>
              <a:rPr lang="nb-NO" baseline="0" dirty="0" smtClean="0"/>
              <a:t>er </a:t>
            </a:r>
            <a:r>
              <a:rPr lang="nb-NO" baseline="0" dirty="0" smtClean="0"/>
              <a:t>forskjellige oppfattninger om hvor raskt man skal/ bør sette i gang prosessen med dette. Egen erfaring, med de sakene vi har hatt </a:t>
            </a:r>
            <a:r>
              <a:rPr lang="nb-NO" baseline="0" dirty="0" smtClean="0"/>
              <a:t>her i </a:t>
            </a:r>
            <a:r>
              <a:rPr lang="nb-NO" baseline="0" dirty="0" smtClean="0"/>
              <a:t>kommunen er </a:t>
            </a:r>
            <a:r>
              <a:rPr lang="nb-NO" baseline="0" dirty="0" smtClean="0"/>
              <a:t>at,- </a:t>
            </a:r>
            <a:r>
              <a:rPr lang="nb-NO" baseline="0" dirty="0" smtClean="0"/>
              <a:t>om bruker IKKE er motivert for å øve på øyestyre kommunikasjon- er det vanskelig å sette dette i gang før men må. Skrive/tale hjelpemidleet Light Wrigther er nok det enkleste av disse hjelpemidlene å bruke. Som en av mine tidligere ALS bruker sa- « når jeg må bruke denne Inger Olaug, da skjønner jeg hvor syk jeg er og at livet er kort.»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563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9370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5051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nb-NO" dirty="0" smtClean="0"/>
              <a:t>Man skal ikke slutte å gjøre ting man syns er gøy og energi-givende selv om man</a:t>
            </a:r>
            <a:r>
              <a:rPr lang="nb-NO" baseline="0" dirty="0" smtClean="0"/>
              <a:t> mister funksjoner. Alt er mulig innen for medisinsk forsvarlighet!!! Har tidligere samarbeidet med firma og  fått laget sitski med holder til respirator. Tandemsykkel med </a:t>
            </a:r>
            <a:r>
              <a:rPr lang="nb-NO" baseline="0" dirty="0" smtClean="0"/>
              <a:t>gode løsninger, - </a:t>
            </a:r>
            <a:r>
              <a:rPr lang="nb-NO" baseline="0" dirty="0" smtClean="0"/>
              <a:t>da blir turen ute i det fri  ett eventyr for to. Det er viktig å muliggjøre turer til syden, fisketurer, kinoturer, konserter og kaffebesøk med venner eller familie</a:t>
            </a:r>
            <a:r>
              <a:rPr lang="nb-NO" baseline="0" dirty="0" smtClean="0"/>
              <a:t>.!! </a:t>
            </a:r>
            <a:endParaRPr lang="nb-NO" baseline="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nb-NO" baseline="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90985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3312067"/>
            <a:ext cx="8073108" cy="548981"/>
          </a:xfrm>
        </p:spPr>
        <p:txBody>
          <a:bodyPr>
            <a:noAutofit/>
          </a:bodyPr>
          <a:lstStyle>
            <a:lvl1pPr algn="r">
              <a:defRPr sz="2200" b="1" cap="all" baseline="0">
                <a:solidFill>
                  <a:srgbClr val="FFFFFF"/>
                </a:solidFill>
                <a:latin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645024"/>
            <a:ext cx="8064698" cy="1008112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200" b="0">
                <a:solidFill>
                  <a:srgbClr val="FFFFFF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473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marL="0" indent="0" algn="l">
              <a:buClr>
                <a:srgbClr val="009900"/>
              </a:buClr>
              <a:buFont typeface="Arial"/>
              <a:buNone/>
              <a:defRPr/>
            </a:lvl1pPr>
            <a:lvl2pPr marL="447675" indent="-447675" algn="l">
              <a:buClr>
                <a:schemeClr val="tx2"/>
              </a:buClr>
              <a:buFont typeface="Arial"/>
              <a:buChar char="•"/>
              <a:defRPr/>
            </a:lvl2pPr>
            <a:lvl3pPr marL="447675" indent="-447675" algn="l">
              <a:buClr>
                <a:schemeClr val="tx2"/>
              </a:buClr>
              <a:buFont typeface="Arial"/>
              <a:buChar char="•"/>
              <a:defRPr/>
            </a:lvl3pPr>
            <a:lvl4pPr marL="803275" indent="-355600" algn="l">
              <a:buClr>
                <a:schemeClr val="tx2"/>
              </a:buClr>
              <a:buFont typeface="Arial"/>
              <a:buChar char="•"/>
              <a:defRPr/>
            </a:lvl4pPr>
            <a:lvl5pPr marL="803275" indent="-355600" algn="l"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84931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3614"/>
            <a:ext cx="1758950" cy="4414274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84142" y="1543614"/>
            <a:ext cx="5492857" cy="4414274"/>
          </a:xfrm>
        </p:spPr>
        <p:txBody>
          <a:bodyPr vert="eaVert"/>
          <a:lstStyle>
            <a:lvl1pPr marL="0" indent="0">
              <a:buClr>
                <a:schemeClr val="tx2"/>
              </a:buClr>
              <a:buFont typeface="Arial"/>
              <a:buNone/>
              <a:defRPr/>
            </a:lvl1pPr>
            <a:lvl2pPr marL="447675" indent="-447675">
              <a:buClr>
                <a:schemeClr val="tx2"/>
              </a:buClr>
              <a:buFont typeface="Arial"/>
              <a:buChar char="•"/>
              <a:defRPr/>
            </a:lvl2pPr>
            <a:lvl3pPr marL="447675" indent="-447675">
              <a:buClr>
                <a:schemeClr val="tx2"/>
              </a:buClr>
              <a:buFont typeface="Arial"/>
              <a:buChar char="•"/>
              <a:defRPr/>
            </a:lvl3pPr>
            <a:lvl4pPr marL="803275" indent="-355600">
              <a:buClr>
                <a:schemeClr val="tx2"/>
              </a:buClr>
              <a:buFont typeface="Arial"/>
              <a:buChar char="•"/>
              <a:defRPr/>
            </a:lvl4pPr>
            <a:lvl5pPr marL="803275" indent="-355600"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8646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1073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58027"/>
            <a:ext cx="9144000" cy="1524000"/>
          </a:xfrm>
        </p:spPr>
        <p:txBody>
          <a:bodyPr>
            <a:normAutofit/>
          </a:bodyPr>
          <a:lstStyle>
            <a:lvl1pPr algn="ctr">
              <a:defRPr sz="3600" b="0" cap="none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731915"/>
            <a:ext cx="9144000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cap="all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6548516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84141" y="2262751"/>
            <a:ext cx="3525866" cy="3695136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58720" y="2262750"/>
            <a:ext cx="3529632" cy="369513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23751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4141" y="2262751"/>
            <a:ext cx="3525866" cy="1055125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4141" y="3429001"/>
            <a:ext cx="3525866" cy="25288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8720" y="2262751"/>
            <a:ext cx="3529632" cy="1055124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8720" y="3429001"/>
            <a:ext cx="3529630" cy="25288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62531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514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37352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4141" y="3473280"/>
            <a:ext cx="3420475" cy="248460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84141" y="1543614"/>
            <a:ext cx="3420475" cy="1761562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5166" y="1543614"/>
            <a:ext cx="3446466" cy="4414274"/>
          </a:xfrm>
        </p:spPr>
        <p:txBody>
          <a:bodyPr/>
          <a:lstStyle>
            <a:lvl1pPr>
              <a:buClr>
                <a:schemeClr val="bg1"/>
              </a:buClr>
              <a:defRPr sz="2200">
                <a:solidFill>
                  <a:srgbClr val="000000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rgbClr val="000000"/>
                </a:solidFill>
              </a:defRPr>
            </a:lvl2pPr>
            <a:lvl3pPr marL="0" indent="0">
              <a:buClr>
                <a:schemeClr val="bg1"/>
              </a:buClr>
              <a:defRPr sz="1800">
                <a:solidFill>
                  <a:srgbClr val="000000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51687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1885" y="1543613"/>
            <a:ext cx="3446465" cy="1566785"/>
          </a:xfr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41885" y="3305175"/>
            <a:ext cx="3446465" cy="265271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84141" y="1543614"/>
            <a:ext cx="3698556" cy="4404749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/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Dra bildet til plassholderen eller klikk ikonet for å legge til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366311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84142" y="1543614"/>
            <a:ext cx="740420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dirty="0"/>
              <a:t>Klikk for å redigere tittelstil</a:t>
            </a:r>
            <a:endParaRPr lang="en-US" altLang="nb-NO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4142" y="2262751"/>
            <a:ext cx="7404208" cy="361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dirty="0"/>
              <a:t>Klikk for å redigere tekststiler i malen</a:t>
            </a:r>
          </a:p>
          <a:p>
            <a:pPr lvl="1"/>
            <a:r>
              <a:rPr lang="nb-NO" altLang="nb-NO" dirty="0"/>
              <a:t>Andre nivå</a:t>
            </a:r>
          </a:p>
          <a:p>
            <a:pPr lvl="2"/>
            <a:r>
              <a:rPr lang="nb-NO" altLang="nb-NO" dirty="0"/>
              <a:t>Tredje nivå</a:t>
            </a:r>
          </a:p>
          <a:p>
            <a:pPr lvl="3"/>
            <a:r>
              <a:rPr lang="nb-NO" altLang="nb-NO" dirty="0"/>
              <a:t>Fjerde nivå</a:t>
            </a:r>
          </a:p>
          <a:p>
            <a:pPr lvl="4"/>
            <a:r>
              <a:rPr lang="nb-NO" altLang="nb-NO" dirty="0"/>
              <a:t>Femte nivå</a:t>
            </a:r>
            <a:endParaRPr lang="en-US" alt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tabLst>
          <a:tab pos="720725" algn="l"/>
        </a:tabLst>
        <a:defRPr sz="3000" b="1" kern="1200">
          <a:solidFill>
            <a:schemeClr val="tx2"/>
          </a:solidFill>
          <a:latin typeface="Arial"/>
          <a:ea typeface="Arial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tabLst>
          <a:tab pos="720725" algn="l"/>
        </a:tabLst>
        <a:defRPr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tabLst>
          <a:tab pos="720725" algn="l"/>
        </a:tabLst>
        <a:defRPr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tabLst>
          <a:tab pos="720725" algn="l"/>
        </a:tabLst>
        <a:defRPr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tabLst>
          <a:tab pos="720725" algn="l"/>
        </a:tabLst>
        <a:defRPr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SzPct val="100000"/>
        <a:buFont typeface="Symbol" charset="2"/>
        <a:defRPr sz="1600" kern="1200">
          <a:solidFill>
            <a:schemeClr val="tx1"/>
          </a:solidFill>
          <a:latin typeface="Arial"/>
          <a:ea typeface="Arial" charset="0"/>
          <a:cs typeface="Arial"/>
        </a:defRPr>
      </a:lvl1pPr>
      <a:lvl2pPr marL="447675" indent="-44767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447675" indent="-44767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charset="0"/>
        <a:buChar char="•"/>
        <a:tabLst>
          <a:tab pos="0" algn="l"/>
        </a:tabLst>
        <a:defRPr sz="1600" i="1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803275" indent="-355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803275" indent="-355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charset="0"/>
        <a:buChar char="•"/>
        <a:defRPr sz="1600" i="1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nb-NO" dirty="0">
                <a:latin typeface="Arial" charset="0"/>
                <a:cs typeface="Arial" charset="0"/>
              </a:rPr>
              <a:t/>
            </a:r>
            <a:br>
              <a:rPr lang="en-US" altLang="nb-NO" dirty="0">
                <a:latin typeface="Arial" charset="0"/>
                <a:cs typeface="Arial" charset="0"/>
              </a:rPr>
            </a:br>
            <a:endParaRPr lang="nb-NO" dirty="0"/>
          </a:p>
        </p:txBody>
      </p:sp>
      <p:sp>
        <p:nvSpPr>
          <p:cNvPr id="5122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spcBef>
                <a:spcPct val="0"/>
              </a:spcBef>
            </a:pPr>
            <a:r>
              <a:rPr lang="en-US" altLang="nb-NO" sz="3600" b="1" dirty="0" smtClean="0">
                <a:latin typeface="Cambria" panose="02040503050406030204" pitchFamily="18" charset="0"/>
                <a:cs typeface="Arial" charset="0"/>
              </a:rPr>
              <a:t>EN ENKLERE OG TRYGGERE HVERDAG- </a:t>
            </a:r>
          </a:p>
          <a:p>
            <a:pPr algn="ctr">
              <a:spcBef>
                <a:spcPct val="0"/>
              </a:spcBef>
            </a:pPr>
            <a:r>
              <a:rPr lang="en-US" altLang="nb-NO" sz="3600" b="1" dirty="0" smtClean="0">
                <a:latin typeface="Cambria" panose="02040503050406030204" pitchFamily="18" charset="0"/>
                <a:cs typeface="Arial" charset="0"/>
              </a:rPr>
              <a:t>MED HJELPEMIDLER</a:t>
            </a:r>
          </a:p>
          <a:p>
            <a:pPr algn="ctr">
              <a:spcBef>
                <a:spcPct val="0"/>
              </a:spcBef>
            </a:pPr>
            <a:endParaRPr lang="en-US" altLang="nb-NO" sz="3600" b="1" dirty="0" smtClean="0">
              <a:latin typeface="Cambria" panose="02040503050406030204" pitchFamily="18" charset="0"/>
              <a:cs typeface="Arial" charset="0"/>
            </a:endParaRPr>
          </a:p>
          <a:p>
            <a:pPr algn="ctr">
              <a:spcBef>
                <a:spcPct val="0"/>
              </a:spcBef>
            </a:pPr>
            <a:r>
              <a:rPr lang="en-US" altLang="nb-NO" sz="1600" b="1" dirty="0" smtClean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altLang="nb-NO" sz="1800" b="1" dirty="0" err="1" smtClean="0">
                <a:latin typeface="Cambria" panose="02040503050406030204" pitchFamily="18" charset="0"/>
                <a:cs typeface="Arial" charset="0"/>
              </a:rPr>
              <a:t>Foredrag</a:t>
            </a:r>
            <a:r>
              <a:rPr lang="en-US" altLang="nb-NO" sz="1800" b="1" dirty="0" smtClean="0">
                <a:latin typeface="Cambria" panose="02040503050406030204" pitchFamily="18" charset="0"/>
                <a:cs typeface="Arial" charset="0"/>
              </a:rPr>
              <a:t> ALS Norge 3.oktober                  Inger </a:t>
            </a:r>
            <a:r>
              <a:rPr lang="en-US" altLang="nb-NO" sz="1800" b="1" dirty="0" err="1" smtClean="0">
                <a:latin typeface="Cambria" panose="02040503050406030204" pitchFamily="18" charset="0"/>
                <a:cs typeface="Arial" charset="0"/>
              </a:rPr>
              <a:t>Olaug</a:t>
            </a:r>
            <a:r>
              <a:rPr lang="en-US" altLang="nb-NO" sz="1800" b="1" dirty="0" smtClean="0">
                <a:latin typeface="Cambria" panose="02040503050406030204" pitchFamily="18" charset="0"/>
                <a:cs typeface="Arial" charset="0"/>
              </a:rPr>
              <a:t> </a:t>
            </a:r>
            <a:r>
              <a:rPr lang="en-US" altLang="nb-NO" sz="1800" b="1" dirty="0" err="1" smtClean="0">
                <a:latin typeface="Cambria" panose="02040503050406030204" pitchFamily="18" charset="0"/>
                <a:cs typeface="Arial" charset="0"/>
              </a:rPr>
              <a:t>Skundberg</a:t>
            </a:r>
            <a:r>
              <a:rPr lang="en-US" altLang="nb-NO" sz="1800" b="1" dirty="0" smtClean="0">
                <a:latin typeface="Cambria" panose="02040503050406030204" pitchFamily="18" charset="0"/>
                <a:cs typeface="Arial" charset="0"/>
              </a:rPr>
              <a:t>, </a:t>
            </a:r>
            <a:r>
              <a:rPr lang="en-US" altLang="nb-NO" sz="1800" b="1" dirty="0" err="1" smtClean="0">
                <a:latin typeface="Cambria" panose="02040503050406030204" pitchFamily="18" charset="0"/>
                <a:cs typeface="Arial" charset="0"/>
              </a:rPr>
              <a:t>Ergoterapeut</a:t>
            </a:r>
            <a:endParaRPr lang="en-US" altLang="nb-NO" sz="1800" b="1" dirty="0">
              <a:latin typeface="Cambria" panose="02040503050406030204" pitchFamily="18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b-NO" sz="2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Se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b-NO" sz="2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Lytte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b-NO" sz="2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Ta på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b-NO" sz="2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Være støttende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b-NO" sz="2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Ikke være redd for å vise følelser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b-NO" sz="2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Gi trygghet</a:t>
            </a:r>
            <a:endParaRPr lang="nb-NO" sz="28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5400" dirty="0" smtClean="0">
                <a:latin typeface="Cambria" panose="02040503050406030204" pitchFamily="18" charset="0"/>
              </a:rPr>
              <a:t>Vi er medmennesker</a:t>
            </a:r>
            <a:endParaRPr lang="nb-NO" sz="5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4662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795456" y="2607128"/>
            <a:ext cx="7404208" cy="279550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b-NO" sz="2800" dirty="0" smtClean="0">
                <a:solidFill>
                  <a:schemeClr val="tx2"/>
                </a:solidFill>
                <a:latin typeface="Cambria" panose="02040503050406030204" pitchFamily="18" charset="0"/>
                <a:cs typeface="Arial" charset="0"/>
              </a:rPr>
              <a:t>Tverrfaglig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b-NO" sz="2800" dirty="0" smtClean="0">
                <a:solidFill>
                  <a:schemeClr val="tx2"/>
                </a:solidFill>
                <a:latin typeface="Cambria" panose="02040503050406030204" pitchFamily="18" charset="0"/>
                <a:cs typeface="Arial" charset="0"/>
              </a:rPr>
              <a:t>Skape god relasjon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b-NO" sz="2800" dirty="0" smtClean="0">
                <a:solidFill>
                  <a:schemeClr val="tx2"/>
                </a:solidFill>
                <a:latin typeface="Cambria" panose="02040503050406030204" pitchFamily="18" charset="0"/>
                <a:cs typeface="Arial" charset="0"/>
              </a:rPr>
              <a:t>Trygge bruker og pårørende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b-NO" sz="2800" dirty="0" smtClean="0">
                <a:solidFill>
                  <a:schemeClr val="tx2"/>
                </a:solidFill>
                <a:latin typeface="Cambria" panose="02040503050406030204" pitchFamily="18" charset="0"/>
                <a:cs typeface="Arial" charset="0"/>
              </a:rPr>
              <a:t>Være føre var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nb-NO" sz="2800" dirty="0" smtClean="0">
              <a:solidFill>
                <a:schemeClr val="tx2"/>
              </a:solidFill>
              <a:latin typeface="Cambria" panose="02040503050406030204" pitchFamily="18" charset="0"/>
              <a:cs typeface="Arial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nb-NO" sz="2800" dirty="0">
              <a:solidFill>
                <a:schemeClr val="tx2"/>
              </a:soli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5400" dirty="0" smtClean="0">
                <a:latin typeface="Cambria" panose="02040503050406030204" pitchFamily="18" charset="0"/>
              </a:rPr>
              <a:t>Første</a:t>
            </a:r>
            <a:r>
              <a:rPr lang="nb-NO" sz="5400" dirty="0" smtClean="0"/>
              <a:t> møte</a:t>
            </a:r>
            <a:endParaRPr lang="nb-NO" sz="5400" dirty="0"/>
          </a:p>
        </p:txBody>
      </p:sp>
    </p:spTree>
    <p:extLst>
      <p:ext uri="{BB962C8B-B14F-4D97-AF65-F5344CB8AC3E}">
        <p14:creationId xmlns:p14="http://schemas.microsoft.com/office/powerpoint/2010/main" val="34090394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777240" y="2262751"/>
            <a:ext cx="7611110" cy="1532009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b-NO" sz="2800" dirty="0" smtClean="0">
                <a:solidFill>
                  <a:schemeClr val="tx2"/>
                </a:solidFill>
                <a:latin typeface="Cambria" panose="02040503050406030204" pitchFamily="18" charset="0"/>
                <a:cs typeface="Arial" charset="0"/>
              </a:rPr>
              <a:t>Brukers aktivitetsønsker og interesser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b-NO" sz="2800" dirty="0" smtClean="0">
                <a:solidFill>
                  <a:schemeClr val="tx2"/>
                </a:solidFill>
                <a:latin typeface="Cambria" panose="02040503050406030204" pitchFamily="18" charset="0"/>
                <a:cs typeface="Arial" charset="0"/>
              </a:rPr>
              <a:t>Funksjon ( særlig viktig er  forflytning,trunkus kontroll og finmotorikk)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b-NO" sz="2800" dirty="0" smtClean="0">
                <a:solidFill>
                  <a:schemeClr val="tx2"/>
                </a:solidFill>
                <a:latin typeface="Cambria" panose="02040503050406030204" pitchFamily="18" charset="0"/>
                <a:cs typeface="Arial" charset="0"/>
              </a:rPr>
              <a:t>Ressurser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b-NO" sz="2800" dirty="0" smtClean="0">
                <a:solidFill>
                  <a:schemeClr val="tx2"/>
                </a:solidFill>
                <a:latin typeface="Cambria" panose="02040503050406030204" pitchFamily="18" charset="0"/>
                <a:cs typeface="Arial" charset="0"/>
              </a:rPr>
              <a:t>Bolig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nb-NO" sz="2800" dirty="0" smtClean="0">
              <a:solidFill>
                <a:schemeClr val="tx2"/>
              </a:solidFill>
              <a:latin typeface="Cambria" panose="02040503050406030204" pitchFamily="18" charset="0"/>
              <a:cs typeface="Arial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nb-NO" sz="2800" dirty="0" smtClean="0">
              <a:solidFill>
                <a:schemeClr val="tx2"/>
              </a:solidFill>
              <a:latin typeface="Cambria" panose="02040503050406030204" pitchFamily="18" charset="0"/>
              <a:cs typeface="Arial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nb-NO" sz="2800" dirty="0">
              <a:solidFill>
                <a:schemeClr val="tx2"/>
              </a:solidFill>
              <a:latin typeface="Cambria" panose="02040503050406030204" pitchFamily="18" charset="0"/>
              <a:cs typeface="Arial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nb-NO" sz="2800" dirty="0">
              <a:solidFill>
                <a:schemeClr val="tx2"/>
              </a:solidFill>
              <a:latin typeface="Cambria" panose="02040503050406030204" pitchFamily="18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b-NO" sz="2800" i="1" dirty="0" smtClean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5400" dirty="0" smtClean="0"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Kartlegging</a:t>
            </a:r>
            <a:endParaRPr lang="nb-NO" sz="5400" dirty="0">
              <a:latin typeface="Cambria" panose="0204050305040603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70374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5400" dirty="0" smtClean="0">
                <a:latin typeface="Cambria" panose="02040503050406030204" pitchFamily="18" charset="0"/>
              </a:rPr>
              <a:t>Hjelpemidler</a:t>
            </a:r>
            <a:endParaRPr lang="nb-NO" sz="5400" dirty="0">
              <a:latin typeface="Cambria" panose="02040503050406030204" pitchFamily="18" charset="0"/>
            </a:endParaRPr>
          </a:p>
        </p:txBody>
      </p:sp>
      <p:pic>
        <p:nvPicPr>
          <p:cNvPr id="1026" name="Picture 2" descr="C:\Users\Inger Olaug\AppData\Local\Microsoft\Windows\Temporary Internet Files\Content.IE5\THKK1KYC\help-1019912_64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738" y="2511380"/>
            <a:ext cx="5100035" cy="328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9418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280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 Adkomst ute og inne i bolig: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rampe og eller trappeheis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b-NO" sz="280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Forflytning inne og ute: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støttestenger, toalettforhøyer, spyl/føn/løft          toalett , løftestol, arbeidsstol, </a:t>
            </a:r>
            <a:r>
              <a:rPr lang="nb-NO" sz="280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manuelle rullestoler, el-rullestol</a:t>
            </a:r>
            <a:r>
              <a:rPr lang="nb-NO" sz="2800" dirty="0">
                <a:solidFill>
                  <a:schemeClr val="accent1"/>
                </a:solidFill>
                <a:latin typeface="Cambria" panose="02040503050406030204" pitchFamily="18" charset="0"/>
              </a:rPr>
              <a:t>.</a:t>
            </a:r>
            <a:r>
              <a:rPr lang="nb-NO" sz="280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 </a:t>
            </a:r>
            <a:endParaRPr lang="nb-NO" sz="2800" dirty="0" smtClean="0">
              <a:solidFill>
                <a:schemeClr val="accent1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nb-NO" sz="2800" dirty="0" smtClean="0">
              <a:solidFill>
                <a:schemeClr val="accent1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nb-NO" sz="2800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5400" dirty="0" smtClean="0">
                <a:latin typeface="Cambria" panose="02040503050406030204" pitchFamily="18" charset="0"/>
              </a:rPr>
              <a:t>Viktige hjelpemidler</a:t>
            </a:r>
            <a:endParaRPr lang="nb-NO" sz="5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0057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84142" y="1931832"/>
            <a:ext cx="7404208" cy="3949776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b-NO" sz="2800" dirty="0">
                <a:solidFill>
                  <a:schemeClr val="accent1"/>
                </a:solidFill>
                <a:latin typeface="Cambria" panose="02040503050406030204" pitchFamily="18" charset="0"/>
              </a:rPr>
              <a:t>Posisjonering </a:t>
            </a:r>
            <a:r>
              <a:rPr lang="nb-NO" sz="280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 ved aktivitet og hvile: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b-NO" sz="280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ROF sengebord, Den lille hjelperen, stol med mange posisjoneringsmuligheter,  senger og madrasser.</a:t>
            </a:r>
            <a:endParaRPr lang="nb-NO" sz="2800" dirty="0">
              <a:solidFill>
                <a:schemeClr val="accent1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b-NO" sz="2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Kommunikasjon: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b-NO" sz="2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Ligthwriter , Rolltalk og Toby, fingerortoser.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b-NO" sz="2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Lage eget hjelpemiddel med bilder, pictogram, gjenstander.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nb-NO" sz="28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84142" y="1543615"/>
            <a:ext cx="7404208" cy="375338"/>
          </a:xfrm>
        </p:spPr>
        <p:txBody>
          <a:bodyPr>
            <a:normAutofit fontScale="90000"/>
          </a:bodyPr>
          <a:lstStyle/>
          <a:p>
            <a:pPr algn="l"/>
            <a:endParaRPr lang="nb-NO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9936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60" y="1223493"/>
            <a:ext cx="3077177" cy="468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786" y="1438275"/>
            <a:ext cx="3953813" cy="421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6161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679" y="1558345"/>
            <a:ext cx="5151549" cy="397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9957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2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Ski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2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Sykling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2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Fisking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2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Reise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2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Og mange andre aktiviteter.</a:t>
            </a:r>
            <a:endParaRPr lang="nb-NO" sz="28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Aktivitetshjelpemidler</a:t>
            </a:r>
            <a:endParaRPr lang="nb-NO" dirty="0"/>
          </a:p>
        </p:txBody>
      </p:sp>
      <p:pic>
        <p:nvPicPr>
          <p:cNvPr id="3074" name="Picture 2" descr="C:\Users\Inger Olaug\AppData\Local\Microsoft\Windows\Temporary Internet Files\Content.IE5\B1J2125D\Paralympic_XC_ski_sitting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2157801"/>
            <a:ext cx="2408350" cy="180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Bilderesultat for fun2go sykkel"/>
          <p:cNvSpPr>
            <a:spLocks noChangeAspect="1" noChangeArrowheads="1"/>
          </p:cNvSpPr>
          <p:nvPr/>
        </p:nvSpPr>
        <p:spPr bwMode="auto">
          <a:xfrm>
            <a:off x="155575" y="-822325"/>
            <a:ext cx="2676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AutoShape 6" descr="Bilderesultat for fun2go sykkel"/>
          <p:cNvSpPr>
            <a:spLocks noChangeAspect="1" noChangeArrowheads="1"/>
          </p:cNvSpPr>
          <p:nvPr/>
        </p:nvSpPr>
        <p:spPr bwMode="auto">
          <a:xfrm>
            <a:off x="307975" y="-669925"/>
            <a:ext cx="2676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695" y="1922196"/>
            <a:ext cx="26765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C:\Users\Inger Olaug\AppData\Local\Microsoft\Windows\Temporary Internet Files\Content.IE5\B1J2125D\Greers_Ferry_National_Fish_Hatchery_Kids_Fishing_Derby_(5793699867)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686" y="3756606"/>
            <a:ext cx="2776946" cy="203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0308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Ullensaker kommune">
      <a:dk1>
        <a:srgbClr val="141313"/>
      </a:dk1>
      <a:lt1>
        <a:srgbClr val="FFFFFF"/>
      </a:lt1>
      <a:dk2>
        <a:srgbClr val="0E4F8B"/>
      </a:dk2>
      <a:lt2>
        <a:srgbClr val="FFFFFF"/>
      </a:lt2>
      <a:accent1>
        <a:srgbClr val="0E4F8B"/>
      </a:accent1>
      <a:accent2>
        <a:srgbClr val="DDB25A"/>
      </a:accent2>
      <a:accent3>
        <a:srgbClr val="59BDD1"/>
      </a:accent3>
      <a:accent4>
        <a:srgbClr val="A1BF24"/>
      </a:accent4>
      <a:accent5>
        <a:srgbClr val="E65E55"/>
      </a:accent5>
      <a:accent6>
        <a:srgbClr val="5F4C92"/>
      </a:accent6>
      <a:hlink>
        <a:srgbClr val="141313"/>
      </a:hlink>
      <a:folHlink>
        <a:srgbClr val="DDB25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ølg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Ullensaker-PowerPoint2016" id="{0C69874E-60C9-DE48-9E55-145C4AF0F1D8}" vid="{A8E67D6C-EF39-6840-96CC-8B77339852B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</TotalTime>
  <Words>1479</Words>
  <Application>Microsoft Office PowerPoint</Application>
  <PresentationFormat>Skjermfremvisning (4:3)</PresentationFormat>
  <Paragraphs>68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1" baseType="lpstr">
      <vt:lpstr>Default Theme</vt:lpstr>
      <vt:lpstr> </vt:lpstr>
      <vt:lpstr>Første møte</vt:lpstr>
      <vt:lpstr>Kartlegging</vt:lpstr>
      <vt:lpstr>Hjelpemidler</vt:lpstr>
      <vt:lpstr>Viktige hjelpemidler</vt:lpstr>
      <vt:lpstr>PowerPoint-presentasjon</vt:lpstr>
      <vt:lpstr>PowerPoint-presentasjon</vt:lpstr>
      <vt:lpstr>PowerPoint-presentasjon</vt:lpstr>
      <vt:lpstr>Aktivitetshjelpemidler</vt:lpstr>
      <vt:lpstr>Vi er medmennesker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Forsiden på den nye powerpointmalen</dc:title>
  <dc:creator>Hildegunn Hansen</dc:creator>
  <cp:lastModifiedBy>Inger Olaug Skundberg</cp:lastModifiedBy>
  <cp:revision>64</cp:revision>
  <cp:lastPrinted>2019-09-17T10:49:14Z</cp:lastPrinted>
  <dcterms:created xsi:type="dcterms:W3CDTF">2016-05-19T10:31:36Z</dcterms:created>
  <dcterms:modified xsi:type="dcterms:W3CDTF">2019-09-17T11:40:35Z</dcterms:modified>
</cp:coreProperties>
</file>