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9"/>
  </p:notesMasterIdLst>
  <p:sldIdLst>
    <p:sldId id="320" r:id="rId2"/>
    <p:sldId id="318" r:id="rId3"/>
    <p:sldId id="339" r:id="rId4"/>
    <p:sldId id="340" r:id="rId5"/>
    <p:sldId id="321" r:id="rId6"/>
    <p:sldId id="286" r:id="rId7"/>
    <p:sldId id="287" r:id="rId8"/>
    <p:sldId id="289" r:id="rId9"/>
    <p:sldId id="324" r:id="rId10"/>
    <p:sldId id="290" r:id="rId11"/>
    <p:sldId id="337" r:id="rId12"/>
    <p:sldId id="328" r:id="rId13"/>
    <p:sldId id="313" r:id="rId14"/>
    <p:sldId id="327" r:id="rId15"/>
    <p:sldId id="329" r:id="rId16"/>
    <p:sldId id="330" r:id="rId17"/>
    <p:sldId id="331" r:id="rId18"/>
  </p:sldIdLst>
  <p:sldSz cx="9144000" cy="6858000" type="screen4x3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Lucida Sans Unicod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Lucida Sans Unicod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Lucida Sans Unicod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Lucida Sans Unicod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Lucida Sans Unicode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Lucida Sans Unicode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Lucida Sans Unicode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Lucida Sans Unicode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Lucida Sans Unicod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6397" autoAdjust="0"/>
  </p:normalViewPr>
  <p:slideViewPr>
    <p:cSldViewPr>
      <p:cViewPr varScale="1">
        <p:scale>
          <a:sx n="76" d="100"/>
          <a:sy n="76" d="100"/>
        </p:scale>
        <p:origin x="164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1729A-00B6-4EF7-9FEB-87EB4EDDA115}" type="datetimeFigureOut">
              <a:rPr lang="nb-NO" smtClean="0"/>
              <a:pPr/>
              <a:t>06.10.2019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8691D-9DC4-4439-B93F-77C3899C674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239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dirty="0" smtClean="0"/>
              <a:t>Hvem</a:t>
            </a:r>
            <a:r>
              <a:rPr lang="nb-NO" sz="1200" b="0" baseline="0" dirty="0" smtClean="0"/>
              <a:t> jeg er, hvor jobber. Genetisk diagnostikk og ansvarlig for forskningsprosjekt på ALS og genetikk</a:t>
            </a:r>
          </a:p>
          <a:p>
            <a:r>
              <a:rPr lang="nb-NO" sz="1200" b="0" dirty="0" smtClean="0"/>
              <a:t>Takk for at får komme og takknemlig for at jeg har fått være her hele helge å møte dere.</a:t>
            </a:r>
          </a:p>
          <a:p>
            <a:r>
              <a:rPr lang="nb-NO" sz="1200" b="0" dirty="0" smtClean="0"/>
              <a:t>Sterke mennesker, livsglede og livskvalitet – ta av seg </a:t>
            </a:r>
            <a:r>
              <a:rPr lang="nb-NO" sz="1200" b="0" dirty="0" err="1" smtClean="0"/>
              <a:t>hattet</a:t>
            </a:r>
            <a:r>
              <a:rPr lang="nb-NO" sz="1200" b="0" dirty="0" smtClean="0"/>
              <a:t> og bukke for</a:t>
            </a:r>
          </a:p>
          <a:p>
            <a:endParaRPr lang="nb-NO" sz="1200" b="0" dirty="0" smtClean="0"/>
          </a:p>
          <a:p>
            <a:r>
              <a:rPr lang="nb-NO" sz="1200" b="0" baseline="0" dirty="0" smtClean="0"/>
              <a:t>Snakke først litt generelt om ALS og genetikk og så fokusere på nystartet prosjekt i Norge – kartlegging av ALS gener i Norge.</a:t>
            </a:r>
            <a:endParaRPr lang="nb-NO" sz="1200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8691D-9DC4-4439-B93F-77C3899C674B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7181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Bakteppe for prosjektet: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vet ikke hvor mange i Norge som har spesifikke mutasjoner i de ulike genen. For eksempel. C9orf72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 er en finsk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founder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høyere prevalens i Norge og Sverige. Hvor vanlig er den i Norge??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8691D-9DC4-4439-B93F-77C3899C674B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0962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Tilfeldigheter som startet – Trygve Holmøy tok kontakt angående artikkel om ALS og genetikk til tidsskriftet.</a:t>
            </a:r>
            <a:r>
              <a:rPr lang="nb-NO" baseline="0" dirty="0" smtClean="0"/>
              <a:t> I tillegg hadde vært på meg både han og Ola Nakken om å starte med testing for C9orf72.</a:t>
            </a:r>
          </a:p>
          <a:p>
            <a:r>
              <a:rPr lang="nb-NO" baseline="0" dirty="0" smtClean="0"/>
              <a:t>Ble med på søknad til forskningsrådet – og fant ut lage eget </a:t>
            </a:r>
            <a:r>
              <a:rPr lang="nb-NO" baseline="0" dirty="0" err="1" smtClean="0"/>
              <a:t>forskningsprojekt</a:t>
            </a:r>
            <a:r>
              <a:rPr lang="nb-NO" baseline="0" dirty="0" smtClean="0"/>
              <a:t>.</a:t>
            </a:r>
          </a:p>
          <a:p>
            <a:r>
              <a:rPr lang="nb-NO" baseline="0" dirty="0" smtClean="0"/>
              <a:t>Sendte mail til dedikerte ALS nevrologer.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Hvem som er med hvordan det startet. Samarbeidsprosjekt. Fortell historien… - hva vi gjorde i 2018/2019</a:t>
            </a:r>
          </a:p>
          <a:p>
            <a:endParaRPr lang="nb-NO" dirty="0" smtClean="0"/>
          </a:p>
          <a:p>
            <a:r>
              <a:rPr lang="nb-NO" dirty="0" smtClean="0"/>
              <a:t>Geir Braathen</a:t>
            </a:r>
          </a:p>
          <a:p>
            <a:r>
              <a:rPr lang="nb-NO" dirty="0" smtClean="0"/>
              <a:t>Hilde Nilsen – SAMARBEID</a:t>
            </a:r>
            <a:r>
              <a:rPr lang="nb-NO" baseline="0" dirty="0" smtClean="0"/>
              <a:t> FRA TIDLIGERE. HAR STUDIE PÅ BEHANDLING AV fus OG ….. Øke inklusjon til denne studien</a:t>
            </a:r>
            <a:endParaRPr lang="nb-NO" dirty="0" smtClean="0"/>
          </a:p>
          <a:p>
            <a:r>
              <a:rPr lang="nb-NO" dirty="0" smtClean="0"/>
              <a:t>Joel Glover – Øke inklusjon</a:t>
            </a:r>
          </a:p>
          <a:p>
            <a:endParaRPr lang="nb-NO" dirty="0" smtClean="0"/>
          </a:p>
          <a:p>
            <a:r>
              <a:rPr lang="nb-NO" dirty="0" smtClean="0"/>
              <a:t>REK/NSD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8691D-9DC4-4439-B93F-77C3899C674B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02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Har vi et 4 mål</a:t>
            </a:r>
          </a:p>
          <a:p>
            <a:r>
              <a:rPr lang="nb-NO" dirty="0" smtClean="0"/>
              <a:t>Viktig med prosjekt slik at vi får et godt bilde </a:t>
            </a:r>
            <a:r>
              <a:rPr lang="nb-NO" dirty="0" err="1" smtClean="0"/>
              <a:t>uavhenglig</a:t>
            </a:r>
            <a:r>
              <a:rPr lang="nb-NO" baseline="0" dirty="0" smtClean="0"/>
              <a:t> av om vil ha svar.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8691D-9DC4-4439-B93F-77C3899C674B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3443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8691D-9DC4-4439-B93F-77C3899C674B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235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nb-NO" sz="1800" dirty="0" smtClean="0"/>
              <a:t>Genetikk er noe mange tenker på som  kanskje</a:t>
            </a:r>
            <a:r>
              <a:rPr lang="nb-NO" sz="1800" baseline="0" dirty="0" smtClean="0"/>
              <a:t> </a:t>
            </a:r>
            <a:r>
              <a:rPr lang="nb-NO" sz="1800" dirty="0" smtClean="0"/>
              <a:t>litt </a:t>
            </a:r>
            <a:r>
              <a:rPr lang="nb-NO" sz="1800" dirty="0" err="1" smtClean="0"/>
              <a:t>difust</a:t>
            </a:r>
            <a:r>
              <a:rPr lang="nb-NO" sz="1800" baseline="0" dirty="0" smtClean="0"/>
              <a:t> og rart.</a:t>
            </a:r>
          </a:p>
          <a:p>
            <a:pPr marL="457200" lvl="1" indent="0">
              <a:buNone/>
            </a:pPr>
            <a:r>
              <a:rPr lang="nb-NO" sz="1800" baseline="0" dirty="0" smtClean="0"/>
              <a:t>Men det er allikevel veldig nært – fordi det meste i livene våre er påvirket av genetikk i større eller mindre grad.</a:t>
            </a:r>
          </a:p>
          <a:p>
            <a:pPr marL="457200" lvl="1" indent="0">
              <a:buNone/>
            </a:pPr>
            <a:r>
              <a:rPr lang="nb-NO" sz="1800" baseline="0" dirty="0" smtClean="0"/>
              <a:t>Genetikken bestemmer hvordan vi ser ut og mange av sykdommene vi er disponert for. Også påvirker miljøfaktorer i ulik grad hvordan utrykker blir.</a:t>
            </a:r>
          </a:p>
          <a:p>
            <a:pPr marL="457200" lvl="1" indent="0">
              <a:buNone/>
            </a:pPr>
            <a:endParaRPr lang="nb-NO" sz="1800" baseline="0" dirty="0" smtClean="0"/>
          </a:p>
          <a:p>
            <a:pPr marL="457200" lvl="1" indent="0">
              <a:buNone/>
            </a:pPr>
            <a:r>
              <a:rPr lang="nb-NO" sz="1800" baseline="0" dirty="0" smtClean="0"/>
              <a:t>Når det gjelder ALS og genetikk, tenker vi oss at man har en genetisk disposisjon i større eller mindre grad som blir påvirker av miljøfaktorer.</a:t>
            </a:r>
          </a:p>
          <a:p>
            <a:pPr marL="457200" lvl="1" indent="0">
              <a:buNone/>
            </a:pPr>
            <a:endParaRPr lang="nb-NO" sz="1800" baseline="0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Sykdomsdisposisjon er avhengig av genene man arver, men uttrykket er også i ulik grad påvirket av miljøfaktorer i ulik grad.</a:t>
            </a:r>
          </a:p>
          <a:p>
            <a:pPr marL="457200" lvl="1" indent="0">
              <a:buNone/>
            </a:pPr>
            <a:endParaRPr lang="nb-NO" sz="1800" dirty="0" smtClean="0"/>
          </a:p>
          <a:p>
            <a:pPr marL="457200" lvl="1" indent="0">
              <a:buNone/>
            </a:pPr>
            <a:endParaRPr lang="nb-NO" sz="1800" dirty="0" smtClean="0"/>
          </a:p>
          <a:p>
            <a:pPr marL="457200" lvl="1" indent="0">
              <a:buNone/>
            </a:pPr>
            <a:r>
              <a:rPr lang="nb-NO" sz="1800" dirty="0" smtClean="0"/>
              <a:t>Andre undersøkte årsaker er </a:t>
            </a:r>
            <a:r>
              <a:rPr lang="nb-NO" sz="1800" dirty="0" err="1" smtClean="0"/>
              <a:t>infeksjonssykdommmer</a:t>
            </a:r>
            <a:r>
              <a:rPr lang="nb-NO" sz="1800" dirty="0" smtClean="0"/>
              <a:t>, svikt i immunforsvaret, forgiftning med tungmetaller og andre miljøgifter og overdreven fysisk aktivitet</a:t>
            </a:r>
          </a:p>
          <a:p>
            <a:pPr marL="457200" lvl="1" indent="0">
              <a:buNone/>
            </a:pPr>
            <a:endParaRPr lang="nb-NO" sz="1800" dirty="0" smtClean="0"/>
          </a:p>
          <a:p>
            <a:pPr marL="457200" lvl="1" indent="0">
              <a:buNone/>
            </a:pPr>
            <a:r>
              <a:rPr lang="nb-NO" sz="1800" dirty="0" smtClean="0"/>
              <a:t>Mye fokus på kombinasjon mellom genetikk og miljø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8691D-9DC4-4439-B93F-77C3899C674B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6836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8007FD-BF82-45A0-A419-50737328530C}" type="slidenum">
              <a:rPr lang="nb-NO" altLang="nb-NO"/>
              <a:pPr eaLnBrk="1" hangingPunct="1"/>
              <a:t>3</a:t>
            </a:fld>
            <a:endParaRPr lang="nb-NO" altLang="nb-NO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b-NO" altLang="nb-NO" smtClean="0">
                <a:latin typeface="Arial" panose="020B0604020202020204" pitchFamily="34" charset="0"/>
              </a:rPr>
              <a:t>DNA plassert i cellekjerne, fordelt på kromosomer. Hvis drar fra hverandre består av gener 23 ooo i humane genom, består av nukelotide baser. Overført til proteiner </a:t>
            </a:r>
          </a:p>
          <a:p>
            <a:pPr eaLnBrk="1" hangingPunct="1">
              <a:spcBef>
                <a:spcPct val="0"/>
              </a:spcBef>
            </a:pPr>
            <a:endParaRPr lang="nb-NO" altLang="nb-NO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nb-NO" altLang="nb-NO" smtClean="0">
                <a:latin typeface="Arial" panose="020B0604020202020204" pitchFamily="34" charset="0"/>
              </a:rPr>
              <a:t>Si noe om at meste av DNA likt 99.5% av DNA identisk, men alle forkskjllig og noen ganger oppstår eller arver mennesker varianter i DNA som kan gi sykdom eller disposisjon til sykdom. Mye av jobben vår går ut på å skille ut de variantene som gir sykdom og identifisere de.</a:t>
            </a:r>
          </a:p>
        </p:txBody>
      </p:sp>
    </p:spTree>
    <p:extLst>
      <p:ext uri="{BB962C8B-B14F-4D97-AF65-F5344CB8AC3E}">
        <p14:creationId xmlns:p14="http://schemas.microsoft.com/office/powerpoint/2010/main" val="2840145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Veldig sjeldne varianter – gir monogenetisk ALS. En variant med </a:t>
            </a:r>
            <a:r>
              <a:rPr lang="nb-NO" dirty="0" err="1" smtClean="0"/>
              <a:t>large</a:t>
            </a:r>
            <a:r>
              <a:rPr lang="nb-NO" dirty="0" smtClean="0"/>
              <a:t> effekt. Men også her ser man ulik alder for debut og ulik</a:t>
            </a:r>
            <a:r>
              <a:rPr lang="nb-NO" baseline="0" dirty="0" smtClean="0"/>
              <a:t> progresjon, selv med samme mutasjon. Så må være miljøfaktorer som påvirker her og</a:t>
            </a:r>
          </a:p>
          <a:p>
            <a:r>
              <a:rPr lang="nb-NO" baseline="0" dirty="0" smtClean="0"/>
              <a:t>Med sporadisk ALS – tror man – at samspillet mellom Flere litt sjeldne varianter + miljøfaktorer.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8691D-9DC4-4439-B93F-77C3899C674B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8969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Si noe</a:t>
            </a:r>
            <a:r>
              <a:rPr lang="nb-NO" baseline="0" dirty="0" smtClean="0"/>
              <a:t> om hvilke gener som er mest vanlig.</a:t>
            </a:r>
            <a:endParaRPr lang="nb-NO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Hvorfor finner mutasjoner</a:t>
            </a:r>
            <a:r>
              <a:rPr lang="nb-NO" baseline="0" dirty="0" smtClean="0"/>
              <a:t> hos de med sporadisk ALS. (Redusert </a:t>
            </a:r>
            <a:r>
              <a:rPr lang="nb-NO" baseline="0" dirty="0" err="1" smtClean="0"/>
              <a:t>penetrans</a:t>
            </a:r>
            <a:r>
              <a:rPr lang="nb-NO" baseline="0" dirty="0" smtClean="0"/>
              <a:t> – foreldre dør før får sykdommen, AR arvegang. C9orf72 gir FTD og ALS + assosiert med Huntington og atypisk </a:t>
            </a:r>
            <a:r>
              <a:rPr lang="nb-NO" baseline="0" dirty="0" err="1" smtClean="0"/>
              <a:t>parkinson</a:t>
            </a:r>
            <a:r>
              <a:rPr lang="nb-NO" baseline="0" dirty="0" smtClean="0"/>
              <a:t>.</a:t>
            </a:r>
            <a:endParaRPr lang="nb-NO" dirty="0" smtClean="0"/>
          </a:p>
          <a:p>
            <a:endParaRPr lang="nb-NO" baseline="0" dirty="0" smtClean="0"/>
          </a:p>
          <a:p>
            <a:endParaRPr lang="nb-NO" baseline="0" dirty="0" smtClean="0"/>
          </a:p>
          <a:p>
            <a:r>
              <a:rPr lang="nb-NO" baseline="0" dirty="0" smtClean="0"/>
              <a:t>C9orf72 – regnet som </a:t>
            </a:r>
            <a:r>
              <a:rPr lang="nb-NO" baseline="0" dirty="0" err="1" smtClean="0"/>
              <a:t>monogenisk</a:t>
            </a:r>
            <a:r>
              <a:rPr lang="nb-NO" baseline="0" dirty="0" smtClean="0"/>
              <a:t> gen.</a:t>
            </a:r>
          </a:p>
          <a:p>
            <a:r>
              <a:rPr lang="nb-NO" baseline="0" dirty="0" smtClean="0"/>
              <a:t>Ved 58 år 50% </a:t>
            </a:r>
            <a:r>
              <a:rPr lang="nb-NO" baseline="0" dirty="0" err="1" smtClean="0"/>
              <a:t>penetrans</a:t>
            </a:r>
            <a:r>
              <a:rPr lang="nb-NO" baseline="0" dirty="0" smtClean="0"/>
              <a:t> ved 80 nesten 100%. Gir både FTD og ALS + assosiert med Huntington og atypisk </a:t>
            </a:r>
            <a:r>
              <a:rPr lang="nb-NO" baseline="0" dirty="0" err="1" smtClean="0"/>
              <a:t>parkinson</a:t>
            </a:r>
            <a:r>
              <a:rPr lang="nb-NO" baseline="0" dirty="0" smtClean="0"/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8691D-9DC4-4439-B93F-77C3899C674B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9817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EFNS</a:t>
            </a:r>
            <a:r>
              <a:rPr lang="nb-NO" baseline="0" dirty="0" smtClean="0"/>
              <a:t> – </a:t>
            </a:r>
            <a:r>
              <a:rPr lang="nb-NO" baseline="0" dirty="0" err="1" smtClean="0"/>
              <a:t>utrdrag</a:t>
            </a:r>
            <a:r>
              <a:rPr lang="nb-NO" baseline="0" dirty="0" smtClean="0"/>
              <a:t> fra guidelines</a:t>
            </a:r>
          </a:p>
          <a:p>
            <a:endParaRPr lang="nb-NO" baseline="0" dirty="0" smtClean="0"/>
          </a:p>
          <a:p>
            <a:r>
              <a:rPr lang="nb-NO" baseline="0" dirty="0" smtClean="0"/>
              <a:t>Siste artikkel </a:t>
            </a:r>
            <a:r>
              <a:rPr lang="nb-NO" baseline="0" dirty="0" err="1" smtClean="0"/>
              <a:t>ønkser</a:t>
            </a:r>
            <a:r>
              <a:rPr lang="nb-NO" baseline="0" dirty="0" smtClean="0"/>
              <a:t> å tilby C9orf72 til alle i lys av behandlingsmuligheter og stor andel av sporadiske.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8691D-9DC4-4439-B93F-77C3899C674B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3065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Flere publikasjoner</a:t>
            </a:r>
            <a:r>
              <a:rPr lang="nb-NO" baseline="0" dirty="0" smtClean="0"/>
              <a:t> har sett på dette med praksis og genetisk testing også i fjord fikk vi en norsk publikasjon fra Ola Nakken.</a:t>
            </a:r>
          </a:p>
          <a:p>
            <a:r>
              <a:rPr lang="nb-NO" baseline="0" dirty="0" smtClean="0"/>
              <a:t>40% ikke registrert familiehistorie.</a:t>
            </a:r>
          </a:p>
          <a:p>
            <a:r>
              <a:rPr lang="nb-NO" baseline="0" dirty="0" smtClean="0"/>
              <a:t>Ser fra tallene her at det ser ut som Norge har en restriktiv holdning til genetisk testing.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8691D-9DC4-4439-B93F-77C3899C674B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7115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Både Ja og Nei er svaret. </a:t>
            </a:r>
          </a:p>
          <a:p>
            <a:r>
              <a:rPr lang="nb-NO" dirty="0" smtClean="0"/>
              <a:t>Ingen har hatt tilbud om C9orf72 før nå. </a:t>
            </a:r>
          </a:p>
          <a:p>
            <a:endParaRPr lang="nb-NO" dirty="0" smtClean="0"/>
          </a:p>
          <a:p>
            <a:r>
              <a:rPr lang="nb-NO" dirty="0" smtClean="0"/>
              <a:t>Tilbudet har nok vært for dårlig, men det har nok også vært en restriktiv</a:t>
            </a:r>
            <a:r>
              <a:rPr lang="nb-NO" baseline="0" dirty="0" smtClean="0"/>
              <a:t> holdning til genetisk testing ved ALS.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Fra samme nevrologiske avdelinger sendt arvelige</a:t>
            </a:r>
            <a:r>
              <a:rPr lang="nb-NO" baseline="0" dirty="0" smtClean="0"/>
              <a:t> nevropatier, spastisk paraparese, ataksi – men ikke ALS kun xx pasienter fra 2012-2018.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8691D-9DC4-4439-B93F-77C3899C674B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4853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Hva sier pasientene om genetisk testing??</a:t>
            </a:r>
          </a:p>
          <a:p>
            <a:endParaRPr lang="nb-NO" dirty="0" smtClean="0"/>
          </a:p>
          <a:p>
            <a:r>
              <a:rPr lang="nb-NO" dirty="0" smtClean="0"/>
              <a:t>Vet lite om norske</a:t>
            </a:r>
            <a:r>
              <a:rPr lang="nb-NO" baseline="0" dirty="0" smtClean="0"/>
              <a:t> pasienter men… </a:t>
            </a:r>
            <a:endParaRPr lang="nb-NO" dirty="0" smtClean="0"/>
          </a:p>
          <a:p>
            <a:r>
              <a:rPr lang="nb-NO" dirty="0" smtClean="0"/>
              <a:t>Norske pasienter – flere søker til utlandet. Skriv til … etterlyser tilbud</a:t>
            </a:r>
            <a:r>
              <a:rPr lang="nb-NO" baseline="0" dirty="0" smtClean="0"/>
              <a:t> om genetisk testing og veiledning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8691D-9DC4-4439-B93F-77C3899C674B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83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gradFill>
          <a:gsLst>
            <a:gs pos="0">
              <a:schemeClr val="bg1"/>
            </a:gs>
            <a:gs pos="100000">
              <a:srgbClr val="4F81BD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mbria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2B5AA-EC1E-4DB4-A9C4-D56517F377AE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  <p:pic>
        <p:nvPicPr>
          <p:cNvPr id="7" name="Picture 10" descr="symbol.png"/>
          <p:cNvPicPr>
            <a:picLocks noChangeAspect="1"/>
          </p:cNvPicPr>
          <p:nvPr userDrawn="1"/>
        </p:nvPicPr>
        <p:blipFill rotWithShape="1">
          <a:blip r:embed="rId2" cstate="print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2" t="43089" r="1065" b="194"/>
          <a:stretch/>
        </p:blipFill>
        <p:spPr>
          <a:xfrm rot="10800000">
            <a:off x="6036747" y="3799642"/>
            <a:ext cx="3107253" cy="305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2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6CD4D-7C58-4D91-995D-47F2862C8BC6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67840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C9A07-C0FF-4E72-9828-56D23A4F9B33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28081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5DD3E-6169-430E-A06D-966953D6C549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3236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B8421-D306-4030-AB20-E32D3C8EA4F5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43904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04557-72E5-4E5F-A33A-E0898CA947E2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7822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7600" y="784800"/>
            <a:ext cx="849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980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674800"/>
            <a:ext cx="4040188" cy="342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980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674800"/>
            <a:ext cx="4041775" cy="342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586B3-0E6D-47CC-895B-5BA67EC1E7C2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9517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DEB2-D596-4160-B768-B0D370899317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4448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FE089-95C3-443F-9ED0-453D83CAB81B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13982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F5893-95D8-4EAC-90CD-3A82A4159E45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2903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92695"/>
            <a:ext cx="5486400" cy="40348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9DEB1-AC29-41BF-AB12-33CB8DF4D8E7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20148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85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en-US" smtClean="0"/>
              <a:t>Klikk for å redigere tittelstil</a:t>
            </a:r>
            <a:endParaRPr lang="en-US" alt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en-US" smtClean="0"/>
              <a:t>Klikk for å redigere tekststiler i malen</a:t>
            </a:r>
          </a:p>
          <a:p>
            <a:pPr lvl="1"/>
            <a:r>
              <a:rPr lang="nb-NO" altLang="en-US" smtClean="0"/>
              <a:t>Andre nivå</a:t>
            </a:r>
          </a:p>
          <a:p>
            <a:pPr lvl="2"/>
            <a:r>
              <a:rPr lang="nb-NO" altLang="en-US" smtClean="0"/>
              <a:t>Tredje nivå</a:t>
            </a:r>
          </a:p>
          <a:p>
            <a:pPr lvl="3"/>
            <a:r>
              <a:rPr lang="nb-NO" altLang="en-US" smtClean="0"/>
              <a:t>Fjerde nivå</a:t>
            </a:r>
          </a:p>
          <a:p>
            <a:pPr lvl="4"/>
            <a:r>
              <a:rPr lang="nb-NO" altLang="en-US" smtClean="0"/>
              <a:t>Femte nivå</a:t>
            </a:r>
            <a:endParaRPr lang="en-US" altLang="en-US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57600"/>
            <a:ext cx="1905000" cy="3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357600"/>
            <a:ext cx="3429000" cy="3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7600"/>
            <a:ext cx="1905000" cy="3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72E1CF85-9B85-4356-98BE-2E2C58D7E7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3157467" cy="4327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mbr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 Unicode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 Unicode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 Unicode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 Unicode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mbria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mbria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mbria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mbria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1"/>
          <p:cNvSpPr>
            <a:spLocks noGrp="1"/>
          </p:cNvSpPr>
          <p:nvPr>
            <p:ph type="ctrTitle"/>
          </p:nvPr>
        </p:nvSpPr>
        <p:spPr>
          <a:xfrm>
            <a:off x="685800" y="1022871"/>
            <a:ext cx="7772400" cy="1470025"/>
          </a:xfrm>
        </p:spPr>
        <p:txBody>
          <a:bodyPr/>
          <a:lstStyle/>
          <a:p>
            <a:r>
              <a:rPr lang="nb-NO" b="1" dirty="0" smtClean="0"/>
              <a:t>Genetisk testing ved ALS</a:t>
            </a:r>
            <a:endParaRPr lang="nb-NO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" r="1961"/>
          <a:stretch/>
        </p:blipFill>
        <p:spPr bwMode="auto">
          <a:xfrm>
            <a:off x="809328" y="2780928"/>
            <a:ext cx="360040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683568" y="6309320"/>
            <a:ext cx="2790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800" dirty="0"/>
          </a:p>
          <a:p>
            <a:r>
              <a:rPr lang="en-US" sz="800" dirty="0"/>
              <a:t> </a:t>
            </a:r>
            <a:r>
              <a:rPr lang="en-US" sz="600" dirty="0" err="1"/>
              <a:t>Timline</a:t>
            </a:r>
            <a:r>
              <a:rPr lang="en-US" sz="600" dirty="0"/>
              <a:t> of Events, Human Genome Project, 2003</a:t>
            </a:r>
            <a:endParaRPr lang="nb-NO" sz="600" dirty="0"/>
          </a:p>
        </p:txBody>
      </p:sp>
      <p:sp>
        <p:nvSpPr>
          <p:cNvPr id="7" name="Rektangel 6"/>
          <p:cNvSpPr/>
          <p:nvPr/>
        </p:nvSpPr>
        <p:spPr>
          <a:xfrm>
            <a:off x="4716016" y="2636912"/>
            <a:ext cx="38862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1800" b="1" kern="0" dirty="0" smtClean="0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rPr>
              <a:t>ALS seminar</a:t>
            </a:r>
          </a:p>
          <a:p>
            <a:pPr>
              <a:defRPr/>
            </a:pPr>
            <a:r>
              <a:rPr lang="nb-NO" sz="1800" b="1" kern="0" dirty="0" smtClean="0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rPr>
              <a:t>Park Inn Gardermoen</a:t>
            </a:r>
          </a:p>
          <a:p>
            <a:pPr>
              <a:defRPr/>
            </a:pPr>
            <a:r>
              <a:rPr lang="nb-NO" sz="1800" b="1" kern="0" dirty="0" smtClean="0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rPr>
              <a:t>06.10.2019</a:t>
            </a:r>
          </a:p>
          <a:p>
            <a:pPr>
              <a:defRPr/>
            </a:pPr>
            <a:endParaRPr lang="nb-NO" sz="1800" b="1" kern="0" dirty="0">
              <a:solidFill>
                <a:schemeClr val="tx2"/>
              </a:solidFill>
              <a:latin typeface="Cambria" pitchFamily="18" charset="0"/>
              <a:ea typeface="+mj-ea"/>
              <a:cs typeface="+mj-cs"/>
            </a:endParaRPr>
          </a:p>
          <a:p>
            <a:pPr>
              <a:defRPr/>
            </a:pPr>
            <a:endParaRPr lang="nb-NO" sz="1800" b="1" kern="0" dirty="0" smtClean="0">
              <a:solidFill>
                <a:schemeClr val="tx2"/>
              </a:solidFill>
              <a:latin typeface="Cambria" pitchFamily="18" charset="0"/>
              <a:ea typeface="+mj-ea"/>
              <a:cs typeface="+mj-cs"/>
            </a:endParaRPr>
          </a:p>
          <a:p>
            <a:pPr>
              <a:defRPr/>
            </a:pPr>
            <a:endParaRPr lang="nb-NO" sz="1800" b="1" kern="0" dirty="0">
              <a:solidFill>
                <a:schemeClr val="tx2"/>
              </a:solidFill>
              <a:latin typeface="Cambria" pitchFamily="18" charset="0"/>
              <a:ea typeface="+mj-ea"/>
              <a:cs typeface="+mj-cs"/>
            </a:endParaRPr>
          </a:p>
          <a:p>
            <a:pPr>
              <a:defRPr/>
            </a:pPr>
            <a:endParaRPr lang="nb-NO" sz="1800" b="1" kern="0" dirty="0" smtClean="0">
              <a:solidFill>
                <a:schemeClr val="tx2"/>
              </a:solidFill>
              <a:latin typeface="Cambria" pitchFamily="18" charset="0"/>
              <a:ea typeface="+mj-ea"/>
              <a:cs typeface="+mj-cs"/>
            </a:endParaRPr>
          </a:p>
          <a:p>
            <a:pPr>
              <a:defRPr/>
            </a:pPr>
            <a:endParaRPr lang="nb-NO" sz="1800" b="1" kern="0" dirty="0" smtClean="0">
              <a:solidFill>
                <a:schemeClr val="tx2"/>
              </a:solidFill>
              <a:latin typeface="Cambria" pitchFamily="18" charset="0"/>
              <a:ea typeface="+mj-ea"/>
              <a:cs typeface="+mj-cs"/>
            </a:endParaRPr>
          </a:p>
          <a:p>
            <a:pPr>
              <a:defRPr/>
            </a:pPr>
            <a:r>
              <a:rPr lang="nb-NO" sz="1800" b="1" kern="0" dirty="0" smtClean="0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rPr>
              <a:t>Helle Høyer, </a:t>
            </a:r>
            <a:r>
              <a:rPr lang="nb-NO" sz="1800" b="1" kern="0" dirty="0" err="1" smtClean="0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rPr>
              <a:t>PhD</a:t>
            </a:r>
            <a:endParaRPr lang="nb-NO" sz="1800" b="1" kern="0" dirty="0" smtClean="0">
              <a:solidFill>
                <a:schemeClr val="tx2"/>
              </a:solidFill>
              <a:latin typeface="Cambria" pitchFamily="18" charset="0"/>
              <a:ea typeface="+mj-ea"/>
              <a:cs typeface="+mj-cs"/>
            </a:endParaRPr>
          </a:p>
          <a:p>
            <a:pPr>
              <a:defRPr/>
            </a:pPr>
            <a:r>
              <a:rPr lang="nb-NO" sz="1400" dirty="0"/>
              <a:t>Overingeniør og </a:t>
            </a:r>
            <a:r>
              <a:rPr lang="nb-NO" sz="1400" dirty="0" smtClean="0"/>
              <a:t>forsker</a:t>
            </a:r>
          </a:p>
          <a:p>
            <a:pPr>
              <a:defRPr/>
            </a:pPr>
            <a:r>
              <a:rPr lang="nb-NO" sz="1400" dirty="0" smtClean="0"/>
              <a:t>Seksjon </a:t>
            </a:r>
            <a:r>
              <a:rPr lang="nb-NO" sz="1400" dirty="0"/>
              <a:t>for medisinsk </a:t>
            </a:r>
            <a:r>
              <a:rPr lang="nb-NO" sz="1400" dirty="0" smtClean="0"/>
              <a:t>genetikk</a:t>
            </a:r>
            <a:endParaRPr lang="nb-NO" sz="1400" dirty="0"/>
          </a:p>
          <a:p>
            <a:pPr>
              <a:defRPr/>
            </a:pPr>
            <a:r>
              <a:rPr lang="nb-NO" sz="1400" dirty="0" smtClean="0"/>
              <a:t>Sykehuset Telemark HF</a:t>
            </a:r>
            <a:endParaRPr lang="nb-NO" sz="1400" dirty="0"/>
          </a:p>
          <a:p>
            <a:pPr>
              <a:defRPr/>
            </a:pPr>
            <a:r>
              <a:rPr lang="nb-NO" sz="1400" dirty="0"/>
              <a:t>h</a:t>
            </a:r>
            <a:r>
              <a:rPr lang="nb-NO" sz="1400" dirty="0" smtClean="0"/>
              <a:t>elle.hoyer@sthf.no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1879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5"/>
          <a:stretch/>
        </p:blipFill>
        <p:spPr bwMode="auto">
          <a:xfrm>
            <a:off x="89142" y="908720"/>
            <a:ext cx="9054858" cy="588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903060" cy="81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 bwMode="auto">
          <a:xfrm>
            <a:off x="5292080" y="1556792"/>
            <a:ext cx="2952328" cy="432048"/>
          </a:xfrm>
          <a:prstGeom prst="ellipse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5269714" y="5229200"/>
            <a:ext cx="2952328" cy="432048"/>
          </a:xfrm>
          <a:prstGeom prst="ellipse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7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8032" y="620688"/>
            <a:ext cx="7772400" cy="1143000"/>
          </a:xfrm>
        </p:spPr>
        <p:txBody>
          <a:bodyPr/>
          <a:lstStyle/>
          <a:p>
            <a:r>
              <a:rPr lang="nb-NO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ALS og genetikk prosjekt - bakgrunn </a:t>
            </a:r>
            <a:endParaRPr lang="nb-NO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1556792"/>
            <a:ext cx="5040560" cy="5112568"/>
          </a:xfrm>
        </p:spPr>
        <p:txBody>
          <a:bodyPr/>
          <a:lstStyle/>
          <a:p>
            <a:r>
              <a:rPr lang="nb-NO" sz="2000" dirty="0"/>
              <a:t>Lite forskning på ALS og genetikk i </a:t>
            </a:r>
            <a:r>
              <a:rPr lang="nb-NO" sz="2000" dirty="0" smtClean="0"/>
              <a:t>Norge</a:t>
            </a:r>
          </a:p>
          <a:p>
            <a:r>
              <a:rPr lang="nb-NO" sz="2000" dirty="0" smtClean="0"/>
              <a:t>Lite kunnskap om de genetiske årsakene til ALS i Norge.</a:t>
            </a:r>
          </a:p>
          <a:p>
            <a:r>
              <a:rPr lang="nb-NO" sz="2000" dirty="0" smtClean="0"/>
              <a:t>Norske nevrologer har en kanskje en restriktiv praksis til bruk av genetisk diagnostikk og veiledning.</a:t>
            </a:r>
          </a:p>
          <a:p>
            <a:r>
              <a:rPr lang="nb-NO" sz="2000" dirty="0" smtClean="0"/>
              <a:t>Pasientorganisasjonen etterlyser mer genetisk forskning og diagnostikk. Flere pasienter søker til utlandet for diagnostikk.</a:t>
            </a:r>
          </a:p>
          <a:p>
            <a:r>
              <a:rPr lang="nb-NO" sz="2000" dirty="0" err="1" smtClean="0"/>
              <a:t>Genspesifikk</a:t>
            </a:r>
            <a:r>
              <a:rPr lang="nb-NO" sz="2000" dirty="0" smtClean="0"/>
              <a:t> medisin er i kliniske behandlingsforsøk for </a:t>
            </a:r>
            <a:r>
              <a:rPr lang="nb-NO" sz="2000" i="1" dirty="0" smtClean="0"/>
              <a:t>C9orf72</a:t>
            </a:r>
            <a:r>
              <a:rPr lang="nb-NO" sz="2000" dirty="0" smtClean="0"/>
              <a:t>, </a:t>
            </a:r>
            <a:r>
              <a:rPr lang="nb-NO" sz="2000" i="1" dirty="0" smtClean="0"/>
              <a:t>SOD1</a:t>
            </a:r>
            <a:r>
              <a:rPr lang="nb-NO" sz="2000" dirty="0" smtClean="0"/>
              <a:t> og </a:t>
            </a:r>
            <a:r>
              <a:rPr lang="nb-NO" sz="2000" i="1" dirty="0" smtClean="0"/>
              <a:t>FUS – </a:t>
            </a:r>
            <a:r>
              <a:rPr lang="nb-NO" sz="2000" dirty="0" smtClean="0"/>
              <a:t>genetisk diagnostikk nødvendig</a:t>
            </a:r>
          </a:p>
          <a:p>
            <a:r>
              <a:rPr lang="nb-NO" sz="2000" dirty="0" smtClean="0"/>
              <a:t>For å kartlegge miljøfaktorer må sterke genetiske faktorer siles ut først.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069" y="1736502"/>
            <a:ext cx="3947435" cy="431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91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32656"/>
            <a:ext cx="4814889" cy="6298219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73463" y="3861048"/>
            <a:ext cx="5425883" cy="2189745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 smtClean="0"/>
              <a:t>Tildelt kr 100.000 fra FoU STHF</a:t>
            </a:r>
          </a:p>
          <a:p>
            <a:pPr marL="0" indent="0">
              <a:buNone/>
            </a:pPr>
            <a:r>
              <a:rPr lang="nb-NO" sz="1800" dirty="0" smtClean="0"/>
              <a:t>Tildelt kr 400.000 fra ALS Norge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 smtClean="0"/>
              <a:t>REK godkjenning</a:t>
            </a:r>
          </a:p>
          <a:p>
            <a:pPr marL="0" indent="0">
              <a:buNone/>
            </a:pPr>
            <a:r>
              <a:rPr lang="nb-NO" sz="1800" dirty="0" smtClean="0"/>
              <a:t>NSD godkjenning</a:t>
            </a:r>
          </a:p>
          <a:p>
            <a:pPr marL="0" indent="0">
              <a:buNone/>
            </a:pPr>
            <a:r>
              <a:rPr lang="nb-NO" sz="1800" dirty="0" smtClean="0"/>
              <a:t>Personvern godkjenning</a:t>
            </a:r>
          </a:p>
          <a:p>
            <a:endParaRPr lang="nb-NO" sz="1800" dirty="0"/>
          </a:p>
          <a:p>
            <a:pPr marL="0" indent="0">
              <a:buNone/>
            </a:pPr>
            <a:endParaRPr lang="nb-NO" sz="1800" dirty="0"/>
          </a:p>
        </p:txBody>
      </p:sp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192100" y="548680"/>
            <a:ext cx="5748052" cy="1143000"/>
          </a:xfrm>
        </p:spPr>
        <p:txBody>
          <a:bodyPr/>
          <a:lstStyle/>
          <a:p>
            <a:r>
              <a:rPr lang="nb-NO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Oppstart og samarbeidspartnere</a:t>
            </a:r>
            <a:endParaRPr lang="nb-NO" sz="32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6547611" y="1811115"/>
            <a:ext cx="25608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800" dirty="0" smtClean="0">
              <a:latin typeface="Cambria" pitchFamily="18" charset="0"/>
            </a:endParaRPr>
          </a:p>
          <a:p>
            <a:r>
              <a:rPr lang="nb-NO" sz="1800" dirty="0" smtClean="0">
                <a:latin typeface="Cambria" pitchFamily="18" charset="0"/>
              </a:rPr>
              <a:t>Margitta Kampman</a:t>
            </a:r>
          </a:p>
          <a:p>
            <a:endParaRPr lang="nb-NO" sz="1800" dirty="0" smtClean="0">
              <a:latin typeface="Cambria" pitchFamily="18" charset="0"/>
            </a:endParaRPr>
          </a:p>
          <a:p>
            <a:endParaRPr lang="nb-NO" sz="1800" dirty="0" smtClean="0">
              <a:latin typeface="Cambria" pitchFamily="18" charset="0"/>
            </a:endParaRPr>
          </a:p>
          <a:p>
            <a:r>
              <a:rPr lang="nb-NO" sz="1800" dirty="0" smtClean="0">
                <a:latin typeface="Cambria" pitchFamily="18" charset="0"/>
              </a:rPr>
              <a:t>Karl Bjørnar Alstadhaug</a:t>
            </a:r>
          </a:p>
          <a:p>
            <a:endParaRPr lang="nb-NO" sz="1800" dirty="0" smtClean="0">
              <a:latin typeface="Cambria" pitchFamily="18" charset="0"/>
            </a:endParaRPr>
          </a:p>
          <a:p>
            <a:endParaRPr lang="nb-NO" sz="1800" dirty="0" smtClean="0">
              <a:latin typeface="Cambria" pitchFamily="18" charset="0"/>
            </a:endParaRPr>
          </a:p>
          <a:p>
            <a:r>
              <a:rPr lang="nb-NO" sz="1800" dirty="0" smtClean="0">
                <a:latin typeface="Cambria" pitchFamily="18" charset="0"/>
              </a:rPr>
              <a:t>Ole-Bjørn Tysnes</a:t>
            </a:r>
          </a:p>
          <a:p>
            <a:endParaRPr lang="nb-NO" sz="1800" dirty="0" smtClean="0">
              <a:latin typeface="Cambria" pitchFamily="18" charset="0"/>
            </a:endParaRPr>
          </a:p>
          <a:p>
            <a:endParaRPr lang="nb-NO" sz="1800" dirty="0" smtClean="0">
              <a:latin typeface="Cambria" pitchFamily="18" charset="0"/>
            </a:endParaRPr>
          </a:p>
          <a:p>
            <a:endParaRPr lang="nb-NO" sz="1800" dirty="0" smtClean="0">
              <a:latin typeface="Cambria" pitchFamily="18" charset="0"/>
            </a:endParaRPr>
          </a:p>
          <a:p>
            <a:endParaRPr lang="nb-NO" sz="1800" dirty="0">
              <a:latin typeface="Cambria" pitchFamily="18" charset="0"/>
            </a:endParaRPr>
          </a:p>
          <a:p>
            <a:r>
              <a:rPr lang="nb-NO" sz="1800" dirty="0" smtClean="0">
                <a:latin typeface="Cambria" pitchFamily="18" charset="0"/>
              </a:rPr>
              <a:t>Trygve Holmøy</a:t>
            </a:r>
          </a:p>
          <a:p>
            <a:endParaRPr lang="nb-NO" sz="1800" dirty="0" smtClean="0">
              <a:latin typeface="Cambria" pitchFamily="18" charset="0"/>
            </a:endParaRPr>
          </a:p>
          <a:p>
            <a:endParaRPr lang="nb-NO" sz="1800" dirty="0" smtClean="0">
              <a:latin typeface="Cambria" pitchFamily="18" charset="0"/>
            </a:endParaRPr>
          </a:p>
          <a:p>
            <a:r>
              <a:rPr lang="nb-NO" sz="1800" dirty="0" smtClean="0">
                <a:latin typeface="Cambria" pitchFamily="18" charset="0"/>
              </a:rPr>
              <a:t>Heidi Flemmen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264110" y="2204864"/>
            <a:ext cx="5153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 smtClean="0">
                <a:latin typeface="Cambria" pitchFamily="18" charset="0"/>
              </a:rPr>
              <a:t>Medisinsk Genetikk, Sykehuset Telemark</a:t>
            </a:r>
          </a:p>
          <a:p>
            <a:endParaRPr lang="nb-NO" sz="1800" dirty="0" smtClean="0">
              <a:latin typeface="Cambria" pitchFamily="18" charset="0"/>
            </a:endParaRPr>
          </a:p>
          <a:p>
            <a:r>
              <a:rPr lang="nb-NO" sz="1800" dirty="0" smtClean="0">
                <a:latin typeface="Cambria" pitchFamily="18" charset="0"/>
              </a:rPr>
              <a:t>Hilde Nilsen (</a:t>
            </a:r>
            <a:r>
              <a:rPr lang="nb-NO" sz="1800" dirty="0" err="1" smtClean="0">
                <a:latin typeface="Cambria" pitchFamily="18" charset="0"/>
              </a:rPr>
              <a:t>Epigen</a:t>
            </a:r>
            <a:r>
              <a:rPr lang="nb-NO" sz="1800" dirty="0" smtClean="0">
                <a:latin typeface="Cambria" pitchFamily="18" charset="0"/>
              </a:rPr>
              <a:t>, </a:t>
            </a:r>
            <a:r>
              <a:rPr lang="nb-NO" sz="1800" dirty="0" err="1" smtClean="0">
                <a:latin typeface="Cambria" pitchFamily="18" charset="0"/>
              </a:rPr>
              <a:t>Ahus</a:t>
            </a:r>
            <a:r>
              <a:rPr lang="nb-NO" sz="1800" dirty="0" smtClean="0">
                <a:latin typeface="Cambria" pitchFamily="18" charset="0"/>
              </a:rPr>
              <a:t>) – </a:t>
            </a:r>
            <a:r>
              <a:rPr lang="nb-NO" sz="1600" dirty="0" smtClean="0">
                <a:latin typeface="Cambria" pitchFamily="18" charset="0"/>
              </a:rPr>
              <a:t>molekylære studier</a:t>
            </a:r>
          </a:p>
          <a:p>
            <a:r>
              <a:rPr lang="nb-NO" sz="1800" dirty="0" smtClean="0">
                <a:latin typeface="Cambria" pitchFamily="18" charset="0"/>
              </a:rPr>
              <a:t>Joel Glover – (UIO) </a:t>
            </a:r>
            <a:r>
              <a:rPr lang="nb-NO" sz="1600" dirty="0" smtClean="0">
                <a:latin typeface="Cambria" pitchFamily="18" charset="0"/>
              </a:rPr>
              <a:t>stamcelle modellering</a:t>
            </a:r>
            <a:endParaRPr lang="nb-NO" sz="1600" dirty="0">
              <a:latin typeface="Cambria" pitchFamily="18" charset="0"/>
            </a:endParaRPr>
          </a:p>
        </p:txBody>
      </p:sp>
      <p:cxnSp>
        <p:nvCxnSpPr>
          <p:cNvPr id="9" name="Rett pilkobling 8"/>
          <p:cNvCxnSpPr/>
          <p:nvPr/>
        </p:nvCxnSpPr>
        <p:spPr bwMode="auto">
          <a:xfrm flipH="1" flipV="1">
            <a:off x="6858087" y="1412778"/>
            <a:ext cx="360040" cy="7920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Rett pilkobling 9"/>
          <p:cNvCxnSpPr/>
          <p:nvPr/>
        </p:nvCxnSpPr>
        <p:spPr bwMode="auto">
          <a:xfrm flipH="1" flipV="1">
            <a:off x="6174011" y="2348880"/>
            <a:ext cx="373600" cy="7200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Rett pilkobling 11"/>
          <p:cNvCxnSpPr/>
          <p:nvPr/>
        </p:nvCxnSpPr>
        <p:spPr bwMode="auto">
          <a:xfrm flipH="1">
            <a:off x="4481823" y="3933056"/>
            <a:ext cx="2065788" cy="14401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Rett pilkobling 14"/>
          <p:cNvCxnSpPr/>
          <p:nvPr/>
        </p:nvCxnSpPr>
        <p:spPr bwMode="auto">
          <a:xfrm flipH="1">
            <a:off x="5417927" y="5310336"/>
            <a:ext cx="1129684" cy="3509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Rett pilkobling 16"/>
          <p:cNvCxnSpPr/>
          <p:nvPr/>
        </p:nvCxnSpPr>
        <p:spPr bwMode="auto">
          <a:xfrm flipH="1" flipV="1">
            <a:off x="4913871" y="5900568"/>
            <a:ext cx="1633740" cy="2118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kstSylinder 18"/>
          <p:cNvSpPr txBox="1"/>
          <p:nvPr/>
        </p:nvSpPr>
        <p:spPr>
          <a:xfrm>
            <a:off x="264109" y="1425550"/>
            <a:ext cx="4890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 smtClean="0">
                <a:latin typeface="Cambria" pitchFamily="18" charset="0"/>
              </a:rPr>
              <a:t>Kontaktet av Trygve Holmøy, vinteren 2018</a:t>
            </a:r>
          </a:p>
          <a:p>
            <a:r>
              <a:rPr lang="nb-NO" sz="1800" dirty="0" smtClean="0">
                <a:latin typeface="Cambria" pitchFamily="18" charset="0"/>
              </a:rPr>
              <a:t>Startet planlegging sommeren 2018</a:t>
            </a:r>
            <a:endParaRPr lang="nb-NO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74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na stethoscope (jane ades, nhgri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624"/>
            <a:ext cx="3097212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008" y="1340768"/>
            <a:ext cx="7772400" cy="1143000"/>
          </a:xfrm>
        </p:spPr>
        <p:txBody>
          <a:bodyPr/>
          <a:lstStyle/>
          <a:p>
            <a:r>
              <a:rPr lang="nb-NO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Mål med ALS og genetikk prosjekt</a:t>
            </a:r>
            <a:endParaRPr lang="nb-NO" sz="2800" dirty="0"/>
          </a:p>
        </p:txBody>
      </p:sp>
      <p:sp>
        <p:nvSpPr>
          <p:cNvPr id="4" name="Rektangel 3"/>
          <p:cNvSpPr/>
          <p:nvPr/>
        </p:nvSpPr>
        <p:spPr>
          <a:xfrm>
            <a:off x="611560" y="2132856"/>
            <a:ext cx="7990656" cy="3451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endParaRPr lang="nb-NO" sz="2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nb-NO" sz="2000" dirty="0" smtClean="0"/>
              <a:t>Kartlegge </a:t>
            </a:r>
            <a:r>
              <a:rPr lang="nb-NO" sz="2000" dirty="0"/>
              <a:t>de genetiske årsakene til ALS i </a:t>
            </a:r>
            <a:r>
              <a:rPr lang="nb-NO" sz="2000" dirty="0" smtClean="0"/>
              <a:t>Norge.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nb-NO" sz="2000" dirty="0" smtClean="0"/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nb-NO" sz="2000" dirty="0" smtClean="0"/>
              <a:t>Øke </a:t>
            </a:r>
            <a:r>
              <a:rPr lang="nb-NO" sz="2000" dirty="0"/>
              <a:t>kunnskapen relatert til genetisk diagnostikk og veiledning ved ALS i det norske helsevesen og blant ALS </a:t>
            </a:r>
            <a:r>
              <a:rPr lang="nb-NO" sz="2000" dirty="0" smtClean="0"/>
              <a:t>pasienter.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nb-NO" sz="2000" dirty="0" smtClean="0"/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nb-NO" sz="2000" dirty="0" smtClean="0"/>
              <a:t>Bidra </a:t>
            </a:r>
            <a:r>
              <a:rPr lang="nb-NO" sz="2000" dirty="0"/>
              <a:t>til at flere norske ALS pasienter blir inkludert i </a:t>
            </a:r>
            <a:r>
              <a:rPr lang="nb-NO" sz="2000" dirty="0" err="1"/>
              <a:t>genspesifikke</a:t>
            </a:r>
            <a:r>
              <a:rPr lang="nb-NO" sz="2000" dirty="0"/>
              <a:t> behandlingsstudier</a:t>
            </a:r>
            <a:r>
              <a:rPr lang="nb-NO" sz="2000" dirty="0" smtClean="0"/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nb-NO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56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388056"/>
            <a:ext cx="7772400" cy="1143000"/>
          </a:xfrm>
        </p:spPr>
        <p:txBody>
          <a:bodyPr/>
          <a:lstStyle/>
          <a:p>
            <a:r>
              <a:rPr lang="nb-NO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Oppstart pilot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7504" y="1556792"/>
            <a:ext cx="5256584" cy="4114800"/>
          </a:xfrm>
        </p:spPr>
        <p:txBody>
          <a:bodyPr/>
          <a:lstStyle/>
          <a:p>
            <a:r>
              <a:rPr lang="nb-NO" sz="1800" dirty="0" smtClean="0"/>
              <a:t>Inkluderer ALS </a:t>
            </a:r>
            <a:r>
              <a:rPr lang="nb-NO" sz="1800" dirty="0"/>
              <a:t>pasienter fra </a:t>
            </a:r>
            <a:r>
              <a:rPr lang="nb-NO" sz="1800" dirty="0" smtClean="0"/>
              <a:t>Akershus, </a:t>
            </a:r>
            <a:r>
              <a:rPr lang="nb-NO" sz="1800" dirty="0"/>
              <a:t>Telemark, Hordaland, Nordland, </a:t>
            </a:r>
            <a:r>
              <a:rPr lang="nb-NO" sz="1800" dirty="0" smtClean="0"/>
              <a:t>Troms</a:t>
            </a:r>
          </a:p>
          <a:p>
            <a:r>
              <a:rPr lang="nb-NO" sz="1800" dirty="0" smtClean="0"/>
              <a:t>Oppstart August 2019</a:t>
            </a:r>
          </a:p>
          <a:p>
            <a:r>
              <a:rPr lang="nb-NO" sz="1800" dirty="0" smtClean="0"/>
              <a:t>Innhente kliniske opplysninger </a:t>
            </a:r>
            <a:r>
              <a:rPr lang="nb-NO" sz="1800" dirty="0"/>
              <a:t>og </a:t>
            </a:r>
            <a:r>
              <a:rPr lang="nb-NO" sz="1800" dirty="0" smtClean="0"/>
              <a:t>blodprøve</a:t>
            </a:r>
          </a:p>
          <a:p>
            <a:r>
              <a:rPr lang="nb-NO" sz="1800" dirty="0" smtClean="0"/>
              <a:t>Pasienten svarer på et kort spørreskjema (sosioøkonomisk status og slekt anamnese)</a:t>
            </a:r>
          </a:p>
          <a:p>
            <a:r>
              <a:rPr lang="nb-NO" sz="1800" dirty="0" smtClean="0"/>
              <a:t>Genetisk </a:t>
            </a:r>
            <a:r>
              <a:rPr lang="nb-NO" sz="1800" dirty="0"/>
              <a:t>analyse av ALS gener i </a:t>
            </a:r>
            <a:r>
              <a:rPr lang="nb-NO" sz="1800" dirty="0" smtClean="0"/>
              <a:t>Telemark</a:t>
            </a:r>
          </a:p>
          <a:p>
            <a:pPr lvl="1"/>
            <a:r>
              <a:rPr lang="nb-NO" sz="1400" dirty="0" smtClean="0"/>
              <a:t>Ekspansjonsanalyse for C9orf72</a:t>
            </a:r>
          </a:p>
          <a:p>
            <a:pPr lvl="1"/>
            <a:r>
              <a:rPr lang="nb-NO" sz="1400" dirty="0" err="1" smtClean="0"/>
              <a:t>Genpanel</a:t>
            </a:r>
            <a:r>
              <a:rPr lang="nb-NO" sz="1400" dirty="0" smtClean="0"/>
              <a:t> for kjente ALS gener (i dag 28)</a:t>
            </a:r>
          </a:p>
          <a:p>
            <a:pPr marL="457200" lvl="1" indent="0">
              <a:buNone/>
            </a:pPr>
            <a:endParaRPr lang="nb-NO" sz="1400" dirty="0"/>
          </a:p>
          <a:p>
            <a:r>
              <a:rPr lang="nb-NO" sz="1800" dirty="0"/>
              <a:t>Alle pasienter får </a:t>
            </a:r>
            <a:r>
              <a:rPr lang="nb-NO" sz="1800" dirty="0" smtClean="0"/>
              <a:t>valg </a:t>
            </a:r>
            <a:r>
              <a:rPr lang="nb-NO" sz="1800" dirty="0"/>
              <a:t>om tilbakeføring av resultat</a:t>
            </a:r>
            <a:r>
              <a:rPr lang="nb-NO" sz="1800" dirty="0" smtClean="0"/>
              <a:t>.</a:t>
            </a:r>
          </a:p>
          <a:p>
            <a:r>
              <a:rPr lang="nb-NO" sz="1800" dirty="0" smtClean="0"/>
              <a:t>Pasienter som ønsker kan henvises til genetisk veiledning i diagnostisk regi.</a:t>
            </a:r>
            <a:endParaRPr lang="nb-NO" sz="1800" dirty="0"/>
          </a:p>
          <a:p>
            <a:endParaRPr lang="nb-NO" sz="1800" dirty="0" smtClean="0"/>
          </a:p>
          <a:p>
            <a:endParaRPr lang="nb-NO" sz="18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175" y="1580015"/>
            <a:ext cx="3497949" cy="242504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948" y="4149080"/>
            <a:ext cx="3503175" cy="248182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755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4222" y="692696"/>
            <a:ext cx="7772400" cy="1143000"/>
          </a:xfrm>
        </p:spPr>
        <p:txBody>
          <a:bodyPr/>
          <a:lstStyle/>
          <a:p>
            <a:r>
              <a:rPr lang="nb-NO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Utvidelse fra 2020 til nasjonalt prosjekt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1844824"/>
            <a:ext cx="7772400" cy="4114800"/>
          </a:xfrm>
        </p:spPr>
        <p:txBody>
          <a:bodyPr/>
          <a:lstStyle/>
          <a:p>
            <a:r>
              <a:rPr lang="nb-NO" sz="2000" dirty="0" smtClean="0"/>
              <a:t>Sendt forespørsel om deltagelse til alle norske nevrologiske avdelinger som behandler ALS pasienter</a:t>
            </a:r>
          </a:p>
          <a:p>
            <a:r>
              <a:rPr lang="nb-NO" sz="2000" dirty="0" smtClean="0"/>
              <a:t>Alle nevrologiske avdelinger har takket ja!!</a:t>
            </a:r>
          </a:p>
          <a:p>
            <a:r>
              <a:rPr lang="nb-NO" sz="2000" dirty="0" smtClean="0"/>
              <a:t>Ønsker å inkludere minst 350 pasienter 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 smtClean="0"/>
              <a:t>Har fått bevilget midler fra Sykehuset Telemark til en </a:t>
            </a:r>
            <a:r>
              <a:rPr lang="nb-NO" sz="2000" dirty="0" err="1" smtClean="0"/>
              <a:t>PhD</a:t>
            </a:r>
            <a:r>
              <a:rPr lang="nb-NO" sz="2000" dirty="0" smtClean="0"/>
              <a:t> fra 2020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 smtClean="0"/>
              <a:t>Nye internasjonale samarbeidspartnere med planer for å sammenlikne resultater i større </a:t>
            </a:r>
            <a:r>
              <a:rPr lang="nb-NO" sz="2000" dirty="0" err="1" smtClean="0"/>
              <a:t>cohorter</a:t>
            </a:r>
            <a:r>
              <a:rPr lang="nb-NO" sz="2000" dirty="0" smtClean="0"/>
              <a:t>.</a:t>
            </a:r>
          </a:p>
          <a:p>
            <a:pPr lvl="1"/>
            <a:r>
              <a:rPr lang="nb-NO" sz="1600" dirty="0" smtClean="0"/>
              <a:t>Peter Andersen (Sverige)</a:t>
            </a:r>
          </a:p>
          <a:p>
            <a:pPr lvl="1"/>
            <a:r>
              <a:rPr lang="nb-NO" sz="1600" dirty="0" smtClean="0"/>
              <a:t>Pentti </a:t>
            </a:r>
            <a:r>
              <a:rPr lang="nb-NO" sz="1600" dirty="0" err="1" smtClean="0"/>
              <a:t>Tienary</a:t>
            </a:r>
            <a:r>
              <a:rPr lang="nb-NO" sz="1600" dirty="0" smtClean="0"/>
              <a:t> (Finland)</a:t>
            </a:r>
          </a:p>
          <a:p>
            <a:pPr lvl="1"/>
            <a:r>
              <a:rPr lang="nb-NO" sz="1600" dirty="0" smtClean="0"/>
              <a:t>Bryan Traynor (USA)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97152"/>
            <a:ext cx="1872208" cy="190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40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7724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nb-NO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Fremtidige muligheter for prosjektet</a:t>
            </a:r>
            <a:endParaRPr lang="nb-NO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988840"/>
            <a:ext cx="6192688" cy="4375713"/>
          </a:xfrm>
        </p:spPr>
        <p:txBody>
          <a:bodyPr/>
          <a:lstStyle/>
          <a:p>
            <a:pPr>
              <a:buFontTx/>
              <a:buChar char="-"/>
            </a:pPr>
            <a:r>
              <a:rPr lang="nb-NO" sz="2400" dirty="0" smtClean="0"/>
              <a:t>Celle og molekylærbiologiske studier av identifiserte varianter med </a:t>
            </a:r>
            <a:r>
              <a:rPr lang="nb-NO" sz="2400" dirty="0" err="1" smtClean="0"/>
              <a:t>EpiGen</a:t>
            </a:r>
            <a:r>
              <a:rPr lang="nb-NO" sz="2400" dirty="0" smtClean="0"/>
              <a:t>, </a:t>
            </a:r>
            <a:r>
              <a:rPr lang="nb-NO" sz="2400" dirty="0" err="1" smtClean="0"/>
              <a:t>Ahus</a:t>
            </a:r>
            <a:endParaRPr lang="nb-NO" sz="2400" dirty="0" smtClean="0"/>
          </a:p>
          <a:p>
            <a:pPr>
              <a:buFontTx/>
              <a:buChar char="-"/>
            </a:pPr>
            <a:r>
              <a:rPr lang="nb-NO" sz="2400" dirty="0" smtClean="0"/>
              <a:t>Samarbeid med Senter for Kliniske behandlingsstudier, Haukeland</a:t>
            </a:r>
          </a:p>
          <a:p>
            <a:pPr>
              <a:buFontTx/>
              <a:buChar char="-"/>
            </a:pPr>
            <a:r>
              <a:rPr lang="nb-NO" sz="2400" dirty="0" smtClean="0"/>
              <a:t>Stamcelle modellering </a:t>
            </a:r>
            <a:r>
              <a:rPr lang="en-GB" sz="2400" dirty="0"/>
              <a:t>Norwegian Centre for Stem Cell </a:t>
            </a:r>
            <a:r>
              <a:rPr lang="en-GB" sz="2400" dirty="0" smtClean="0"/>
              <a:t>Research</a:t>
            </a:r>
          </a:p>
          <a:p>
            <a:pPr>
              <a:buFontTx/>
              <a:buChar char="-"/>
            </a:pPr>
            <a:r>
              <a:rPr lang="nb-NO" sz="2400" dirty="0"/>
              <a:t>Spørreskjema </a:t>
            </a:r>
            <a:r>
              <a:rPr lang="nb-NO" sz="2400" dirty="0" smtClean="0"/>
              <a:t>pasient/nevrolog – Erfaringer med genetisk testing</a:t>
            </a:r>
          </a:p>
          <a:p>
            <a:pPr>
              <a:buFontTx/>
              <a:buChar char="-"/>
            </a:pPr>
            <a:r>
              <a:rPr lang="nb-NO" sz="2400" dirty="0" smtClean="0"/>
              <a:t>Nordisk samarbeidsprosjekt for å se på risikovarianter</a:t>
            </a:r>
            <a:endParaRPr lang="nb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30124" y="2962964"/>
            <a:ext cx="3792954" cy="21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23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342009"/>
            <a:ext cx="77724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nb-NO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Takk </a:t>
            </a:r>
            <a:r>
              <a:rPr lang="nb-NO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til:</a:t>
            </a:r>
            <a:endParaRPr lang="nb-NO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1234862"/>
            <a:ext cx="6768752" cy="609962"/>
          </a:xfrm>
        </p:spPr>
        <p:txBody>
          <a:bodyPr/>
          <a:lstStyle/>
          <a:p>
            <a:pPr marL="0" indent="0">
              <a:buNone/>
            </a:pPr>
            <a:r>
              <a:rPr lang="nb-NO" sz="2000" dirty="0" smtClean="0"/>
              <a:t>- </a:t>
            </a:r>
            <a:r>
              <a:rPr lang="nb-NO" sz="2400" dirty="0" smtClean="0"/>
              <a:t>Pasientene som jeg håper vil avgi blodprøve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775539" y="2913906"/>
            <a:ext cx="30243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chemeClr val="accent1">
                    <a:lumMod val="75000"/>
                  </a:schemeClr>
                </a:solidFill>
              </a:rPr>
              <a:t>Pilot </a:t>
            </a:r>
            <a:r>
              <a:rPr lang="en-US" sz="1400" u="sng" dirty="0" err="1" smtClean="0">
                <a:solidFill>
                  <a:schemeClr val="accent1">
                    <a:lumMod val="75000"/>
                  </a:schemeClr>
                </a:solidFill>
              </a:rPr>
              <a:t>studie</a:t>
            </a:r>
            <a:r>
              <a:rPr lang="en-US" sz="1400" u="sng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Trygve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Holmøy</a:t>
            </a:r>
          </a:p>
          <a:p>
            <a:r>
              <a:rPr lang="nb-NO" sz="1400" dirty="0">
                <a:solidFill>
                  <a:schemeClr val="accent1">
                    <a:lumMod val="75000"/>
                  </a:schemeClr>
                </a:solidFill>
              </a:rPr>
              <a:t>Ole-Bjørn Tysnes</a:t>
            </a:r>
          </a:p>
          <a:p>
            <a:r>
              <a:rPr lang="nb-NO" sz="1400" dirty="0">
                <a:solidFill>
                  <a:schemeClr val="accent1">
                    <a:lumMod val="75000"/>
                  </a:schemeClr>
                </a:solidFill>
              </a:rPr>
              <a:t>Margitta Kampman</a:t>
            </a:r>
          </a:p>
          <a:p>
            <a:r>
              <a:rPr lang="nb-NO" sz="1400" dirty="0">
                <a:solidFill>
                  <a:schemeClr val="accent1">
                    <a:lumMod val="75000"/>
                  </a:schemeClr>
                </a:solidFill>
              </a:rPr>
              <a:t>Karl Bjørnar </a:t>
            </a:r>
            <a:r>
              <a:rPr lang="nb-NO" sz="1400" dirty="0" smtClean="0">
                <a:solidFill>
                  <a:schemeClr val="accent1">
                    <a:lumMod val="75000"/>
                  </a:schemeClr>
                </a:solidFill>
              </a:rPr>
              <a:t>Alstadhaug</a:t>
            </a:r>
          </a:p>
          <a:p>
            <a:r>
              <a:rPr lang="nb-NO" sz="1400" dirty="0" smtClean="0">
                <a:solidFill>
                  <a:schemeClr val="accent1">
                    <a:lumMod val="75000"/>
                  </a:schemeClr>
                </a:solidFill>
              </a:rPr>
              <a:t>Heidi </a:t>
            </a:r>
            <a:r>
              <a:rPr lang="nb-NO" sz="1400" dirty="0">
                <a:solidFill>
                  <a:schemeClr val="accent1">
                    <a:lumMod val="75000"/>
                  </a:schemeClr>
                </a:solidFill>
              </a:rPr>
              <a:t>Flemmen</a:t>
            </a:r>
          </a:p>
          <a:p>
            <a:endParaRPr lang="nb-NO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b-NO" sz="1400" dirty="0" smtClean="0">
                <a:solidFill>
                  <a:schemeClr val="accent1">
                    <a:lumMod val="75000"/>
                  </a:schemeClr>
                </a:solidFill>
              </a:rPr>
              <a:t>Hilde </a:t>
            </a:r>
            <a:r>
              <a:rPr lang="nb-NO" sz="1400" dirty="0">
                <a:solidFill>
                  <a:schemeClr val="accent1">
                    <a:lumMod val="75000"/>
                  </a:schemeClr>
                </a:solidFill>
              </a:rPr>
              <a:t>Nilsen</a:t>
            </a:r>
          </a:p>
          <a:p>
            <a:r>
              <a:rPr lang="nb-NO" sz="1400" dirty="0">
                <a:solidFill>
                  <a:schemeClr val="accent1">
                    <a:lumMod val="75000"/>
                  </a:schemeClr>
                </a:solidFill>
              </a:rPr>
              <a:t>Joel </a:t>
            </a:r>
            <a:r>
              <a:rPr lang="nb-NO" sz="1400" dirty="0" smtClean="0">
                <a:solidFill>
                  <a:schemeClr val="accent1">
                    <a:lumMod val="75000"/>
                  </a:schemeClr>
                </a:solidFill>
              </a:rPr>
              <a:t>Glover</a:t>
            </a:r>
          </a:p>
          <a:p>
            <a:endParaRPr lang="nb-NO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b-NO" sz="1400" dirty="0">
                <a:solidFill>
                  <a:schemeClr val="accent1">
                    <a:lumMod val="75000"/>
                  </a:schemeClr>
                </a:solidFill>
              </a:rPr>
              <a:t>Geir J </a:t>
            </a:r>
            <a:r>
              <a:rPr lang="nb-NO" sz="1400" dirty="0" smtClean="0">
                <a:solidFill>
                  <a:schemeClr val="accent1">
                    <a:lumMod val="75000"/>
                  </a:schemeClr>
                </a:solidFill>
              </a:rPr>
              <a:t>Braathen</a:t>
            </a:r>
            <a:endParaRPr lang="nb-NO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b-NO" sz="1400" dirty="0" smtClean="0">
                <a:solidFill>
                  <a:schemeClr val="accent1">
                    <a:lumMod val="75000"/>
                  </a:schemeClr>
                </a:solidFill>
              </a:rPr>
              <a:t>Johan Robert Helle</a:t>
            </a:r>
            <a:endParaRPr lang="nb-NO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b-NO" sz="1400" dirty="0" smtClean="0">
                <a:solidFill>
                  <a:schemeClr val="accent1">
                    <a:lumMod val="75000"/>
                  </a:schemeClr>
                </a:solidFill>
              </a:rPr>
              <a:t>Ansatte ved Medisinsk Genetikk Sykehuset </a:t>
            </a:r>
            <a:r>
              <a:rPr lang="nb-NO" sz="1400" dirty="0" smtClean="0">
                <a:solidFill>
                  <a:schemeClr val="accent1">
                    <a:lumMod val="75000"/>
                  </a:schemeClr>
                </a:solidFill>
              </a:rPr>
              <a:t>Telemark</a:t>
            </a:r>
            <a:endParaRPr lang="nb-NO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4542665" y="2852931"/>
            <a:ext cx="38884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u="sng" dirty="0" smtClean="0">
                <a:solidFill>
                  <a:schemeClr val="accent1">
                    <a:lumMod val="75000"/>
                  </a:schemeClr>
                </a:solidFill>
              </a:rPr>
              <a:t>Samarbeidspartnere</a:t>
            </a:r>
            <a:r>
              <a:rPr lang="en-US" sz="11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100" u="sng" dirty="0" err="1">
                <a:solidFill>
                  <a:schemeClr val="accent1">
                    <a:lumMod val="75000"/>
                  </a:schemeClr>
                </a:solidFill>
              </a:rPr>
              <a:t>på</a:t>
            </a:r>
            <a:r>
              <a:rPr lang="en-US" sz="11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100" u="sng" dirty="0" err="1">
                <a:solidFill>
                  <a:schemeClr val="accent1">
                    <a:lumMod val="75000"/>
                  </a:schemeClr>
                </a:solidFill>
              </a:rPr>
              <a:t>nevrologiske</a:t>
            </a:r>
            <a:r>
              <a:rPr lang="en-US" sz="11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100" u="sng" dirty="0" err="1">
                <a:solidFill>
                  <a:schemeClr val="accent1">
                    <a:lumMod val="75000"/>
                  </a:schemeClr>
                </a:solidFill>
              </a:rPr>
              <a:t>avdelinger</a:t>
            </a:r>
            <a:r>
              <a:rPr lang="en-US" sz="1100" u="sng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nb-NO" sz="1100" dirty="0">
                <a:solidFill>
                  <a:schemeClr val="accent1">
                    <a:lumMod val="75000"/>
                  </a:schemeClr>
                </a:solidFill>
              </a:rPr>
              <a:t>Stephan Schüler</a:t>
            </a:r>
          </a:p>
          <a:p>
            <a:r>
              <a:rPr lang="nb-NO" sz="1100" dirty="0">
                <a:solidFill>
                  <a:schemeClr val="accent1">
                    <a:lumMod val="75000"/>
                  </a:schemeClr>
                </a:solidFill>
              </a:rPr>
              <a:t>Åse Hangen Morsund</a:t>
            </a:r>
          </a:p>
          <a:p>
            <a:r>
              <a:rPr lang="nb-NO" sz="1100" dirty="0" err="1">
                <a:solidFill>
                  <a:schemeClr val="accent1">
                    <a:lumMod val="75000"/>
                  </a:schemeClr>
                </a:solidFill>
              </a:rPr>
              <a:t>Lif</a:t>
            </a:r>
            <a:r>
              <a:rPr lang="nb-NO" sz="1100" dirty="0">
                <a:solidFill>
                  <a:schemeClr val="accent1">
                    <a:lumMod val="75000"/>
                  </a:schemeClr>
                </a:solidFill>
              </a:rPr>
              <a:t> Kristin Breivik</a:t>
            </a:r>
          </a:p>
          <a:p>
            <a:r>
              <a:rPr lang="en-US" sz="1100" dirty="0" err="1">
                <a:solidFill>
                  <a:schemeClr val="accent1">
                    <a:lumMod val="75000"/>
                  </a:schemeClr>
                </a:solidFill>
              </a:rPr>
              <a:t>Ineke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accent1">
                    <a:lumMod val="75000"/>
                  </a:schemeClr>
                </a:solidFill>
              </a:rPr>
              <a:t>HogenEsch</a:t>
            </a:r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100" dirty="0" err="1">
                <a:solidFill>
                  <a:schemeClr val="accent1">
                    <a:lumMod val="75000"/>
                  </a:schemeClr>
                </a:solidFill>
              </a:rPr>
              <a:t>Katrin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accent1">
                    <a:lumMod val="75000"/>
                  </a:schemeClr>
                </a:solidFill>
              </a:rPr>
              <a:t>Schlüter</a:t>
            </a:r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100" dirty="0" err="1">
                <a:solidFill>
                  <a:schemeClr val="accent1">
                    <a:lumMod val="75000"/>
                  </a:schemeClr>
                </a:solidFill>
              </a:rPr>
              <a:t>Unn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accent1">
                    <a:lumMod val="75000"/>
                  </a:schemeClr>
                </a:solidFill>
              </a:rPr>
              <a:t>Ljøstad</a:t>
            </a:r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Natasha Demic</a:t>
            </a:r>
          </a:p>
          <a:p>
            <a:r>
              <a:rPr lang="nb-NO" sz="1100" dirty="0">
                <a:solidFill>
                  <a:schemeClr val="accent1">
                    <a:lumMod val="75000"/>
                  </a:schemeClr>
                </a:solidFill>
              </a:rPr>
              <a:t>Ingrid Kristine Bjørnå</a:t>
            </a:r>
          </a:p>
          <a:p>
            <a:r>
              <a:rPr lang="nb-NO" sz="1100" dirty="0">
                <a:solidFill>
                  <a:schemeClr val="accent1">
                    <a:lumMod val="75000"/>
                  </a:schemeClr>
                </a:solidFill>
              </a:rPr>
              <a:t>Angelina Maniaol</a:t>
            </a:r>
          </a:p>
          <a:p>
            <a:r>
              <a:rPr lang="nb-NO" sz="1100" dirty="0">
                <a:solidFill>
                  <a:schemeClr val="accent1">
                    <a:lumMod val="75000"/>
                  </a:schemeClr>
                </a:solidFill>
              </a:rPr>
              <a:t>Christian A. Cornelius Eckmann</a:t>
            </a:r>
          </a:p>
          <a:p>
            <a:r>
              <a:rPr lang="nb-NO" sz="1100" dirty="0">
                <a:solidFill>
                  <a:schemeClr val="accent1">
                    <a:lumMod val="75000"/>
                  </a:schemeClr>
                </a:solidFill>
              </a:rPr>
              <a:t>Erika </a:t>
            </a:r>
            <a:r>
              <a:rPr lang="nb-NO" sz="1100" dirty="0" err="1">
                <a:solidFill>
                  <a:schemeClr val="accent1">
                    <a:lumMod val="75000"/>
                  </a:schemeClr>
                </a:solidFill>
              </a:rPr>
              <a:t>Hallerstig</a:t>
            </a:r>
            <a:endParaRPr lang="nb-NO" sz="11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b-NO" sz="1100" dirty="0">
                <a:solidFill>
                  <a:schemeClr val="accent1">
                    <a:lumMod val="75000"/>
                  </a:schemeClr>
                </a:solidFill>
              </a:rPr>
              <a:t>Ola Nakken </a:t>
            </a:r>
          </a:p>
          <a:p>
            <a:r>
              <a:rPr lang="en-US" sz="1100" dirty="0" err="1">
                <a:solidFill>
                  <a:schemeClr val="accent1">
                    <a:lumMod val="75000"/>
                  </a:schemeClr>
                </a:solidFill>
              </a:rPr>
              <a:t>Tiina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1">
                    <a:lumMod val="75000"/>
                  </a:schemeClr>
                </a:solidFill>
              </a:rPr>
              <a:t>Rekand</a:t>
            </a:r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Geir Bråthen</a:t>
            </a:r>
          </a:p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Sigrid Botne Sando</a:t>
            </a:r>
            <a:endParaRPr lang="nb-NO" sz="11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b-NO" sz="11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b-NO" sz="1100" u="sng" dirty="0">
                <a:solidFill>
                  <a:schemeClr val="accent1">
                    <a:lumMod val="75000"/>
                  </a:schemeClr>
                </a:solidFill>
              </a:rPr>
              <a:t>Internasjonale Samarbeidspartnere:</a:t>
            </a:r>
          </a:p>
          <a:p>
            <a:r>
              <a:rPr lang="nb-NO" sz="1100" dirty="0">
                <a:solidFill>
                  <a:schemeClr val="accent1">
                    <a:lumMod val="75000"/>
                  </a:schemeClr>
                </a:solidFill>
              </a:rPr>
              <a:t>Peter Andersen</a:t>
            </a:r>
          </a:p>
          <a:p>
            <a:r>
              <a:rPr lang="nb-NO" sz="1100" dirty="0">
                <a:solidFill>
                  <a:schemeClr val="accent1">
                    <a:lumMod val="75000"/>
                  </a:schemeClr>
                </a:solidFill>
              </a:rPr>
              <a:t>Pentti Tienari</a:t>
            </a:r>
          </a:p>
          <a:p>
            <a:r>
              <a:rPr lang="nb-NO" sz="1100" dirty="0">
                <a:solidFill>
                  <a:schemeClr val="accent1">
                    <a:lumMod val="75000"/>
                  </a:schemeClr>
                </a:solidFill>
              </a:rPr>
              <a:t>Bryan </a:t>
            </a:r>
            <a:r>
              <a:rPr lang="nb-NO" sz="1100" dirty="0" err="1">
                <a:solidFill>
                  <a:schemeClr val="accent1">
                    <a:lumMod val="75000"/>
                  </a:schemeClr>
                </a:solidFill>
              </a:rPr>
              <a:t>Traynor</a:t>
            </a:r>
            <a:endParaRPr lang="nb-NO" sz="11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Gian Maria Fabrizi</a:t>
            </a:r>
            <a:endParaRPr lang="nb-NO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824" y="104388"/>
            <a:ext cx="1872208" cy="190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179512" y="6156593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1800" b="1" kern="0" dirty="0" smtClean="0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rPr>
              <a:t>Helle Høyer</a:t>
            </a:r>
          </a:p>
          <a:p>
            <a:pPr>
              <a:defRPr/>
            </a:pPr>
            <a:r>
              <a:rPr lang="nb-NO" sz="1400" dirty="0" smtClean="0"/>
              <a:t>Helle.hoyer@sthf.no</a:t>
            </a:r>
            <a:endParaRPr lang="nb-NO" sz="1400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4"/>
          <a:srcRect t="4224"/>
          <a:stretch/>
        </p:blipFill>
        <p:spPr>
          <a:xfrm>
            <a:off x="827584" y="1916832"/>
            <a:ext cx="2375809" cy="86409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8" y="1988840"/>
            <a:ext cx="3340596" cy="56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8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 bwMode="auto">
          <a:xfrm>
            <a:off x="1043608" y="871898"/>
            <a:ext cx="6696744" cy="6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Lucida Sans Unicode" pitchFamily="34" charset="0"/>
              </a:defRPr>
            </a:lvl9pPr>
          </a:lstStyle>
          <a:p>
            <a:r>
              <a:rPr lang="nb-NO" b="1" kern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Genetikk og miljø</a:t>
            </a:r>
          </a:p>
        </p:txBody>
      </p:sp>
      <p:grpSp>
        <p:nvGrpSpPr>
          <p:cNvPr id="8" name="Gruppe 12"/>
          <p:cNvGrpSpPr>
            <a:grpSpLocks/>
          </p:cNvGrpSpPr>
          <p:nvPr/>
        </p:nvGrpSpPr>
        <p:grpSpPr bwMode="auto">
          <a:xfrm>
            <a:off x="5050402" y="1835101"/>
            <a:ext cx="2401917" cy="3403621"/>
            <a:chOff x="1944477" y="1628800"/>
            <a:chExt cx="3430879" cy="4648220"/>
          </a:xfrm>
        </p:grpSpPr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3048000" y="1752600"/>
              <a:ext cx="1117600" cy="444817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nb-NO"/>
            </a:p>
          </p:txBody>
        </p:sp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2195736" y="1628800"/>
              <a:ext cx="573874" cy="422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GB" altLang="nb-NO" sz="1200" b="1"/>
                <a:t>100%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GB" altLang="nb-NO" sz="1200" b="1"/>
                <a:t>Miljø</a:t>
              </a:r>
              <a:endParaRPr lang="en-GB" altLang="nb-NO" sz="1200" b="1">
                <a:solidFill>
                  <a:srgbClr val="1B15E8"/>
                </a:solidFill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4283968" y="1700808"/>
              <a:ext cx="1091388" cy="28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GB" altLang="nb-NO" sz="1400"/>
                <a:t>Lynnedslag</a:t>
              </a: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4283968" y="2198137"/>
              <a:ext cx="1057981" cy="28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GB" altLang="nb-NO" sz="1400"/>
                <a:t>Infeksjoner</a:t>
              </a: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4283969" y="2933709"/>
              <a:ext cx="531939" cy="28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GB" altLang="nb-NO" sz="1400"/>
                <a:t>Vekt</a:t>
              </a: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4283968" y="3710305"/>
              <a:ext cx="561050" cy="28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GB" altLang="nb-NO" sz="1400"/>
                <a:t>Kreft</a:t>
              </a: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273550" y="4433614"/>
              <a:ext cx="889666" cy="28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GB" altLang="nb-NO" sz="1400"/>
                <a:t>Diabetes</a:t>
              </a: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4283968" y="5229200"/>
              <a:ext cx="710130" cy="28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GB" altLang="nb-NO" sz="1400"/>
                <a:t>Høyde</a:t>
              </a: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4273550" y="5889625"/>
              <a:ext cx="969467" cy="387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GB" altLang="nb-NO" sz="1400" dirty="0" err="1" smtClean="0"/>
                <a:t>Kjønn</a:t>
              </a:r>
              <a:endParaRPr lang="en-GB" altLang="nb-NO" sz="1400" dirty="0"/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1944477" y="5660646"/>
              <a:ext cx="1157139" cy="394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GB" altLang="nb-NO" sz="1100" b="1"/>
                <a:t>100%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GB" altLang="nb-NO" sz="1100" b="1"/>
                <a:t>Genetisk</a:t>
              </a:r>
              <a:endParaRPr lang="en-GB" altLang="nb-NO" sz="1100" b="1">
                <a:solidFill>
                  <a:srgbClr val="1B15E8"/>
                </a:solidFill>
              </a:endParaRPr>
            </a:p>
          </p:txBody>
        </p:sp>
      </p:grp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654920" y="5151453"/>
            <a:ext cx="20796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200" dirty="0">
                <a:latin typeface="Calibri" panose="020F0502020204030204" pitchFamily="34" charset="0"/>
              </a:rPr>
              <a:t>Busk, Ø. 2013</a:t>
            </a:r>
          </a:p>
        </p:txBody>
      </p:sp>
      <p:sp>
        <p:nvSpPr>
          <p:cNvPr id="21" name="Ellipse 20"/>
          <p:cNvSpPr/>
          <p:nvPr/>
        </p:nvSpPr>
        <p:spPr>
          <a:xfrm>
            <a:off x="1047526" y="3861048"/>
            <a:ext cx="2232025" cy="2160588"/>
          </a:xfrm>
          <a:prstGeom prst="ellipse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2" name="Ellipse 21"/>
          <p:cNvSpPr/>
          <p:nvPr/>
        </p:nvSpPr>
        <p:spPr>
          <a:xfrm>
            <a:off x="2415951" y="3861048"/>
            <a:ext cx="2232025" cy="2160588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3" name="TekstSylinder 22"/>
          <p:cNvSpPr txBox="1">
            <a:spLocks noChangeArrowheads="1"/>
          </p:cNvSpPr>
          <p:nvPr/>
        </p:nvSpPr>
        <p:spPr bwMode="auto">
          <a:xfrm>
            <a:off x="1192013" y="4726385"/>
            <a:ext cx="1296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altLang="nb-NO" dirty="0"/>
              <a:t>Gener</a:t>
            </a:r>
          </a:p>
        </p:txBody>
      </p:sp>
      <p:sp>
        <p:nvSpPr>
          <p:cNvPr id="24" name="TekstSylinder 23"/>
          <p:cNvSpPr txBox="1">
            <a:spLocks noChangeArrowheads="1"/>
          </p:cNvSpPr>
          <p:nvPr/>
        </p:nvSpPr>
        <p:spPr bwMode="auto">
          <a:xfrm>
            <a:off x="3569046" y="4715481"/>
            <a:ext cx="15113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altLang="nb-NO" dirty="0"/>
              <a:t>Miljø</a:t>
            </a:r>
          </a:p>
        </p:txBody>
      </p:sp>
      <p:sp>
        <p:nvSpPr>
          <p:cNvPr id="25" name="TekstSylinder 24"/>
          <p:cNvSpPr txBox="1">
            <a:spLocks noChangeArrowheads="1"/>
          </p:cNvSpPr>
          <p:nvPr/>
        </p:nvSpPr>
        <p:spPr bwMode="auto">
          <a:xfrm>
            <a:off x="2487388" y="4716711"/>
            <a:ext cx="936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altLang="nb-NO" dirty="0" smtClean="0"/>
              <a:t>ALS</a:t>
            </a:r>
            <a:endParaRPr lang="nb-NO" altLang="nb-NO" dirty="0"/>
          </a:p>
        </p:txBody>
      </p:sp>
      <p:sp>
        <p:nvSpPr>
          <p:cNvPr id="26" name="Rektangel 25"/>
          <p:cNvSpPr/>
          <p:nvPr/>
        </p:nvSpPr>
        <p:spPr>
          <a:xfrm>
            <a:off x="821530" y="6064145"/>
            <a:ext cx="50389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sz="1400" dirty="0"/>
              <a:t> </a:t>
            </a:r>
            <a:r>
              <a:rPr lang="nb-NO" sz="1400" dirty="0" smtClean="0"/>
              <a:t>Genetisk disposisjon + påvirkning miljøet.</a:t>
            </a:r>
            <a:endParaRPr lang="nb-NO" sz="1400" dirty="0"/>
          </a:p>
        </p:txBody>
      </p:sp>
      <p:pic>
        <p:nvPicPr>
          <p:cNvPr id="27" name="Picture 14" descr="http://www.ashg.org/images/popul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37057"/>
            <a:ext cx="2721076" cy="159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68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Hva er et gen?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Oppskrift på et protein</a:t>
            </a:r>
          </a:p>
        </p:txBody>
      </p:sp>
      <p:pic>
        <p:nvPicPr>
          <p:cNvPr id="8196" name="Picture 5" descr="Protein fun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2" t="17514" r="48341" b="11610"/>
          <a:stretch>
            <a:fillRect/>
          </a:stretch>
        </p:blipFill>
        <p:spPr bwMode="auto">
          <a:xfrm>
            <a:off x="971550" y="2492375"/>
            <a:ext cx="273526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7810500" y="6613525"/>
            <a:ext cx="1333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000">
                <a:latin typeface="Calibri" panose="020F0502020204030204" pitchFamily="34" charset="0"/>
              </a:rPr>
              <a:t>www.nobelprize.org</a:t>
            </a:r>
          </a:p>
        </p:txBody>
      </p:sp>
      <p:grpSp>
        <p:nvGrpSpPr>
          <p:cNvPr id="8198" name="Group 14"/>
          <p:cNvGrpSpPr>
            <a:grpSpLocks/>
          </p:cNvGrpSpPr>
          <p:nvPr/>
        </p:nvGrpSpPr>
        <p:grpSpPr bwMode="auto">
          <a:xfrm>
            <a:off x="4284663" y="2492375"/>
            <a:ext cx="1582737" cy="2841625"/>
            <a:chOff x="4332" y="1570"/>
            <a:chExt cx="997" cy="1790"/>
          </a:xfrm>
        </p:grpSpPr>
        <p:sp>
          <p:nvSpPr>
            <p:cNvPr id="8201" name="Rectangle 7"/>
            <p:cNvSpPr>
              <a:spLocks noChangeArrowheads="1"/>
            </p:cNvSpPr>
            <p:nvPr/>
          </p:nvSpPr>
          <p:spPr bwMode="auto">
            <a:xfrm>
              <a:off x="4495" y="1570"/>
              <a:ext cx="7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nb-NO" altLang="nb-NO" sz="3200">
                  <a:latin typeface="Calibri" panose="020F0502020204030204" pitchFamily="34" charset="0"/>
                </a:rPr>
                <a:t>DNA </a:t>
              </a:r>
            </a:p>
          </p:txBody>
        </p:sp>
        <p:sp>
          <p:nvSpPr>
            <p:cNvPr id="8202" name="AutoShape 8"/>
            <p:cNvSpPr>
              <a:spLocks noChangeArrowheads="1"/>
            </p:cNvSpPr>
            <p:nvPr/>
          </p:nvSpPr>
          <p:spPr bwMode="auto">
            <a:xfrm rot="5400000">
              <a:off x="4685" y="2020"/>
              <a:ext cx="273" cy="136"/>
            </a:xfrm>
            <a:prstGeom prst="rightArrow">
              <a:avLst>
                <a:gd name="adj1" fmla="val 50000"/>
                <a:gd name="adj2" fmla="val 50184"/>
              </a:avLst>
            </a:prstGeom>
            <a:gradFill rotWithShape="1">
              <a:gsLst>
                <a:gs pos="0">
                  <a:srgbClr val="00185E"/>
                </a:gs>
                <a:gs pos="50000">
                  <a:srgbClr val="0033CC"/>
                </a:gs>
                <a:gs pos="100000">
                  <a:srgbClr val="00185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nb-NO" altLang="nb-NO">
                <a:latin typeface="Calibri" panose="020F0502020204030204" pitchFamily="34" charset="0"/>
              </a:endParaRPr>
            </a:p>
          </p:txBody>
        </p:sp>
        <p:sp>
          <p:nvSpPr>
            <p:cNvPr id="8203" name="Rectangle 10"/>
            <p:cNvSpPr>
              <a:spLocks noChangeArrowheads="1"/>
            </p:cNvSpPr>
            <p:nvPr/>
          </p:nvSpPr>
          <p:spPr bwMode="auto">
            <a:xfrm>
              <a:off x="4332" y="2995"/>
              <a:ext cx="99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nb-NO" altLang="nb-NO" sz="3200">
                  <a:latin typeface="Calibri" panose="020F0502020204030204" pitchFamily="34" charset="0"/>
                </a:rPr>
                <a:t>Protein </a:t>
              </a:r>
            </a:p>
          </p:txBody>
        </p:sp>
        <p:sp>
          <p:nvSpPr>
            <p:cNvPr id="8204" name="AutoShape 11"/>
            <p:cNvSpPr>
              <a:spLocks noChangeArrowheads="1"/>
            </p:cNvSpPr>
            <p:nvPr/>
          </p:nvSpPr>
          <p:spPr bwMode="auto">
            <a:xfrm rot="5400000">
              <a:off x="4685" y="2746"/>
              <a:ext cx="273" cy="136"/>
            </a:xfrm>
            <a:prstGeom prst="rightArrow">
              <a:avLst>
                <a:gd name="adj1" fmla="val 50000"/>
                <a:gd name="adj2" fmla="val 50184"/>
              </a:avLst>
            </a:prstGeom>
            <a:gradFill rotWithShape="1">
              <a:gsLst>
                <a:gs pos="0">
                  <a:srgbClr val="00185E"/>
                </a:gs>
                <a:gs pos="50000">
                  <a:srgbClr val="0033CC"/>
                </a:gs>
                <a:gs pos="100000">
                  <a:srgbClr val="00185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nb-NO" altLang="nb-NO">
                <a:latin typeface="Calibri" panose="020F0502020204030204" pitchFamily="34" charset="0"/>
              </a:endParaRPr>
            </a:p>
          </p:txBody>
        </p:sp>
        <p:sp>
          <p:nvSpPr>
            <p:cNvPr id="8205" name="AutoShape 13"/>
            <p:cNvSpPr>
              <a:spLocks noChangeArrowheads="1"/>
            </p:cNvSpPr>
            <p:nvPr/>
          </p:nvSpPr>
          <p:spPr bwMode="auto">
            <a:xfrm rot="5400000">
              <a:off x="4684" y="2383"/>
              <a:ext cx="273" cy="136"/>
            </a:xfrm>
            <a:prstGeom prst="rightArrow">
              <a:avLst>
                <a:gd name="adj1" fmla="val 50000"/>
                <a:gd name="adj2" fmla="val 50184"/>
              </a:avLst>
            </a:prstGeom>
            <a:gradFill rotWithShape="1">
              <a:gsLst>
                <a:gs pos="0">
                  <a:srgbClr val="00185E"/>
                </a:gs>
                <a:gs pos="50000">
                  <a:srgbClr val="0033CC"/>
                </a:gs>
                <a:gs pos="100000">
                  <a:srgbClr val="00185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nb-NO" altLang="nb-NO">
                <a:latin typeface="Calibri" panose="020F0502020204030204" pitchFamily="34" charset="0"/>
              </a:endParaRPr>
            </a:p>
          </p:txBody>
        </p:sp>
      </p:grp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455613" y="5873750"/>
            <a:ext cx="7191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nb-NO" altLang="nb-NO" sz="3200" dirty="0">
                <a:latin typeface="Calibri" panose="020F0502020204030204" pitchFamily="34" charset="0"/>
              </a:rPr>
              <a:t>  Mutasjoner er </a:t>
            </a:r>
            <a:r>
              <a:rPr lang="nb-NO" altLang="nb-NO" sz="3200" dirty="0" smtClean="0">
                <a:latin typeface="Calibri" panose="020F0502020204030204" pitchFamily="34" charset="0"/>
              </a:rPr>
              <a:t>”endringer” </a:t>
            </a:r>
            <a:r>
              <a:rPr lang="nb-NO" altLang="nb-NO" sz="3200" dirty="0">
                <a:latin typeface="Calibri" panose="020F0502020204030204" pitchFamily="34" charset="0"/>
              </a:rPr>
              <a:t>i oppskriften</a:t>
            </a:r>
          </a:p>
        </p:txBody>
      </p:sp>
      <p:pic>
        <p:nvPicPr>
          <p:cNvPr id="20488" name="Picture 14" descr="http://www.ashg.org/images/popul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997200"/>
            <a:ext cx="26193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62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Gener og genetisk testing</a:t>
            </a:r>
            <a:endParaRPr lang="nb-NO" dirty="0"/>
          </a:p>
        </p:txBody>
      </p:sp>
      <p:pic>
        <p:nvPicPr>
          <p:cNvPr id="5" name="Picture 6" descr="chromatin dna complex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87"/>
          <a:stretch>
            <a:fillRect/>
          </a:stretch>
        </p:blipFill>
        <p:spPr bwMode="auto">
          <a:xfrm>
            <a:off x="5025196" y="4708606"/>
            <a:ext cx="24907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18746" y="4060906"/>
            <a:ext cx="42989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charset="2"/>
              <a:buNone/>
              <a:defRPr/>
            </a:pPr>
            <a:r>
              <a:rPr lang="en-GB" sz="1050" b="1" kern="0" dirty="0">
                <a:latin typeface="+mn-lt"/>
                <a:ea typeface="ＭＳ Ｐゴシック" charset="-128"/>
                <a:cs typeface="ＭＳ Ｐゴシック" charset="-128"/>
              </a:rPr>
              <a:t>ATG</a:t>
            </a:r>
            <a:r>
              <a:rPr lang="en-GB" sz="1050" kern="0" dirty="0">
                <a:latin typeface="+mn-lt"/>
                <a:ea typeface="ＭＳ Ｐゴシック" charset="-128"/>
                <a:cs typeface="ＭＳ Ｐゴシック" charset="-128"/>
              </a:rPr>
              <a:t> GTG CAT CTG ACT CCT GAG </a:t>
            </a:r>
            <a:r>
              <a:rPr lang="en-GB" sz="1050" kern="0" dirty="0" err="1">
                <a:latin typeface="+mn-lt"/>
                <a:ea typeface="ＭＳ Ｐゴシック" charset="-128"/>
                <a:cs typeface="ＭＳ Ｐゴシック" charset="-128"/>
              </a:rPr>
              <a:t>GAG</a:t>
            </a:r>
            <a:r>
              <a:rPr lang="en-GB" sz="1050" kern="0" dirty="0">
                <a:latin typeface="+mn-lt"/>
                <a:ea typeface="ＭＳ Ｐゴシック" charset="-128"/>
                <a:cs typeface="ＭＳ Ｐゴシック" charset="-128"/>
              </a:rPr>
              <a:t> AAG TCT GCC GTT ACT GCC CTG TGG GGC AAG GTG AAC GTG GAT GAA GTT GGT </a:t>
            </a:r>
            <a:r>
              <a:rPr lang="en-GB" sz="1050" kern="0" dirty="0" err="1">
                <a:latin typeface="+mn-lt"/>
                <a:ea typeface="ＭＳ Ｐゴシック" charset="-128"/>
                <a:cs typeface="ＭＳ Ｐゴシック" charset="-128"/>
              </a:rPr>
              <a:t>GGT</a:t>
            </a:r>
            <a:r>
              <a:rPr lang="en-GB" sz="1050" kern="0" dirty="0">
                <a:latin typeface="+mn-lt"/>
                <a:ea typeface="ＭＳ Ｐゴシック" charset="-128"/>
                <a:cs typeface="ＭＳ Ｐゴシック" charset="-128"/>
              </a:rPr>
              <a:t> GAG GCC CTG GGC AGG GTC TGT GTG CTG GCC CAT CAC TTT GGC AAA GAA TTC ACC CCA </a:t>
            </a:r>
            <a:r>
              <a:rPr lang="en-GB" sz="1050" kern="0" dirty="0" err="1">
                <a:latin typeface="+mn-lt"/>
                <a:ea typeface="ＭＳ Ｐゴシック" charset="-128"/>
                <a:cs typeface="ＭＳ Ｐゴシック" charset="-128"/>
              </a:rPr>
              <a:t>CCA</a:t>
            </a:r>
            <a:r>
              <a:rPr lang="en-GB" sz="1050" kern="0" dirty="0">
                <a:latin typeface="+mn-lt"/>
                <a:ea typeface="ＭＳ Ｐゴシック" charset="-128"/>
                <a:cs typeface="ＭＳ Ｐゴシック" charset="-128"/>
              </a:rPr>
              <a:t> GTG CAG GCT GCC TAT CAG AAA GTG </a:t>
            </a:r>
            <a:r>
              <a:rPr lang="en-GB" sz="1050" kern="0" dirty="0" err="1">
                <a:latin typeface="+mn-lt"/>
                <a:ea typeface="ＭＳ Ｐゴシック" charset="-128"/>
                <a:cs typeface="ＭＳ Ｐゴシック" charset="-128"/>
              </a:rPr>
              <a:t>GTG</a:t>
            </a:r>
            <a:r>
              <a:rPr lang="en-GB" sz="1050" kern="0" dirty="0">
                <a:latin typeface="+mn-lt"/>
                <a:ea typeface="ＭＳ Ｐゴシック" charset="-128"/>
                <a:cs typeface="ＭＳ Ｐゴシック" charset="-128"/>
              </a:rPr>
              <a:t> GCT GGT GTG GCT AAT </a:t>
            </a:r>
            <a:r>
              <a:rPr lang="fr-FR" sz="1050" kern="0" dirty="0">
                <a:latin typeface="+mn-lt"/>
                <a:ea typeface="ＭＳ Ｐゴシック" charset="-128"/>
                <a:cs typeface="ＭＳ Ｐゴシック" charset="-128"/>
              </a:rPr>
              <a:t>GCC CTG GCC CAC AAG TAT CAC </a:t>
            </a:r>
            <a:r>
              <a:rPr lang="fr-FR" sz="1050" b="1" kern="0" dirty="0">
                <a:latin typeface="+mn-lt"/>
                <a:ea typeface="ＭＳ Ｐゴシック" charset="-128"/>
                <a:cs typeface="ＭＳ Ｐゴシック" charset="-128"/>
              </a:rPr>
              <a:t>TAA</a:t>
            </a:r>
            <a:endParaRPr lang="en-GB" sz="1050" b="1" kern="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7" name="Rett linje 18"/>
          <p:cNvCxnSpPr>
            <a:cxnSpLocks noChangeShapeType="1"/>
          </p:cNvCxnSpPr>
          <p:nvPr/>
        </p:nvCxnSpPr>
        <p:spPr bwMode="auto">
          <a:xfrm flipH="1" flipV="1">
            <a:off x="4306058" y="4637169"/>
            <a:ext cx="863600" cy="6477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Rett linje 19"/>
          <p:cNvCxnSpPr>
            <a:cxnSpLocks noChangeShapeType="1"/>
          </p:cNvCxnSpPr>
          <p:nvPr/>
        </p:nvCxnSpPr>
        <p:spPr bwMode="auto">
          <a:xfrm flipV="1">
            <a:off x="7401683" y="4492706"/>
            <a:ext cx="1008063" cy="2159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://www.google.no/url?source=imglanding&amp;ct=img&amp;q=http://www.goyagoy.no/users/goyagoyno_mystore_no/images/61697_Tobar_Forst_rrelsesglass_1.jpg&amp;sa=X&amp;ei=eeauUpGEBoq64ATj6oGgBQ&amp;ved=0CAkQ8wc&amp;usg=AFQjCNH-P_XYJzt_IKu38Q3KgTyw3iPQ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0" b="25490"/>
          <a:stretch>
            <a:fillRect/>
          </a:stretch>
        </p:blipFill>
        <p:spPr bwMode="auto">
          <a:xfrm rot="19985085">
            <a:off x="5260146" y="4772106"/>
            <a:ext cx="3175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ett linje 41"/>
          <p:cNvCxnSpPr>
            <a:cxnSpLocks noChangeShapeType="1"/>
          </p:cNvCxnSpPr>
          <p:nvPr/>
        </p:nvCxnSpPr>
        <p:spPr bwMode="auto">
          <a:xfrm flipV="1">
            <a:off x="5241096" y="5500769"/>
            <a:ext cx="0" cy="431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Rett linje 43"/>
          <p:cNvCxnSpPr>
            <a:cxnSpLocks noChangeShapeType="1"/>
          </p:cNvCxnSpPr>
          <p:nvPr/>
        </p:nvCxnSpPr>
        <p:spPr bwMode="auto">
          <a:xfrm flipV="1">
            <a:off x="5601458" y="5284869"/>
            <a:ext cx="1800225" cy="6477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4558471" y="5932569"/>
            <a:ext cx="3240087" cy="658813"/>
            <a:chOff x="1678" y="1252"/>
            <a:chExt cx="2041" cy="415"/>
          </a:xfrm>
        </p:grpSpPr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1973" y="1434"/>
              <a:ext cx="4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b-NO" altLang="nb-NO" sz="1800" dirty="0">
                  <a:latin typeface="Calibri" panose="020F0502020204030204" pitchFamily="34" charset="0"/>
                </a:rPr>
                <a:t>Gen A</a:t>
              </a:r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2517" y="1434"/>
              <a:ext cx="4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b-NO" altLang="nb-NO" sz="1800" dirty="0">
                  <a:latin typeface="Calibri" panose="020F0502020204030204" pitchFamily="34" charset="0"/>
                </a:rPr>
                <a:t>Gen B</a:t>
              </a: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3061" y="1428"/>
              <a:ext cx="4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b-NO" altLang="nb-NO" sz="1800" dirty="0">
                  <a:latin typeface="Calibri" panose="020F0502020204030204" pitchFamily="34" charset="0"/>
                </a:rPr>
                <a:t>Gen C</a:t>
              </a: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1678" y="1252"/>
              <a:ext cx="2041" cy="182"/>
            </a:xfrm>
            <a:prstGeom prst="rect">
              <a:avLst/>
            </a:pr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b-NO" altLang="nb-NO">
                <a:latin typeface="Calibri" panose="020F0502020204030204" pitchFamily="34" charset="0"/>
              </a:endParaRPr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2109" y="1253"/>
              <a:ext cx="227" cy="181"/>
            </a:xfrm>
            <a:prstGeom prst="rect">
              <a:avLst/>
            </a:pr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b-NO" altLang="nb-NO">
                <a:latin typeface="Calibri" panose="020F050202020403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3197" y="1253"/>
              <a:ext cx="227" cy="181"/>
            </a:xfrm>
            <a:prstGeom prst="rect">
              <a:avLst/>
            </a:pr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b-NO" altLang="nb-NO">
                <a:latin typeface="Calibri" panose="020F0502020204030204" pitchFamily="34" charset="0"/>
              </a:endParaRP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2608" y="1253"/>
              <a:ext cx="317" cy="181"/>
            </a:xfrm>
            <a:prstGeom prst="rect">
              <a:avLst/>
            </a:pr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b-NO" altLang="nb-NO">
                <a:latin typeface="Calibri" panose="020F0502020204030204" pitchFamily="34" charset="0"/>
              </a:endParaRPr>
            </a:p>
          </p:txBody>
        </p:sp>
      </p:grpSp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909126"/>
            <a:ext cx="1040737" cy="2859639"/>
          </a:xfrm>
          <a:prstGeom prst="rect">
            <a:avLst/>
          </a:prstGeom>
        </p:spPr>
      </p:pic>
      <p:cxnSp>
        <p:nvCxnSpPr>
          <p:cNvPr id="20" name="Rett pil 5"/>
          <p:cNvCxnSpPr/>
          <p:nvPr/>
        </p:nvCxnSpPr>
        <p:spPr>
          <a:xfrm>
            <a:off x="5818945" y="2505795"/>
            <a:ext cx="538511" cy="12757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5" descr="untitl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358" y="1916832"/>
            <a:ext cx="208915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Rett pil 7"/>
          <p:cNvCxnSpPr/>
          <p:nvPr/>
        </p:nvCxnSpPr>
        <p:spPr>
          <a:xfrm flipV="1">
            <a:off x="2036976" y="2708920"/>
            <a:ext cx="1443311" cy="135198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15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1_ALS_2019-04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585099" cy="395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tel 1"/>
          <p:cNvSpPr txBox="1">
            <a:spLocks/>
          </p:cNvSpPr>
          <p:nvPr/>
        </p:nvSpPr>
        <p:spPr bwMode="auto">
          <a:xfrm>
            <a:off x="1043608" y="871898"/>
            <a:ext cx="6696744" cy="6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Lucida Sans Unicode" pitchFamily="34" charset="0"/>
              </a:defRPr>
            </a:lvl9pPr>
          </a:lstStyle>
          <a:p>
            <a:r>
              <a:rPr lang="nb-NO" b="1" kern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ALS og genetikk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179512" y="6093296"/>
            <a:ext cx="4680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Adapted from Tsuji. Hum </a:t>
            </a:r>
            <a:r>
              <a:rPr lang="en-GB" sz="1000" dirty="0" err="1"/>
              <a:t>Mol</a:t>
            </a:r>
            <a:r>
              <a:rPr lang="en-GB" sz="1000" dirty="0"/>
              <a:t> Genet, 2010.</a:t>
            </a:r>
            <a:endParaRPr lang="nb-NO" sz="1000" dirty="0" smtClean="0">
              <a:latin typeface="Cambria" pitchFamily="18" charset="0"/>
            </a:endParaRPr>
          </a:p>
        </p:txBody>
      </p:sp>
      <p:cxnSp>
        <p:nvCxnSpPr>
          <p:cNvPr id="8" name="Rett pilkobling 7"/>
          <p:cNvCxnSpPr/>
          <p:nvPr/>
        </p:nvCxnSpPr>
        <p:spPr bwMode="auto">
          <a:xfrm flipV="1">
            <a:off x="3491880" y="1988840"/>
            <a:ext cx="2376264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kstSylinder 8"/>
          <p:cNvSpPr txBox="1"/>
          <p:nvPr/>
        </p:nvSpPr>
        <p:spPr>
          <a:xfrm>
            <a:off x="5940152" y="168164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 smtClean="0">
                <a:latin typeface="Cambria" pitchFamily="18" charset="0"/>
              </a:rPr>
              <a:t>Ca</a:t>
            </a:r>
            <a:r>
              <a:rPr lang="nb-NO" sz="2800" dirty="0" smtClean="0">
                <a:latin typeface="Cambria" pitchFamily="18" charset="0"/>
              </a:rPr>
              <a:t> 10%</a:t>
            </a:r>
          </a:p>
        </p:txBody>
      </p:sp>
      <p:cxnSp>
        <p:nvCxnSpPr>
          <p:cNvPr id="11" name="Rett pilkobling 10"/>
          <p:cNvCxnSpPr/>
          <p:nvPr/>
        </p:nvCxnSpPr>
        <p:spPr bwMode="auto">
          <a:xfrm flipV="1">
            <a:off x="5004048" y="2564904"/>
            <a:ext cx="2376264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kstSylinder 11"/>
          <p:cNvSpPr txBox="1"/>
          <p:nvPr/>
        </p:nvSpPr>
        <p:spPr>
          <a:xfrm>
            <a:off x="7452320" y="2257708"/>
            <a:ext cx="1456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 smtClean="0">
                <a:latin typeface="Cambria" pitchFamily="18" charset="0"/>
              </a:rPr>
              <a:t>Ca</a:t>
            </a:r>
            <a:r>
              <a:rPr lang="nb-NO" sz="2800" dirty="0" smtClean="0">
                <a:latin typeface="Cambria" pitchFamily="18" charset="0"/>
              </a:rPr>
              <a:t> 90%</a:t>
            </a:r>
          </a:p>
        </p:txBody>
      </p:sp>
    </p:spTree>
    <p:extLst>
      <p:ext uri="{BB962C8B-B14F-4D97-AF65-F5344CB8AC3E}">
        <p14:creationId xmlns:p14="http://schemas.microsoft.com/office/powerpoint/2010/main" val="41885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804642" cy="524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08951"/>
            <a:ext cx="6154067" cy="95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4932040" y="1798945"/>
            <a:ext cx="36923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600" dirty="0" smtClean="0"/>
              <a:t>Mest vanlige ALS gener (</a:t>
            </a:r>
            <a:r>
              <a:rPr lang="nb-NO" sz="1600" dirty="0" err="1" smtClean="0"/>
              <a:t>monogenisk</a:t>
            </a:r>
            <a:r>
              <a:rPr lang="nb-NO" sz="16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600" dirty="0" smtClean="0"/>
              <a:t>Identifisert hos: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1600" dirty="0" err="1"/>
              <a:t>C</a:t>
            </a:r>
            <a:r>
              <a:rPr lang="nb-NO" sz="1600" dirty="0" err="1" smtClean="0"/>
              <a:t>a</a:t>
            </a:r>
            <a:r>
              <a:rPr lang="nb-NO" sz="1600" dirty="0" smtClean="0"/>
              <a:t> </a:t>
            </a:r>
            <a:r>
              <a:rPr lang="nb-NO" sz="1600" dirty="0"/>
              <a:t>70% av </a:t>
            </a:r>
            <a:r>
              <a:rPr lang="nb-NO" sz="1600" dirty="0" err="1" smtClean="0"/>
              <a:t>fALS</a:t>
            </a:r>
            <a:endParaRPr lang="nb-NO" sz="1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1600" dirty="0" err="1" smtClean="0"/>
              <a:t>Ca</a:t>
            </a:r>
            <a:r>
              <a:rPr lang="nb-NO" sz="1600" dirty="0" smtClean="0"/>
              <a:t> 15% </a:t>
            </a:r>
            <a:r>
              <a:rPr lang="nb-NO" sz="1600" dirty="0"/>
              <a:t>av </a:t>
            </a:r>
            <a:r>
              <a:rPr lang="nb-NO" sz="1600" dirty="0" err="1"/>
              <a:t>sALS</a:t>
            </a:r>
            <a:r>
              <a:rPr lang="nb-NO" sz="1600" dirty="0" smtClean="0"/>
              <a:t>.</a:t>
            </a:r>
          </a:p>
          <a:p>
            <a:endParaRPr lang="nb-NO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600" dirty="0"/>
              <a:t>Per i dag har man identifisert </a:t>
            </a:r>
            <a:r>
              <a:rPr lang="nb-NO" sz="1600" dirty="0" smtClean="0"/>
              <a:t>mer enn 25 </a:t>
            </a:r>
            <a:r>
              <a:rPr lang="nb-NO" sz="1600" dirty="0"/>
              <a:t>ALS gener.</a:t>
            </a:r>
          </a:p>
        </p:txBody>
      </p:sp>
    </p:spTree>
    <p:extLst>
      <p:ext uri="{BB962C8B-B14F-4D97-AF65-F5344CB8AC3E}">
        <p14:creationId xmlns:p14="http://schemas.microsoft.com/office/powerpoint/2010/main" val="367607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/>
        </p:nvSpPr>
        <p:spPr>
          <a:xfrm>
            <a:off x="184076" y="4869160"/>
            <a:ext cx="8340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Cambria" pitchFamily="18" charset="0"/>
              </a:rPr>
              <a:t>Mulighet for genetisk testing og genetisk veiledning skal diskuteres med pasientene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Cambria" pitchFamily="18" charset="0"/>
              </a:rPr>
              <a:t>Minst 3 generasjoner med slekt anamnese for ALS, demens, </a:t>
            </a:r>
            <a:r>
              <a:rPr lang="nb-NO" sz="1600" dirty="0" err="1" smtClean="0">
                <a:latin typeface="Cambria" pitchFamily="18" charset="0"/>
              </a:rPr>
              <a:t>parkinson</a:t>
            </a:r>
            <a:r>
              <a:rPr lang="nb-NO" sz="1600" dirty="0" smtClean="0">
                <a:latin typeface="Cambria" pitchFamily="18" charset="0"/>
              </a:rPr>
              <a:t>, tidlig død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Cambria" pitchFamily="18" charset="0"/>
              </a:rPr>
              <a:t>Tilby C9orf72 test til alle pasienter (</a:t>
            </a:r>
            <a:r>
              <a:rPr lang="nb-NO" sz="1600" dirty="0" err="1" smtClean="0">
                <a:latin typeface="Cambria" pitchFamily="18" charset="0"/>
              </a:rPr>
              <a:t>sALS</a:t>
            </a:r>
            <a:r>
              <a:rPr lang="nb-NO" sz="1600" dirty="0" smtClean="0">
                <a:latin typeface="Cambria" pitchFamily="18" charset="0"/>
              </a:rPr>
              <a:t> og </a:t>
            </a:r>
            <a:r>
              <a:rPr lang="nb-NO" sz="1600" dirty="0" err="1" smtClean="0">
                <a:latin typeface="Cambria" pitchFamily="18" charset="0"/>
              </a:rPr>
              <a:t>fALS</a:t>
            </a:r>
            <a:r>
              <a:rPr lang="nb-NO" sz="1600" dirty="0" smtClean="0">
                <a:latin typeface="Cambria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Cambria" pitchFamily="18" charset="0"/>
              </a:rPr>
              <a:t>Tilby </a:t>
            </a:r>
            <a:r>
              <a:rPr lang="nb-NO" sz="1600" dirty="0" err="1">
                <a:latin typeface="Cambria" pitchFamily="18" charset="0"/>
              </a:rPr>
              <a:t>g</a:t>
            </a:r>
            <a:r>
              <a:rPr lang="nb-NO" sz="1600" dirty="0" err="1" smtClean="0">
                <a:latin typeface="Cambria" pitchFamily="18" charset="0"/>
              </a:rPr>
              <a:t>enpanel</a:t>
            </a:r>
            <a:r>
              <a:rPr lang="nb-NO" sz="1600" dirty="0" smtClean="0">
                <a:latin typeface="Cambria" pitchFamily="18" charset="0"/>
              </a:rPr>
              <a:t> med øvrige kjente gener – alle </a:t>
            </a:r>
            <a:r>
              <a:rPr lang="nb-NO" sz="1600" dirty="0" err="1" smtClean="0">
                <a:latin typeface="Cambria" pitchFamily="18" charset="0"/>
              </a:rPr>
              <a:t>fALS</a:t>
            </a:r>
            <a:r>
              <a:rPr lang="nb-NO" sz="1600" dirty="0" smtClean="0">
                <a:latin typeface="Cambria" pitchFamily="18" charset="0"/>
              </a:rPr>
              <a:t> pasienter og </a:t>
            </a:r>
            <a:r>
              <a:rPr lang="nb-NO" sz="1600" dirty="0" err="1" smtClean="0">
                <a:latin typeface="Cambria" pitchFamily="18" charset="0"/>
              </a:rPr>
              <a:t>sALS</a:t>
            </a:r>
            <a:r>
              <a:rPr lang="nb-NO" sz="1600" dirty="0" smtClean="0">
                <a:latin typeface="Cambria" pitchFamily="18" charset="0"/>
              </a:rPr>
              <a:t> pasienter med debut alder under 50 år.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 err="1" smtClean="0">
                <a:latin typeface="Cambria" pitchFamily="18" charset="0"/>
              </a:rPr>
              <a:t>Presymtomatisk</a:t>
            </a:r>
            <a:r>
              <a:rPr lang="nb-NO" sz="1600" dirty="0" smtClean="0">
                <a:latin typeface="Cambria" pitchFamily="18" charset="0"/>
              </a:rPr>
              <a:t> testing kan utføres hos nære </a:t>
            </a:r>
            <a:r>
              <a:rPr lang="nb-NO" sz="1600" dirty="0" err="1" smtClean="0">
                <a:latin typeface="Cambria" pitchFamily="18" charset="0"/>
              </a:rPr>
              <a:t>slekninger</a:t>
            </a:r>
            <a:r>
              <a:rPr lang="nb-NO" sz="1600" dirty="0" smtClean="0">
                <a:latin typeface="Cambria" pitchFamily="18" charset="0"/>
              </a:rPr>
              <a:t> &gt;18 år etter nøye vurdering</a:t>
            </a:r>
          </a:p>
        </p:txBody>
      </p:sp>
      <p:sp>
        <p:nvSpPr>
          <p:cNvPr id="10" name="Rektangel 9"/>
          <p:cNvSpPr/>
          <p:nvPr/>
        </p:nvSpPr>
        <p:spPr bwMode="auto">
          <a:xfrm>
            <a:off x="11900" y="116631"/>
            <a:ext cx="4200059" cy="7840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4" name="Tittel 1"/>
          <p:cNvSpPr txBox="1">
            <a:spLocks/>
          </p:cNvSpPr>
          <p:nvPr/>
        </p:nvSpPr>
        <p:spPr bwMode="auto">
          <a:xfrm>
            <a:off x="107504" y="114815"/>
            <a:ext cx="7920880" cy="6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Lucida Sans Unicode" pitchFamily="34" charset="0"/>
              </a:defRPr>
            </a:lvl9pPr>
          </a:lstStyle>
          <a:p>
            <a:r>
              <a:rPr lang="nb-NO" b="1" kern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Retningslinjer for genetisk undersøkelse 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407945" y="756849"/>
            <a:ext cx="8340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u="sng" dirty="0" smtClean="0">
                <a:latin typeface="Cambria" pitchFamily="18" charset="0"/>
              </a:rPr>
              <a:t>EFNS guidelines 2012</a:t>
            </a:r>
          </a:p>
          <a:p>
            <a:pPr lvl="1"/>
            <a:r>
              <a:rPr lang="nb-NO" sz="1800" dirty="0" smtClean="0">
                <a:latin typeface="Cambria" pitchFamily="18" charset="0"/>
              </a:rPr>
              <a:t>- Hos alle pasienter skal detaljert familiehistorie nedtegnes</a:t>
            </a:r>
          </a:p>
          <a:p>
            <a:pPr lvl="1"/>
            <a:r>
              <a:rPr lang="nb-NO" sz="1800" dirty="0" smtClean="0">
                <a:latin typeface="Cambria" pitchFamily="18" charset="0"/>
              </a:rPr>
              <a:t>- DNA analyse skal ikke utføres hos sporadiske tilfeller med en «typisk» ALS 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635" y="3852995"/>
            <a:ext cx="5832648" cy="728133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970386"/>
            <a:ext cx="5635660" cy="1034976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3026857"/>
            <a:ext cx="5328592" cy="82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0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156647"/>
              </p:ext>
            </p:extLst>
          </p:nvPr>
        </p:nvGraphicFramePr>
        <p:xfrm>
          <a:off x="359712" y="4518412"/>
          <a:ext cx="8208549" cy="1966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04">
                <a:tc>
                  <a:txBody>
                    <a:bodyPr/>
                    <a:lstStyle/>
                    <a:p>
                      <a:r>
                        <a:rPr lang="nb-NO" sz="1600" dirty="0" err="1" smtClean="0"/>
                        <a:t>fALS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err="1" smtClean="0"/>
                        <a:t>sALS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Info</a:t>
                      </a:r>
                      <a:endParaRPr lang="nb-N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61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67,0%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10,3%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2012 </a:t>
                      </a:r>
                      <a:r>
                        <a:rPr lang="nb-NO" sz="1400" dirty="0" err="1" smtClean="0"/>
                        <a:t>Byrne</a:t>
                      </a:r>
                      <a:r>
                        <a:rPr lang="nb-NO" sz="1400" dirty="0" smtClean="0"/>
                        <a:t> (95</a:t>
                      </a:r>
                      <a:r>
                        <a:rPr lang="nb-NO" sz="1400" baseline="0" dirty="0" smtClean="0"/>
                        <a:t> svar fra 15 ulike land</a:t>
                      </a:r>
                      <a:r>
                        <a:rPr lang="nb-NO" sz="1400" dirty="0" smtClean="0"/>
                        <a:t>)</a:t>
                      </a:r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61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93,0%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30,2%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2017 Arthurs (43</a:t>
                      </a:r>
                      <a:r>
                        <a:rPr lang="nb-NO" sz="1400" baseline="0" dirty="0" smtClean="0"/>
                        <a:t> svar </a:t>
                      </a:r>
                      <a:r>
                        <a:rPr lang="nb-NO" sz="1400" baseline="0" dirty="0" err="1" smtClean="0"/>
                        <a:t>Northeast</a:t>
                      </a:r>
                      <a:r>
                        <a:rPr lang="nb-NO" sz="1400" baseline="0" dirty="0" smtClean="0"/>
                        <a:t> ALS </a:t>
                      </a:r>
                      <a:r>
                        <a:rPr lang="nb-NO" sz="1400" baseline="0" dirty="0" err="1" smtClean="0"/>
                        <a:t>consortium</a:t>
                      </a:r>
                      <a:r>
                        <a:rPr lang="nb-NO" sz="1400" dirty="0" smtClean="0"/>
                        <a:t>)</a:t>
                      </a:r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861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90,2%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49,4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2017 </a:t>
                      </a:r>
                      <a:r>
                        <a:rPr lang="nb-NO" sz="1400" dirty="0" err="1" smtClean="0"/>
                        <a:t>Vajda</a:t>
                      </a:r>
                      <a:r>
                        <a:rPr lang="nb-NO" sz="1400" dirty="0" smtClean="0"/>
                        <a:t> (167</a:t>
                      </a:r>
                      <a:r>
                        <a:rPr lang="nb-NO" sz="1400" baseline="0" dirty="0" smtClean="0"/>
                        <a:t> svar fra 21 ulike land</a:t>
                      </a:r>
                      <a:r>
                        <a:rPr lang="nb-NO" sz="1400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02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71 %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3 %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2018 Nakken (</a:t>
                      </a:r>
                      <a:r>
                        <a:rPr lang="nb-NO" sz="1400" dirty="0" err="1" smtClean="0"/>
                        <a:t>Ahus</a:t>
                      </a:r>
                      <a:r>
                        <a:rPr lang="nb-NO" sz="1400" dirty="0" smtClean="0"/>
                        <a:t>, retrospektiv studie Norge 115pas)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0371"/>
                  </a:ext>
                </a:extLst>
              </a:tr>
              <a:tr h="185402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92,3%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36,9%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2019 </a:t>
                      </a:r>
                      <a:r>
                        <a:rPr lang="nb-NO" sz="1400" dirty="0" err="1" smtClean="0"/>
                        <a:t>Klepek</a:t>
                      </a:r>
                      <a:r>
                        <a:rPr lang="nb-NO" sz="1400" dirty="0" smtClean="0"/>
                        <a:t> (80</a:t>
                      </a:r>
                      <a:r>
                        <a:rPr lang="nb-NO" sz="1400" baseline="0" dirty="0" smtClean="0"/>
                        <a:t> svar </a:t>
                      </a:r>
                      <a:r>
                        <a:rPr lang="nb-NO" sz="1400" baseline="0" dirty="0" err="1" smtClean="0"/>
                        <a:t>Northeast</a:t>
                      </a:r>
                      <a:r>
                        <a:rPr lang="nb-NO" sz="1400" baseline="0" dirty="0" smtClean="0"/>
                        <a:t> ALS </a:t>
                      </a:r>
                      <a:r>
                        <a:rPr lang="nb-NO" sz="1400" baseline="0" dirty="0" err="1" smtClean="0"/>
                        <a:t>consortium</a:t>
                      </a:r>
                      <a:r>
                        <a:rPr lang="nb-NO" sz="1400" dirty="0" smtClean="0"/>
                        <a:t>)</a:t>
                      </a:r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483232"/>
                  </a:ext>
                </a:extLst>
              </a:tr>
            </a:tbl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323527" y="414908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 smtClean="0">
                <a:latin typeface="Cambria" pitchFamily="18" charset="0"/>
              </a:rPr>
              <a:t>Andel ALS pasienter som ble tilbudt genetisk testing: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984748"/>
            <a:ext cx="7305675" cy="87630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2132856"/>
            <a:ext cx="6819900" cy="71437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6632"/>
            <a:ext cx="6053336" cy="869732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1124744"/>
            <a:ext cx="6438900" cy="923925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 bwMode="auto">
          <a:xfrm>
            <a:off x="251520" y="5793923"/>
            <a:ext cx="2736304" cy="432048"/>
          </a:xfrm>
          <a:prstGeom prst="ellipse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18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5040560"/>
          </a:xfrm>
        </p:spPr>
        <p:txBody>
          <a:bodyPr/>
          <a:lstStyle/>
          <a:p>
            <a:r>
              <a:rPr lang="nb-NO" sz="2000" dirty="0" smtClean="0"/>
              <a:t>Ingen  har frem til nå tilbydd ekspansjonsanalyse for C9orf72</a:t>
            </a:r>
          </a:p>
          <a:p>
            <a:pPr lvl="1"/>
            <a:r>
              <a:rPr lang="nb-NO" sz="1600" dirty="0" smtClean="0"/>
              <a:t>Dette til tross for økt hyppighet i andre Nordiske land</a:t>
            </a:r>
          </a:p>
          <a:p>
            <a:pPr lvl="1"/>
            <a:r>
              <a:rPr lang="nb-NO" sz="1600" dirty="0" err="1" smtClean="0"/>
              <a:t>P.g.a</a:t>
            </a:r>
            <a:r>
              <a:rPr lang="nb-NO" sz="1600" dirty="0" smtClean="0"/>
              <a:t> lav etterspørsel har denne ikke blitt satt opp i vårt laboratorium.</a:t>
            </a:r>
          </a:p>
          <a:p>
            <a:pPr marL="457200" lvl="1" indent="0">
              <a:buNone/>
            </a:pPr>
            <a:endParaRPr lang="nb-NO" sz="1600" dirty="0" smtClean="0"/>
          </a:p>
          <a:p>
            <a:r>
              <a:rPr lang="nb-NO" sz="2000" dirty="0" smtClean="0"/>
              <a:t>Oslo</a:t>
            </a:r>
          </a:p>
          <a:p>
            <a:pPr lvl="1"/>
            <a:r>
              <a:rPr lang="nb-NO" sz="1600" dirty="0" smtClean="0"/>
              <a:t>sekvensering av SOD1 og SETX</a:t>
            </a:r>
          </a:p>
          <a:p>
            <a:pPr marL="457200" lvl="1" indent="0">
              <a:buNone/>
            </a:pPr>
            <a:endParaRPr lang="nb-NO" sz="1600" dirty="0" smtClean="0"/>
          </a:p>
          <a:p>
            <a:r>
              <a:rPr lang="nb-NO" sz="2000" dirty="0" smtClean="0"/>
              <a:t>Telemark</a:t>
            </a:r>
          </a:p>
          <a:p>
            <a:pPr lvl="1"/>
            <a:r>
              <a:rPr lang="nb-NO" sz="1600" dirty="0" smtClean="0"/>
              <a:t>ALS </a:t>
            </a:r>
            <a:r>
              <a:rPr lang="nb-NO" sz="1600" dirty="0" err="1" smtClean="0"/>
              <a:t>genpanel</a:t>
            </a:r>
            <a:r>
              <a:rPr lang="nb-NO" sz="1600" dirty="0"/>
              <a:t> </a:t>
            </a:r>
            <a:r>
              <a:rPr lang="nb-NO" sz="1600" dirty="0" smtClean="0"/>
              <a:t>med 21gener fra 2012</a:t>
            </a:r>
          </a:p>
          <a:p>
            <a:pPr lvl="1"/>
            <a:r>
              <a:rPr lang="nb-NO" sz="1600" dirty="0" smtClean="0"/>
              <a:t>24 pasienter analysert fra 2012-2018 (7 år)</a:t>
            </a:r>
            <a:endParaRPr lang="nb-NO" sz="1600" dirty="0"/>
          </a:p>
          <a:p>
            <a:pPr lvl="1"/>
            <a:r>
              <a:rPr lang="nb-NO" sz="1600" dirty="0"/>
              <a:t>C9orf72 ekspansjon fra jan </a:t>
            </a:r>
            <a:r>
              <a:rPr lang="nb-NO" sz="1600" dirty="0" smtClean="0"/>
              <a:t>2019</a:t>
            </a:r>
          </a:p>
          <a:p>
            <a:pPr marL="457200" lvl="1" indent="0">
              <a:buNone/>
            </a:pPr>
            <a:endParaRPr lang="nb-NO" sz="1600" dirty="0" smtClean="0"/>
          </a:p>
          <a:p>
            <a:r>
              <a:rPr lang="nb-NO" sz="2000" dirty="0" smtClean="0"/>
              <a:t>Bergen</a:t>
            </a:r>
          </a:p>
          <a:p>
            <a:pPr lvl="1"/>
            <a:r>
              <a:rPr lang="nb-NO" sz="1600" dirty="0" smtClean="0"/>
              <a:t>Motornevronpanel fra 2017 (eks. C9orf72)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 smtClean="0"/>
          </a:p>
        </p:txBody>
      </p:sp>
      <p:sp>
        <p:nvSpPr>
          <p:cNvPr id="4" name="Tittel 1"/>
          <p:cNvSpPr txBox="1">
            <a:spLocks/>
          </p:cNvSpPr>
          <p:nvPr/>
        </p:nvSpPr>
        <p:spPr bwMode="auto">
          <a:xfrm>
            <a:off x="467544" y="819521"/>
            <a:ext cx="8136904" cy="6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Lucida Sans Unicode" pitchFamily="34" charset="0"/>
              </a:defRPr>
            </a:lvl9pPr>
          </a:lstStyle>
          <a:p>
            <a:r>
              <a:rPr lang="nb-NO" sz="2800" b="1" kern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Er det genetiske tilbudet for dårlig i Norge??</a:t>
            </a:r>
          </a:p>
        </p:txBody>
      </p:sp>
      <p:pic>
        <p:nvPicPr>
          <p:cNvPr id="5" name="Picture 2" descr="dna stethoscope (jane ades, nhgri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36912"/>
            <a:ext cx="3097212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97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HF-liggende">
  <a:themeElements>
    <a:clrScheme name="Integrert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-tema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>
            <a:lumMod val="60000"/>
            <a:lumOff val="4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mbr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800" dirty="0" smtClean="0">
            <a:latin typeface="Cambria" pitchFamily="18" charset="0"/>
          </a:defRPr>
        </a:defPPr>
      </a:lstStyle>
    </a:tx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tegrert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6449</TotalTime>
  <Words>1740</Words>
  <Application>Microsoft Office PowerPoint</Application>
  <PresentationFormat>Skjermfremvisning (4:3)</PresentationFormat>
  <Paragraphs>280</Paragraphs>
  <Slides>17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Calibri</vt:lpstr>
      <vt:lpstr>Cambria</vt:lpstr>
      <vt:lpstr>Lucida Sans Unicode</vt:lpstr>
      <vt:lpstr>Times New Roman</vt:lpstr>
      <vt:lpstr>Wingdings</vt:lpstr>
      <vt:lpstr>STHF-liggende</vt:lpstr>
      <vt:lpstr>Genetisk testing ved ALS</vt:lpstr>
      <vt:lpstr>PowerPoint-presentasjon</vt:lpstr>
      <vt:lpstr>Hva er et gen?</vt:lpstr>
      <vt:lpstr>Gener og genetisk testing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ALS og genetikk prosjekt - bakgrunn </vt:lpstr>
      <vt:lpstr>Oppstart og samarbeidspartnere</vt:lpstr>
      <vt:lpstr>Mål med ALS og genetikk prosjekt</vt:lpstr>
      <vt:lpstr>Oppstart pilot</vt:lpstr>
      <vt:lpstr>Utvidelse fra 2020 til nasjonalt prosjekt</vt:lpstr>
      <vt:lpstr>Fremtidige muligheter for prosjektet</vt:lpstr>
      <vt:lpstr>Takk til:</vt:lpstr>
    </vt:vector>
  </TitlesOfParts>
  <Company>Helse Sør-Øst RHF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Diagnostisk panel- og eksomsekvensering – tre års erfaring</dc:title>
  <dc:creator>HELHOE</dc:creator>
  <cp:lastModifiedBy>Helle Høyer</cp:lastModifiedBy>
  <cp:revision>260</cp:revision>
  <dcterms:created xsi:type="dcterms:W3CDTF">2016-05-31T10:14:50Z</dcterms:created>
  <dcterms:modified xsi:type="dcterms:W3CDTF">2019-10-06T06:40:03Z</dcterms:modified>
</cp:coreProperties>
</file>