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258" r:id="rId3"/>
    <p:sldId id="259" r:id="rId4"/>
    <p:sldId id="479" r:id="rId5"/>
    <p:sldId id="453" r:id="rId6"/>
    <p:sldId id="263" r:id="rId7"/>
    <p:sldId id="375" r:id="rId8"/>
    <p:sldId id="379" r:id="rId9"/>
    <p:sldId id="433" r:id="rId10"/>
    <p:sldId id="434" r:id="rId11"/>
    <p:sldId id="436" r:id="rId12"/>
    <p:sldId id="395" r:id="rId13"/>
    <p:sldId id="275" r:id="rId14"/>
    <p:sldId id="441" r:id="rId15"/>
    <p:sldId id="283" r:id="rId16"/>
    <p:sldId id="284" r:id="rId17"/>
    <p:sldId id="484" r:id="rId18"/>
    <p:sldId id="287" r:id="rId19"/>
    <p:sldId id="289" r:id="rId20"/>
    <p:sldId id="455" r:id="rId21"/>
    <p:sldId id="485" r:id="rId22"/>
    <p:sldId id="486" r:id="rId23"/>
    <p:sldId id="478" r:id="rId24"/>
    <p:sldId id="481" r:id="rId25"/>
    <p:sldId id="480" r:id="rId26"/>
    <p:sldId id="397" r:id="rId27"/>
    <p:sldId id="456" r:id="rId28"/>
    <p:sldId id="457" r:id="rId29"/>
    <p:sldId id="483" r:id="rId30"/>
    <p:sldId id="482" r:id="rId31"/>
    <p:sldId id="458" r:id="rId32"/>
    <p:sldId id="487" r:id="rId33"/>
    <p:sldId id="459" r:id="rId34"/>
    <p:sldId id="488" r:id="rId35"/>
    <p:sldId id="460" r:id="rId36"/>
    <p:sldId id="498" r:id="rId37"/>
    <p:sldId id="490" r:id="rId38"/>
    <p:sldId id="447" r:id="rId39"/>
    <p:sldId id="313" r:id="rId40"/>
    <p:sldId id="373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54"/>
    <p:restoredTop sz="93401"/>
  </p:normalViewPr>
  <p:slideViewPr>
    <p:cSldViewPr snapToGrid="0" snapToObjects="1">
      <p:cViewPr varScale="1">
        <p:scale>
          <a:sx n="76" d="100"/>
          <a:sy n="76" d="100"/>
        </p:scale>
        <p:origin x="8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DA2795-E93A-4BBF-A7FE-1696B45BA3F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382C2731-BEB9-43AC-88AA-BF8DCA7AC618}">
      <dgm:prSet/>
      <dgm:spPr/>
      <dgm:t>
        <a:bodyPr/>
        <a:lstStyle/>
        <a:p>
          <a:r>
            <a:rPr lang="en-US" dirty="0"/>
            <a:t>Find more Dramatic ALS Reversals</a:t>
          </a:r>
        </a:p>
      </dgm:t>
    </dgm:pt>
    <dgm:pt modelId="{9F770B09-59F3-485C-97EE-40DDB1080F86}" type="parTrans" cxnId="{50D472A3-B0D0-44AE-824A-9C5B3500CFFF}">
      <dgm:prSet/>
      <dgm:spPr/>
      <dgm:t>
        <a:bodyPr/>
        <a:lstStyle/>
        <a:p>
          <a:endParaRPr lang="en-US"/>
        </a:p>
      </dgm:t>
    </dgm:pt>
    <dgm:pt modelId="{FFC85F5F-4C20-4440-A067-2D25A9C9958B}" type="sibTrans" cxnId="{50D472A3-B0D0-44AE-824A-9C5B3500CFFF}">
      <dgm:prSet/>
      <dgm:spPr/>
      <dgm:t>
        <a:bodyPr/>
        <a:lstStyle/>
        <a:p>
          <a:endParaRPr lang="en-US"/>
        </a:p>
      </dgm:t>
    </dgm:pt>
    <dgm:pt modelId="{41F989A7-ADF8-471E-96D8-B74C01A82D1F}">
      <dgm:prSet/>
      <dgm:spPr/>
      <dgm:t>
        <a:bodyPr/>
        <a:lstStyle/>
        <a:p>
          <a:r>
            <a:rPr lang="en-US" dirty="0"/>
            <a:t>Advertising on traditional and social media</a:t>
          </a:r>
        </a:p>
      </dgm:t>
    </dgm:pt>
    <dgm:pt modelId="{E85458D8-9BF5-49C0-83E6-2CD5383B825A}" type="parTrans" cxnId="{D4731EB2-7516-4FFF-AF6F-78A3C0CFDCDA}">
      <dgm:prSet/>
      <dgm:spPr/>
      <dgm:t>
        <a:bodyPr/>
        <a:lstStyle/>
        <a:p>
          <a:endParaRPr lang="en-US"/>
        </a:p>
      </dgm:t>
    </dgm:pt>
    <dgm:pt modelId="{D2CF2F0E-B41B-458F-A1FA-C58A332DA8A2}" type="sibTrans" cxnId="{D4731EB2-7516-4FFF-AF6F-78A3C0CFDCDA}">
      <dgm:prSet/>
      <dgm:spPr/>
      <dgm:t>
        <a:bodyPr/>
        <a:lstStyle/>
        <a:p>
          <a:endParaRPr lang="en-US"/>
        </a:p>
      </dgm:t>
    </dgm:pt>
    <dgm:pt modelId="{C76557BB-6110-4069-B138-B3B3F3F16E3E}">
      <dgm:prSet/>
      <dgm:spPr/>
      <dgm:t>
        <a:bodyPr/>
        <a:lstStyle/>
        <a:p>
          <a:r>
            <a:rPr lang="en-US" dirty="0"/>
            <a:t>Getting records to confirm diagnosis and dramatic, improvement in objective measurement</a:t>
          </a:r>
        </a:p>
      </dgm:t>
    </dgm:pt>
    <dgm:pt modelId="{4CC26CB0-0252-4CCE-8667-D464C1A02AF2}" type="parTrans" cxnId="{DE0248CF-3A9F-45B8-959B-45F932886F7C}">
      <dgm:prSet/>
      <dgm:spPr/>
      <dgm:t>
        <a:bodyPr/>
        <a:lstStyle/>
        <a:p>
          <a:endParaRPr lang="en-US"/>
        </a:p>
      </dgm:t>
    </dgm:pt>
    <dgm:pt modelId="{58F0A3FF-1029-4771-94FB-450AD15C708B}" type="sibTrans" cxnId="{DE0248CF-3A9F-45B8-959B-45F932886F7C}">
      <dgm:prSet/>
      <dgm:spPr/>
      <dgm:t>
        <a:bodyPr/>
        <a:lstStyle/>
        <a:p>
          <a:endParaRPr lang="en-US"/>
        </a:p>
      </dgm:t>
    </dgm:pt>
    <dgm:pt modelId="{9D4677EB-3EE6-4246-AAC8-4F4971A9A801}">
      <dgm:prSet/>
      <dgm:spPr/>
      <dgm:t>
        <a:bodyPr/>
        <a:lstStyle/>
        <a:p>
          <a:r>
            <a:rPr lang="en-US" dirty="0"/>
            <a:t>Enter them all into the same database</a:t>
          </a:r>
        </a:p>
      </dgm:t>
    </dgm:pt>
    <dgm:pt modelId="{76B8ABAB-E912-4048-932C-F44BE5879B84}" type="parTrans" cxnId="{DAAA8F66-D9FF-442C-8E80-188F6B8E19B3}">
      <dgm:prSet/>
      <dgm:spPr/>
      <dgm:t>
        <a:bodyPr/>
        <a:lstStyle/>
        <a:p>
          <a:endParaRPr lang="en-US"/>
        </a:p>
      </dgm:t>
    </dgm:pt>
    <dgm:pt modelId="{F8A7AAA7-ADDB-46A8-8023-80D9E1CA24D2}" type="sibTrans" cxnId="{DAAA8F66-D9FF-442C-8E80-188F6B8E19B3}">
      <dgm:prSet/>
      <dgm:spPr/>
      <dgm:t>
        <a:bodyPr/>
        <a:lstStyle/>
        <a:p>
          <a:endParaRPr lang="en-US"/>
        </a:p>
      </dgm:t>
    </dgm:pt>
    <dgm:pt modelId="{FE5E10B0-49DD-448C-A9A6-2D08B228393A}">
      <dgm:prSet/>
      <dgm:spPr/>
      <dgm:t>
        <a:bodyPr/>
        <a:lstStyle/>
        <a:p>
          <a:r>
            <a:rPr lang="en-US" dirty="0"/>
            <a:t>Compare demographics, disease characteristics, co-morbidities, AOTs to PRO-ACT and National Registry participants</a:t>
          </a:r>
        </a:p>
      </dgm:t>
    </dgm:pt>
    <dgm:pt modelId="{465F2E93-7CCB-4D17-B199-8D534301BEE7}" type="parTrans" cxnId="{5B055923-D2F4-469E-AE90-D6804B917177}">
      <dgm:prSet/>
      <dgm:spPr/>
      <dgm:t>
        <a:bodyPr/>
        <a:lstStyle/>
        <a:p>
          <a:endParaRPr lang="en-US"/>
        </a:p>
      </dgm:t>
    </dgm:pt>
    <dgm:pt modelId="{2C0D68BD-B31D-46F5-8F73-2043AFE75EFA}" type="sibTrans" cxnId="{5B055923-D2F4-469E-AE90-D6804B917177}">
      <dgm:prSet/>
      <dgm:spPr/>
      <dgm:t>
        <a:bodyPr/>
        <a:lstStyle/>
        <a:p>
          <a:endParaRPr lang="en-US"/>
        </a:p>
      </dgm:t>
    </dgm:pt>
    <dgm:pt modelId="{359A161E-38D7-4EEE-9226-0422E70D2EE5}">
      <dgm:prSet/>
      <dgm:spPr/>
      <dgm:t>
        <a:bodyPr/>
        <a:lstStyle/>
        <a:p>
          <a:r>
            <a:rPr lang="en-US" dirty="0"/>
            <a:t>Get blood samples on as many as we can</a:t>
          </a:r>
        </a:p>
      </dgm:t>
    </dgm:pt>
    <dgm:pt modelId="{5E63C27B-F600-4FDB-AA54-8B655A3980AF}" type="parTrans" cxnId="{21E81410-D456-4F08-AECA-B776BDAA41FA}">
      <dgm:prSet/>
      <dgm:spPr/>
      <dgm:t>
        <a:bodyPr/>
        <a:lstStyle/>
        <a:p>
          <a:endParaRPr lang="en-US"/>
        </a:p>
      </dgm:t>
    </dgm:pt>
    <dgm:pt modelId="{A7FBFB00-8EBF-487B-BEC7-D5907AE35524}" type="sibTrans" cxnId="{21E81410-D456-4F08-AECA-B776BDAA41FA}">
      <dgm:prSet/>
      <dgm:spPr/>
      <dgm:t>
        <a:bodyPr/>
        <a:lstStyle/>
        <a:p>
          <a:endParaRPr lang="en-US"/>
        </a:p>
      </dgm:t>
    </dgm:pt>
    <dgm:pt modelId="{E3D535BC-E8F4-402D-AFCC-E1366714E359}">
      <dgm:prSet/>
      <dgm:spPr/>
      <dgm:t>
        <a:bodyPr/>
        <a:lstStyle/>
        <a:p>
          <a:r>
            <a:rPr lang="en-US" dirty="0"/>
            <a:t>Genetics, possibly downstream biomarkers</a:t>
          </a:r>
        </a:p>
      </dgm:t>
    </dgm:pt>
    <dgm:pt modelId="{AD230EF0-FA52-42B0-9704-D05E27D428E2}" type="parTrans" cxnId="{10CD63F1-CCCD-454D-A130-5712DB8F9441}">
      <dgm:prSet/>
      <dgm:spPr/>
      <dgm:t>
        <a:bodyPr/>
        <a:lstStyle/>
        <a:p>
          <a:endParaRPr lang="en-US"/>
        </a:p>
      </dgm:t>
    </dgm:pt>
    <dgm:pt modelId="{099110FF-F5B7-4439-8E03-21562CBA267E}" type="sibTrans" cxnId="{10CD63F1-CCCD-454D-A130-5712DB8F9441}">
      <dgm:prSet/>
      <dgm:spPr/>
      <dgm:t>
        <a:bodyPr/>
        <a:lstStyle/>
        <a:p>
          <a:endParaRPr lang="en-US"/>
        </a:p>
      </dgm:t>
    </dgm:pt>
    <dgm:pt modelId="{7474D464-0BFF-4447-8111-6610232E542E}">
      <dgm:prSet/>
      <dgm:spPr/>
      <dgm:t>
        <a:bodyPr/>
        <a:lstStyle/>
        <a:p>
          <a:r>
            <a:rPr lang="en-US" dirty="0"/>
            <a:t>Ask them questions about exposures</a:t>
          </a:r>
        </a:p>
      </dgm:t>
    </dgm:pt>
    <dgm:pt modelId="{6CBDCA12-EAC1-4A7B-A102-D58FDCEAF39D}" type="parTrans" cxnId="{49AD165C-41EF-4C65-A172-6DF5F9994091}">
      <dgm:prSet/>
      <dgm:spPr/>
      <dgm:t>
        <a:bodyPr/>
        <a:lstStyle/>
        <a:p>
          <a:endParaRPr lang="en-US"/>
        </a:p>
      </dgm:t>
    </dgm:pt>
    <dgm:pt modelId="{FF294A43-83FF-4C08-BFA8-6C2D077DDD08}" type="sibTrans" cxnId="{49AD165C-41EF-4C65-A172-6DF5F9994091}">
      <dgm:prSet/>
      <dgm:spPr/>
      <dgm:t>
        <a:bodyPr/>
        <a:lstStyle/>
        <a:p>
          <a:endParaRPr lang="en-US"/>
        </a:p>
      </dgm:t>
    </dgm:pt>
    <dgm:pt modelId="{10776DC4-6227-4D64-86C2-BFCE047371C4}" type="pres">
      <dgm:prSet presAssocID="{89DA2795-E93A-4BBF-A7FE-1696B45BA3F8}" presName="root" presStyleCnt="0">
        <dgm:presLayoutVars>
          <dgm:dir/>
          <dgm:resizeHandles val="exact"/>
        </dgm:presLayoutVars>
      </dgm:prSet>
      <dgm:spPr/>
    </dgm:pt>
    <dgm:pt modelId="{900BB3A7-0C06-471A-B2B9-44638D3EB2E7}" type="pres">
      <dgm:prSet presAssocID="{382C2731-BEB9-43AC-88AA-BF8DCA7AC618}" presName="compNode" presStyleCnt="0"/>
      <dgm:spPr/>
    </dgm:pt>
    <dgm:pt modelId="{DA0F3AE0-41A0-4CE8-993C-CACA70ACD192}" type="pres">
      <dgm:prSet presAssocID="{382C2731-BEB9-43AC-88AA-BF8DCA7AC618}" presName="bgRect" presStyleLbl="bgShp" presStyleIdx="0" presStyleCnt="4"/>
      <dgm:spPr/>
    </dgm:pt>
    <dgm:pt modelId="{7BED6CAC-F068-414D-BD35-C7A9F152275B}" type="pres">
      <dgm:prSet presAssocID="{382C2731-BEB9-43AC-88AA-BF8DCA7AC618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D3BD40C4-23BE-47B1-BD23-4D901E6C6D17}" type="pres">
      <dgm:prSet presAssocID="{382C2731-BEB9-43AC-88AA-BF8DCA7AC618}" presName="spaceRect" presStyleCnt="0"/>
      <dgm:spPr/>
    </dgm:pt>
    <dgm:pt modelId="{F0DCECC9-251A-45F8-BBB7-CB853DC7BA83}" type="pres">
      <dgm:prSet presAssocID="{382C2731-BEB9-43AC-88AA-BF8DCA7AC618}" presName="parTx" presStyleLbl="revTx" presStyleIdx="0" presStyleCnt="7">
        <dgm:presLayoutVars>
          <dgm:chMax val="0"/>
          <dgm:chPref val="0"/>
        </dgm:presLayoutVars>
      </dgm:prSet>
      <dgm:spPr/>
    </dgm:pt>
    <dgm:pt modelId="{CAD90715-5DD1-407D-A11A-676D2FA211FA}" type="pres">
      <dgm:prSet presAssocID="{382C2731-BEB9-43AC-88AA-BF8DCA7AC618}" presName="desTx" presStyleLbl="revTx" presStyleIdx="1" presStyleCnt="7">
        <dgm:presLayoutVars/>
      </dgm:prSet>
      <dgm:spPr/>
    </dgm:pt>
    <dgm:pt modelId="{C5156AD7-2104-4FF2-81E9-D7E52A761E12}" type="pres">
      <dgm:prSet presAssocID="{FFC85F5F-4C20-4440-A067-2D25A9C9958B}" presName="sibTrans" presStyleCnt="0"/>
      <dgm:spPr/>
    </dgm:pt>
    <dgm:pt modelId="{D61FD9BF-81AF-4749-BC71-E6D532A99591}" type="pres">
      <dgm:prSet presAssocID="{9D4677EB-3EE6-4246-AAC8-4F4971A9A801}" presName="compNode" presStyleCnt="0"/>
      <dgm:spPr/>
    </dgm:pt>
    <dgm:pt modelId="{FE432E7F-F8FD-43EF-87D8-6F225DCED923}" type="pres">
      <dgm:prSet presAssocID="{9D4677EB-3EE6-4246-AAC8-4F4971A9A801}" presName="bgRect" presStyleLbl="bgShp" presStyleIdx="1" presStyleCnt="4"/>
      <dgm:spPr/>
    </dgm:pt>
    <dgm:pt modelId="{E32E263B-0A89-449D-BB5F-EA3EF64A1FFB}" type="pres">
      <dgm:prSet presAssocID="{9D4677EB-3EE6-4246-AAC8-4F4971A9A801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enn Diagram"/>
        </a:ext>
      </dgm:extLst>
    </dgm:pt>
    <dgm:pt modelId="{18B0BFD7-62E3-4F03-8222-15639BAFF72B}" type="pres">
      <dgm:prSet presAssocID="{9D4677EB-3EE6-4246-AAC8-4F4971A9A801}" presName="spaceRect" presStyleCnt="0"/>
      <dgm:spPr/>
    </dgm:pt>
    <dgm:pt modelId="{F80D98CB-42C6-4CBE-96E4-515F80537944}" type="pres">
      <dgm:prSet presAssocID="{9D4677EB-3EE6-4246-AAC8-4F4971A9A801}" presName="parTx" presStyleLbl="revTx" presStyleIdx="2" presStyleCnt="7">
        <dgm:presLayoutVars>
          <dgm:chMax val="0"/>
          <dgm:chPref val="0"/>
        </dgm:presLayoutVars>
      </dgm:prSet>
      <dgm:spPr/>
    </dgm:pt>
    <dgm:pt modelId="{146B0E3B-9ECB-4426-8E62-F250F0BE9D68}" type="pres">
      <dgm:prSet presAssocID="{9D4677EB-3EE6-4246-AAC8-4F4971A9A801}" presName="desTx" presStyleLbl="revTx" presStyleIdx="3" presStyleCnt="7">
        <dgm:presLayoutVars/>
      </dgm:prSet>
      <dgm:spPr/>
    </dgm:pt>
    <dgm:pt modelId="{11762F30-FB73-4125-B9DC-0408AF022E1F}" type="pres">
      <dgm:prSet presAssocID="{F8A7AAA7-ADDB-46A8-8023-80D9E1CA24D2}" presName="sibTrans" presStyleCnt="0"/>
      <dgm:spPr/>
    </dgm:pt>
    <dgm:pt modelId="{FA7888E0-4187-42A3-9290-E222EC892F5A}" type="pres">
      <dgm:prSet presAssocID="{359A161E-38D7-4EEE-9226-0422E70D2EE5}" presName="compNode" presStyleCnt="0"/>
      <dgm:spPr/>
    </dgm:pt>
    <dgm:pt modelId="{7F446894-CE0F-4E71-A502-E60BA05C374D}" type="pres">
      <dgm:prSet presAssocID="{359A161E-38D7-4EEE-9226-0422E70D2EE5}" presName="bgRect" presStyleLbl="bgShp" presStyleIdx="2" presStyleCnt="4"/>
      <dgm:spPr/>
    </dgm:pt>
    <dgm:pt modelId="{A1E05E37-8BDA-434F-88E4-A30CEF3094D0}" type="pres">
      <dgm:prSet presAssocID="{359A161E-38D7-4EEE-9226-0422E70D2EE5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NA"/>
        </a:ext>
      </dgm:extLst>
    </dgm:pt>
    <dgm:pt modelId="{232FD67F-B519-4112-9572-E880EA04A932}" type="pres">
      <dgm:prSet presAssocID="{359A161E-38D7-4EEE-9226-0422E70D2EE5}" presName="spaceRect" presStyleCnt="0"/>
      <dgm:spPr/>
    </dgm:pt>
    <dgm:pt modelId="{A9063FDC-1447-415A-8A98-0F2A75064D1E}" type="pres">
      <dgm:prSet presAssocID="{359A161E-38D7-4EEE-9226-0422E70D2EE5}" presName="parTx" presStyleLbl="revTx" presStyleIdx="4" presStyleCnt="7">
        <dgm:presLayoutVars>
          <dgm:chMax val="0"/>
          <dgm:chPref val="0"/>
        </dgm:presLayoutVars>
      </dgm:prSet>
      <dgm:spPr/>
    </dgm:pt>
    <dgm:pt modelId="{FC3AF2C5-2FC4-417B-B65C-A9FB7C20F6F8}" type="pres">
      <dgm:prSet presAssocID="{359A161E-38D7-4EEE-9226-0422E70D2EE5}" presName="desTx" presStyleLbl="revTx" presStyleIdx="5" presStyleCnt="7">
        <dgm:presLayoutVars/>
      </dgm:prSet>
      <dgm:spPr/>
    </dgm:pt>
    <dgm:pt modelId="{F7D65D88-5288-42C1-B5F9-A60E0AFE243B}" type="pres">
      <dgm:prSet presAssocID="{A7FBFB00-8EBF-487B-BEC7-D5907AE35524}" presName="sibTrans" presStyleCnt="0"/>
      <dgm:spPr/>
    </dgm:pt>
    <dgm:pt modelId="{FF063C3A-7D38-403E-B83F-54E8B8FF9AD5}" type="pres">
      <dgm:prSet presAssocID="{7474D464-0BFF-4447-8111-6610232E542E}" presName="compNode" presStyleCnt="0"/>
      <dgm:spPr/>
    </dgm:pt>
    <dgm:pt modelId="{938045D8-8923-4E12-953C-99B1E4C3E267}" type="pres">
      <dgm:prSet presAssocID="{7474D464-0BFF-4447-8111-6610232E542E}" presName="bgRect" presStyleLbl="bgShp" presStyleIdx="3" presStyleCnt="4"/>
      <dgm:spPr/>
    </dgm:pt>
    <dgm:pt modelId="{D57E962C-33E3-49E1-8B57-EAA3E5611015}" type="pres">
      <dgm:prSet presAssocID="{7474D464-0BFF-4447-8111-6610232E542E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DAC239F9-7D5A-4F5D-841C-6784DB414F44}" type="pres">
      <dgm:prSet presAssocID="{7474D464-0BFF-4447-8111-6610232E542E}" presName="spaceRect" presStyleCnt="0"/>
      <dgm:spPr/>
    </dgm:pt>
    <dgm:pt modelId="{F8AD65B5-184F-4D91-B110-8614A37FE3B2}" type="pres">
      <dgm:prSet presAssocID="{7474D464-0BFF-4447-8111-6610232E542E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21E81410-D456-4F08-AECA-B776BDAA41FA}" srcId="{89DA2795-E93A-4BBF-A7FE-1696B45BA3F8}" destId="{359A161E-38D7-4EEE-9226-0422E70D2EE5}" srcOrd="2" destOrd="0" parTransId="{5E63C27B-F600-4FDB-AA54-8B655A3980AF}" sibTransId="{A7FBFB00-8EBF-487B-BEC7-D5907AE35524}"/>
    <dgm:cxn modelId="{052B3020-4C88-483B-BB31-13B3BD2B77CA}" type="presOf" srcId="{359A161E-38D7-4EEE-9226-0422E70D2EE5}" destId="{A9063FDC-1447-415A-8A98-0F2A75064D1E}" srcOrd="0" destOrd="0" presId="urn:microsoft.com/office/officeart/2018/2/layout/IconVerticalSolidList"/>
    <dgm:cxn modelId="{5B055923-D2F4-469E-AE90-D6804B917177}" srcId="{9D4677EB-3EE6-4246-AAC8-4F4971A9A801}" destId="{FE5E10B0-49DD-448C-A9A6-2D08B228393A}" srcOrd="0" destOrd="0" parTransId="{465F2E93-7CCB-4D17-B199-8D534301BEE7}" sibTransId="{2C0D68BD-B31D-46F5-8F73-2043AFE75EFA}"/>
    <dgm:cxn modelId="{49AD165C-41EF-4C65-A172-6DF5F9994091}" srcId="{89DA2795-E93A-4BBF-A7FE-1696B45BA3F8}" destId="{7474D464-0BFF-4447-8111-6610232E542E}" srcOrd="3" destOrd="0" parTransId="{6CBDCA12-EAC1-4A7B-A102-D58FDCEAF39D}" sibTransId="{FF294A43-83FF-4C08-BFA8-6C2D077DDD08}"/>
    <dgm:cxn modelId="{65DA555C-1ED2-4F1F-85E4-89F9502A0857}" type="presOf" srcId="{9D4677EB-3EE6-4246-AAC8-4F4971A9A801}" destId="{F80D98CB-42C6-4CBE-96E4-515F80537944}" srcOrd="0" destOrd="0" presId="urn:microsoft.com/office/officeart/2018/2/layout/IconVerticalSolidList"/>
    <dgm:cxn modelId="{DAAA8F66-D9FF-442C-8E80-188F6B8E19B3}" srcId="{89DA2795-E93A-4BBF-A7FE-1696B45BA3F8}" destId="{9D4677EB-3EE6-4246-AAC8-4F4971A9A801}" srcOrd="1" destOrd="0" parTransId="{76B8ABAB-E912-4048-932C-F44BE5879B84}" sibTransId="{F8A7AAA7-ADDB-46A8-8023-80D9E1CA24D2}"/>
    <dgm:cxn modelId="{BC92EE58-CA73-455F-BCB0-20428271BEC1}" type="presOf" srcId="{89DA2795-E93A-4BBF-A7FE-1696B45BA3F8}" destId="{10776DC4-6227-4D64-86C2-BFCE047371C4}" srcOrd="0" destOrd="0" presId="urn:microsoft.com/office/officeart/2018/2/layout/IconVerticalSolidList"/>
    <dgm:cxn modelId="{D506D759-2C1B-4B99-AECB-8966A211AAAB}" type="presOf" srcId="{C76557BB-6110-4069-B138-B3B3F3F16E3E}" destId="{CAD90715-5DD1-407D-A11A-676D2FA211FA}" srcOrd="0" destOrd="1" presId="urn:microsoft.com/office/officeart/2018/2/layout/IconVerticalSolidList"/>
    <dgm:cxn modelId="{53A30C85-73CF-44A2-851B-23C6E67E851A}" type="presOf" srcId="{41F989A7-ADF8-471E-96D8-B74C01A82D1F}" destId="{CAD90715-5DD1-407D-A11A-676D2FA211FA}" srcOrd="0" destOrd="0" presId="urn:microsoft.com/office/officeart/2018/2/layout/IconVerticalSolidList"/>
    <dgm:cxn modelId="{50D472A3-B0D0-44AE-824A-9C5B3500CFFF}" srcId="{89DA2795-E93A-4BBF-A7FE-1696B45BA3F8}" destId="{382C2731-BEB9-43AC-88AA-BF8DCA7AC618}" srcOrd="0" destOrd="0" parTransId="{9F770B09-59F3-485C-97EE-40DDB1080F86}" sibTransId="{FFC85F5F-4C20-4440-A067-2D25A9C9958B}"/>
    <dgm:cxn modelId="{D4731EB2-7516-4FFF-AF6F-78A3C0CFDCDA}" srcId="{382C2731-BEB9-43AC-88AA-BF8DCA7AC618}" destId="{41F989A7-ADF8-471E-96D8-B74C01A82D1F}" srcOrd="0" destOrd="0" parTransId="{E85458D8-9BF5-49C0-83E6-2CD5383B825A}" sibTransId="{D2CF2F0E-B41B-458F-A1FA-C58A332DA8A2}"/>
    <dgm:cxn modelId="{4DFA07B5-F831-4BD9-ACE0-8C5760AAD280}" type="presOf" srcId="{E3D535BC-E8F4-402D-AFCC-E1366714E359}" destId="{FC3AF2C5-2FC4-417B-B65C-A9FB7C20F6F8}" srcOrd="0" destOrd="0" presId="urn:microsoft.com/office/officeart/2018/2/layout/IconVerticalSolidList"/>
    <dgm:cxn modelId="{DE0248CF-3A9F-45B8-959B-45F932886F7C}" srcId="{382C2731-BEB9-43AC-88AA-BF8DCA7AC618}" destId="{C76557BB-6110-4069-B138-B3B3F3F16E3E}" srcOrd="1" destOrd="0" parTransId="{4CC26CB0-0252-4CCE-8667-D464C1A02AF2}" sibTransId="{58F0A3FF-1029-4771-94FB-450AD15C708B}"/>
    <dgm:cxn modelId="{3D2709DC-B994-4063-9D82-1BD550404322}" type="presOf" srcId="{7474D464-0BFF-4447-8111-6610232E542E}" destId="{F8AD65B5-184F-4D91-B110-8614A37FE3B2}" srcOrd="0" destOrd="0" presId="urn:microsoft.com/office/officeart/2018/2/layout/IconVerticalSolidList"/>
    <dgm:cxn modelId="{9012F5E7-EE9F-418B-A6FF-BA50721BB192}" type="presOf" srcId="{382C2731-BEB9-43AC-88AA-BF8DCA7AC618}" destId="{F0DCECC9-251A-45F8-BBB7-CB853DC7BA83}" srcOrd="0" destOrd="0" presId="urn:microsoft.com/office/officeart/2018/2/layout/IconVerticalSolidList"/>
    <dgm:cxn modelId="{10CD63F1-CCCD-454D-A130-5712DB8F9441}" srcId="{359A161E-38D7-4EEE-9226-0422E70D2EE5}" destId="{E3D535BC-E8F4-402D-AFCC-E1366714E359}" srcOrd="0" destOrd="0" parTransId="{AD230EF0-FA52-42B0-9704-D05E27D428E2}" sibTransId="{099110FF-F5B7-4439-8E03-21562CBA267E}"/>
    <dgm:cxn modelId="{AC97B6F8-1F68-4F1A-ABC2-FFB96F9F150E}" type="presOf" srcId="{FE5E10B0-49DD-448C-A9A6-2D08B228393A}" destId="{146B0E3B-9ECB-4426-8E62-F250F0BE9D68}" srcOrd="0" destOrd="0" presId="urn:microsoft.com/office/officeart/2018/2/layout/IconVerticalSolidList"/>
    <dgm:cxn modelId="{E88FD78F-74B2-4818-B787-79C177A10D36}" type="presParOf" srcId="{10776DC4-6227-4D64-86C2-BFCE047371C4}" destId="{900BB3A7-0C06-471A-B2B9-44638D3EB2E7}" srcOrd="0" destOrd="0" presId="urn:microsoft.com/office/officeart/2018/2/layout/IconVerticalSolidList"/>
    <dgm:cxn modelId="{B583AC7F-CA41-4A6C-B495-A343AC54D1B4}" type="presParOf" srcId="{900BB3A7-0C06-471A-B2B9-44638D3EB2E7}" destId="{DA0F3AE0-41A0-4CE8-993C-CACA70ACD192}" srcOrd="0" destOrd="0" presId="urn:microsoft.com/office/officeart/2018/2/layout/IconVerticalSolidList"/>
    <dgm:cxn modelId="{F9CD71E2-5CF6-4732-8985-400F741DC9F5}" type="presParOf" srcId="{900BB3A7-0C06-471A-B2B9-44638D3EB2E7}" destId="{7BED6CAC-F068-414D-BD35-C7A9F152275B}" srcOrd="1" destOrd="0" presId="urn:microsoft.com/office/officeart/2018/2/layout/IconVerticalSolidList"/>
    <dgm:cxn modelId="{0ADCC779-25CB-4D0D-B544-1721F6C50E11}" type="presParOf" srcId="{900BB3A7-0C06-471A-B2B9-44638D3EB2E7}" destId="{D3BD40C4-23BE-47B1-BD23-4D901E6C6D17}" srcOrd="2" destOrd="0" presId="urn:microsoft.com/office/officeart/2018/2/layout/IconVerticalSolidList"/>
    <dgm:cxn modelId="{AFD76A67-9E65-406D-88F3-4349AE534353}" type="presParOf" srcId="{900BB3A7-0C06-471A-B2B9-44638D3EB2E7}" destId="{F0DCECC9-251A-45F8-BBB7-CB853DC7BA83}" srcOrd="3" destOrd="0" presId="urn:microsoft.com/office/officeart/2018/2/layout/IconVerticalSolidList"/>
    <dgm:cxn modelId="{C93A01D7-D9D1-4D46-A6E6-619141B80B6B}" type="presParOf" srcId="{900BB3A7-0C06-471A-B2B9-44638D3EB2E7}" destId="{CAD90715-5DD1-407D-A11A-676D2FA211FA}" srcOrd="4" destOrd="0" presId="urn:microsoft.com/office/officeart/2018/2/layout/IconVerticalSolidList"/>
    <dgm:cxn modelId="{33F5FA7E-8242-4364-B2C8-154E5DD146A7}" type="presParOf" srcId="{10776DC4-6227-4D64-86C2-BFCE047371C4}" destId="{C5156AD7-2104-4FF2-81E9-D7E52A761E12}" srcOrd="1" destOrd="0" presId="urn:microsoft.com/office/officeart/2018/2/layout/IconVerticalSolidList"/>
    <dgm:cxn modelId="{D7197813-2223-4D8B-85FE-22F70C754866}" type="presParOf" srcId="{10776DC4-6227-4D64-86C2-BFCE047371C4}" destId="{D61FD9BF-81AF-4749-BC71-E6D532A99591}" srcOrd="2" destOrd="0" presId="urn:microsoft.com/office/officeart/2018/2/layout/IconVerticalSolidList"/>
    <dgm:cxn modelId="{C739645C-4078-4EE5-B032-94D708EF58E3}" type="presParOf" srcId="{D61FD9BF-81AF-4749-BC71-E6D532A99591}" destId="{FE432E7F-F8FD-43EF-87D8-6F225DCED923}" srcOrd="0" destOrd="0" presId="urn:microsoft.com/office/officeart/2018/2/layout/IconVerticalSolidList"/>
    <dgm:cxn modelId="{D5EA2D42-939D-43A8-A517-C0A8ECD6B6BF}" type="presParOf" srcId="{D61FD9BF-81AF-4749-BC71-E6D532A99591}" destId="{E32E263B-0A89-449D-BB5F-EA3EF64A1FFB}" srcOrd="1" destOrd="0" presId="urn:microsoft.com/office/officeart/2018/2/layout/IconVerticalSolidList"/>
    <dgm:cxn modelId="{7E540C28-F789-4AAD-8597-144AC8DC5705}" type="presParOf" srcId="{D61FD9BF-81AF-4749-BC71-E6D532A99591}" destId="{18B0BFD7-62E3-4F03-8222-15639BAFF72B}" srcOrd="2" destOrd="0" presId="urn:microsoft.com/office/officeart/2018/2/layout/IconVerticalSolidList"/>
    <dgm:cxn modelId="{5ACFB566-9CC1-424F-98ED-A3114AB25D04}" type="presParOf" srcId="{D61FD9BF-81AF-4749-BC71-E6D532A99591}" destId="{F80D98CB-42C6-4CBE-96E4-515F80537944}" srcOrd="3" destOrd="0" presId="urn:microsoft.com/office/officeart/2018/2/layout/IconVerticalSolidList"/>
    <dgm:cxn modelId="{4CBED91A-7E97-430B-B538-A4F5301217AA}" type="presParOf" srcId="{D61FD9BF-81AF-4749-BC71-E6D532A99591}" destId="{146B0E3B-9ECB-4426-8E62-F250F0BE9D68}" srcOrd="4" destOrd="0" presId="urn:microsoft.com/office/officeart/2018/2/layout/IconVerticalSolidList"/>
    <dgm:cxn modelId="{EA95418A-2BAB-46F8-A977-32D6C0ED11EE}" type="presParOf" srcId="{10776DC4-6227-4D64-86C2-BFCE047371C4}" destId="{11762F30-FB73-4125-B9DC-0408AF022E1F}" srcOrd="3" destOrd="0" presId="urn:microsoft.com/office/officeart/2018/2/layout/IconVerticalSolidList"/>
    <dgm:cxn modelId="{E942FB4B-8011-45FF-981F-027AB7F55FD6}" type="presParOf" srcId="{10776DC4-6227-4D64-86C2-BFCE047371C4}" destId="{FA7888E0-4187-42A3-9290-E222EC892F5A}" srcOrd="4" destOrd="0" presId="urn:microsoft.com/office/officeart/2018/2/layout/IconVerticalSolidList"/>
    <dgm:cxn modelId="{B1BB48D9-22C5-4A9E-A1A1-204FC44B4338}" type="presParOf" srcId="{FA7888E0-4187-42A3-9290-E222EC892F5A}" destId="{7F446894-CE0F-4E71-A502-E60BA05C374D}" srcOrd="0" destOrd="0" presId="urn:microsoft.com/office/officeart/2018/2/layout/IconVerticalSolidList"/>
    <dgm:cxn modelId="{F0906048-68D2-488F-803C-969A81E32D17}" type="presParOf" srcId="{FA7888E0-4187-42A3-9290-E222EC892F5A}" destId="{A1E05E37-8BDA-434F-88E4-A30CEF3094D0}" srcOrd="1" destOrd="0" presId="urn:microsoft.com/office/officeart/2018/2/layout/IconVerticalSolidList"/>
    <dgm:cxn modelId="{DB998E5D-9768-4BB2-9D66-769E898E83F9}" type="presParOf" srcId="{FA7888E0-4187-42A3-9290-E222EC892F5A}" destId="{232FD67F-B519-4112-9572-E880EA04A932}" srcOrd="2" destOrd="0" presId="urn:microsoft.com/office/officeart/2018/2/layout/IconVerticalSolidList"/>
    <dgm:cxn modelId="{FC76D38F-5B1C-4A4C-9994-DE726EEEAA59}" type="presParOf" srcId="{FA7888E0-4187-42A3-9290-E222EC892F5A}" destId="{A9063FDC-1447-415A-8A98-0F2A75064D1E}" srcOrd="3" destOrd="0" presId="urn:microsoft.com/office/officeart/2018/2/layout/IconVerticalSolidList"/>
    <dgm:cxn modelId="{83CC9DA9-677B-4AEC-87FC-655ACAF0E136}" type="presParOf" srcId="{FA7888E0-4187-42A3-9290-E222EC892F5A}" destId="{FC3AF2C5-2FC4-417B-B65C-A9FB7C20F6F8}" srcOrd="4" destOrd="0" presId="urn:microsoft.com/office/officeart/2018/2/layout/IconVerticalSolidList"/>
    <dgm:cxn modelId="{D58AC712-8C85-44CC-933C-9C6EED70128E}" type="presParOf" srcId="{10776DC4-6227-4D64-86C2-BFCE047371C4}" destId="{F7D65D88-5288-42C1-B5F9-A60E0AFE243B}" srcOrd="5" destOrd="0" presId="urn:microsoft.com/office/officeart/2018/2/layout/IconVerticalSolidList"/>
    <dgm:cxn modelId="{ABA6175B-4C3B-4C54-9AED-890CBA4410DC}" type="presParOf" srcId="{10776DC4-6227-4D64-86C2-BFCE047371C4}" destId="{FF063C3A-7D38-403E-B83F-54E8B8FF9AD5}" srcOrd="6" destOrd="0" presId="urn:microsoft.com/office/officeart/2018/2/layout/IconVerticalSolidList"/>
    <dgm:cxn modelId="{2DD9CFFB-3497-43DE-961D-AFDDA3829345}" type="presParOf" srcId="{FF063C3A-7D38-403E-B83F-54E8B8FF9AD5}" destId="{938045D8-8923-4E12-953C-99B1E4C3E267}" srcOrd="0" destOrd="0" presId="urn:microsoft.com/office/officeart/2018/2/layout/IconVerticalSolidList"/>
    <dgm:cxn modelId="{9926D4C4-8DF1-488C-8967-B8A63ADD1C01}" type="presParOf" srcId="{FF063C3A-7D38-403E-B83F-54E8B8FF9AD5}" destId="{D57E962C-33E3-49E1-8B57-EAA3E5611015}" srcOrd="1" destOrd="0" presId="urn:microsoft.com/office/officeart/2018/2/layout/IconVerticalSolidList"/>
    <dgm:cxn modelId="{850835C7-5334-4DE1-844C-FD784670AE15}" type="presParOf" srcId="{FF063C3A-7D38-403E-B83F-54E8B8FF9AD5}" destId="{DAC239F9-7D5A-4F5D-841C-6784DB414F44}" srcOrd="2" destOrd="0" presId="urn:microsoft.com/office/officeart/2018/2/layout/IconVerticalSolidList"/>
    <dgm:cxn modelId="{BADB8D37-0D85-476A-A61E-CB85017E4EB8}" type="presParOf" srcId="{FF063C3A-7D38-403E-B83F-54E8B8FF9AD5}" destId="{F8AD65B5-184F-4D91-B110-8614A37FE3B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70EB93B-B4B7-49B5-81DC-7525A1117A46}" type="doc">
      <dgm:prSet loTypeId="urn:microsoft.com/office/officeart/2005/8/layout/matrix3" loCatId="matrix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723C6A1B-F7AC-4A3C-BA34-4BC43DBB5555}">
      <dgm:prSet/>
      <dgm:spPr/>
      <dgm:t>
        <a:bodyPr/>
        <a:lstStyle/>
        <a:p>
          <a:r>
            <a:rPr lang="en-US" dirty="0"/>
            <a:t>PALS </a:t>
          </a:r>
        </a:p>
      </dgm:t>
    </dgm:pt>
    <dgm:pt modelId="{10D39DFA-7F20-4C8C-A2FD-813DAD73BC00}" type="parTrans" cxnId="{5B3D11CC-B4FF-40F7-B35D-68419161700D}">
      <dgm:prSet/>
      <dgm:spPr/>
      <dgm:t>
        <a:bodyPr/>
        <a:lstStyle/>
        <a:p>
          <a:endParaRPr lang="en-US"/>
        </a:p>
      </dgm:t>
    </dgm:pt>
    <dgm:pt modelId="{CA4434E8-5FA9-4828-B50C-FF7E1341C8D6}" type="sibTrans" cxnId="{5B3D11CC-B4FF-40F7-B35D-68419161700D}">
      <dgm:prSet/>
      <dgm:spPr/>
      <dgm:t>
        <a:bodyPr/>
        <a:lstStyle/>
        <a:p>
          <a:endParaRPr lang="en-US"/>
        </a:p>
      </dgm:t>
    </dgm:pt>
    <dgm:pt modelId="{E1713B62-7F91-4124-B703-4D0C4014ABE0}">
      <dgm:prSet/>
      <dgm:spPr/>
      <dgm:t>
        <a:bodyPr/>
        <a:lstStyle/>
        <a:p>
          <a:r>
            <a:rPr lang="en-US" dirty="0"/>
            <a:t>ALSA, MNDA, LVH ALS Foundation and all of our other funding sources</a:t>
          </a:r>
        </a:p>
      </dgm:t>
    </dgm:pt>
    <dgm:pt modelId="{04E9D972-ED97-46C9-BCEA-47DBDA8D96FB}" type="parTrans" cxnId="{CBF3DECF-85F3-44EA-877C-E51C4B09F81A}">
      <dgm:prSet/>
      <dgm:spPr/>
      <dgm:t>
        <a:bodyPr/>
        <a:lstStyle/>
        <a:p>
          <a:endParaRPr lang="en-US"/>
        </a:p>
      </dgm:t>
    </dgm:pt>
    <dgm:pt modelId="{95B27A34-0354-402B-AA84-AA90940D316F}" type="sibTrans" cxnId="{CBF3DECF-85F3-44EA-877C-E51C4B09F81A}">
      <dgm:prSet/>
      <dgm:spPr/>
      <dgm:t>
        <a:bodyPr/>
        <a:lstStyle/>
        <a:p>
          <a:endParaRPr lang="en-US"/>
        </a:p>
      </dgm:t>
    </dgm:pt>
    <dgm:pt modelId="{FE4746CD-4E62-4DC2-89F8-4314321E6BB4}">
      <dgm:prSet/>
      <dgm:spPr/>
      <dgm:t>
        <a:bodyPr/>
        <a:lstStyle/>
        <a:p>
          <a:r>
            <a:rPr lang="en-US" dirty="0"/>
            <a:t>PatientsLikeMe, Neurobank, Origent, ALSUntangled reviewers</a:t>
          </a:r>
        </a:p>
      </dgm:t>
    </dgm:pt>
    <dgm:pt modelId="{58FE39CB-5FC9-4F78-9282-63E4855E0C9E}" type="parTrans" cxnId="{7C6CED84-07CA-4D2A-95BC-10BB5BA465C3}">
      <dgm:prSet/>
      <dgm:spPr/>
      <dgm:t>
        <a:bodyPr/>
        <a:lstStyle/>
        <a:p>
          <a:endParaRPr lang="en-US"/>
        </a:p>
      </dgm:t>
    </dgm:pt>
    <dgm:pt modelId="{0132C456-4D10-4803-AE75-38512249C278}" type="sibTrans" cxnId="{7C6CED84-07CA-4D2A-95BC-10BB5BA465C3}">
      <dgm:prSet/>
      <dgm:spPr/>
      <dgm:t>
        <a:bodyPr/>
        <a:lstStyle/>
        <a:p>
          <a:endParaRPr lang="en-US"/>
        </a:p>
      </dgm:t>
    </dgm:pt>
    <dgm:pt modelId="{B12CCC57-0619-403D-9AC6-DD3BAA1ABA0A}">
      <dgm:prSet/>
      <dgm:spPr/>
      <dgm:t>
        <a:bodyPr/>
        <a:lstStyle/>
        <a:p>
          <a:r>
            <a:rPr lang="en-US" dirty="0"/>
            <a:t>Duke ALS Care Team</a:t>
          </a:r>
        </a:p>
      </dgm:t>
    </dgm:pt>
    <dgm:pt modelId="{E5B350E2-CFCE-41EE-9628-72FDC0B45624}" type="parTrans" cxnId="{72F45643-E2BA-4C20-A784-1C2C32601063}">
      <dgm:prSet/>
      <dgm:spPr/>
      <dgm:t>
        <a:bodyPr/>
        <a:lstStyle/>
        <a:p>
          <a:endParaRPr lang="en-US"/>
        </a:p>
      </dgm:t>
    </dgm:pt>
    <dgm:pt modelId="{D8C7DA82-BF36-4DF6-ACF3-3964FCFBD0E4}" type="sibTrans" cxnId="{72F45643-E2BA-4C20-A784-1C2C32601063}">
      <dgm:prSet/>
      <dgm:spPr/>
      <dgm:t>
        <a:bodyPr/>
        <a:lstStyle/>
        <a:p>
          <a:endParaRPr lang="en-US"/>
        </a:p>
      </dgm:t>
    </dgm:pt>
    <dgm:pt modelId="{685CA7F2-F5EC-BD42-AF61-DEFDB00A0D7E}" type="pres">
      <dgm:prSet presAssocID="{470EB93B-B4B7-49B5-81DC-7525A1117A46}" presName="matrix" presStyleCnt="0">
        <dgm:presLayoutVars>
          <dgm:chMax val="1"/>
          <dgm:dir/>
          <dgm:resizeHandles val="exact"/>
        </dgm:presLayoutVars>
      </dgm:prSet>
      <dgm:spPr/>
    </dgm:pt>
    <dgm:pt modelId="{7C3781F6-38FB-2C46-9715-8D83FF9C8B7C}" type="pres">
      <dgm:prSet presAssocID="{470EB93B-B4B7-49B5-81DC-7525A1117A46}" presName="diamond" presStyleLbl="bgShp" presStyleIdx="0" presStyleCnt="1"/>
      <dgm:spPr/>
    </dgm:pt>
    <dgm:pt modelId="{DCFED2AA-F91D-D14A-B810-8DE991926E41}" type="pres">
      <dgm:prSet presAssocID="{470EB93B-B4B7-49B5-81DC-7525A1117A46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28BC5B4D-11BC-024C-88FF-9E95F5D6DAE1}" type="pres">
      <dgm:prSet presAssocID="{470EB93B-B4B7-49B5-81DC-7525A1117A46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3053F231-91BB-AD4A-8FCC-95975A4C0FF0}" type="pres">
      <dgm:prSet presAssocID="{470EB93B-B4B7-49B5-81DC-7525A1117A46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AC52E091-6C69-7C42-BC47-A39F6AABB748}" type="pres">
      <dgm:prSet presAssocID="{470EB93B-B4B7-49B5-81DC-7525A1117A46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D31B783A-55C2-4543-A461-B63E9095FE17}" type="presOf" srcId="{470EB93B-B4B7-49B5-81DC-7525A1117A46}" destId="{685CA7F2-F5EC-BD42-AF61-DEFDB00A0D7E}" srcOrd="0" destOrd="0" presId="urn:microsoft.com/office/officeart/2005/8/layout/matrix3"/>
    <dgm:cxn modelId="{72F45643-E2BA-4C20-A784-1C2C32601063}" srcId="{470EB93B-B4B7-49B5-81DC-7525A1117A46}" destId="{B12CCC57-0619-403D-9AC6-DD3BAA1ABA0A}" srcOrd="3" destOrd="0" parTransId="{E5B350E2-CFCE-41EE-9628-72FDC0B45624}" sibTransId="{D8C7DA82-BF36-4DF6-ACF3-3964FCFBD0E4}"/>
    <dgm:cxn modelId="{A9A27548-DD6A-F140-B5B6-8A4623DC4ADC}" type="presOf" srcId="{B12CCC57-0619-403D-9AC6-DD3BAA1ABA0A}" destId="{AC52E091-6C69-7C42-BC47-A39F6AABB748}" srcOrd="0" destOrd="0" presId="urn:microsoft.com/office/officeart/2005/8/layout/matrix3"/>
    <dgm:cxn modelId="{A5E7AA6A-3A16-694C-B2C1-25E62A6941A6}" type="presOf" srcId="{FE4746CD-4E62-4DC2-89F8-4314321E6BB4}" destId="{3053F231-91BB-AD4A-8FCC-95975A4C0FF0}" srcOrd="0" destOrd="0" presId="urn:microsoft.com/office/officeart/2005/8/layout/matrix3"/>
    <dgm:cxn modelId="{5193904F-9779-0E45-9EBD-E2359FC5EBD9}" type="presOf" srcId="{723C6A1B-F7AC-4A3C-BA34-4BC43DBB5555}" destId="{DCFED2AA-F91D-D14A-B810-8DE991926E41}" srcOrd="0" destOrd="0" presId="urn:microsoft.com/office/officeart/2005/8/layout/matrix3"/>
    <dgm:cxn modelId="{7C6CED84-07CA-4D2A-95BC-10BB5BA465C3}" srcId="{470EB93B-B4B7-49B5-81DC-7525A1117A46}" destId="{FE4746CD-4E62-4DC2-89F8-4314321E6BB4}" srcOrd="2" destOrd="0" parTransId="{58FE39CB-5FC9-4F78-9282-63E4855E0C9E}" sibTransId="{0132C456-4D10-4803-AE75-38512249C278}"/>
    <dgm:cxn modelId="{5B3D11CC-B4FF-40F7-B35D-68419161700D}" srcId="{470EB93B-B4B7-49B5-81DC-7525A1117A46}" destId="{723C6A1B-F7AC-4A3C-BA34-4BC43DBB5555}" srcOrd="0" destOrd="0" parTransId="{10D39DFA-7F20-4C8C-A2FD-813DAD73BC00}" sibTransId="{CA4434E8-5FA9-4828-B50C-FF7E1341C8D6}"/>
    <dgm:cxn modelId="{CBF3DECF-85F3-44EA-877C-E51C4B09F81A}" srcId="{470EB93B-B4B7-49B5-81DC-7525A1117A46}" destId="{E1713B62-7F91-4124-B703-4D0C4014ABE0}" srcOrd="1" destOrd="0" parTransId="{04E9D972-ED97-46C9-BCEA-47DBDA8D96FB}" sibTransId="{95B27A34-0354-402B-AA84-AA90940D316F}"/>
    <dgm:cxn modelId="{71BBDDD1-DB4E-E14C-9BDE-E1D167EA64B3}" type="presOf" srcId="{E1713B62-7F91-4124-B703-4D0C4014ABE0}" destId="{28BC5B4D-11BC-024C-88FF-9E95F5D6DAE1}" srcOrd="0" destOrd="0" presId="urn:microsoft.com/office/officeart/2005/8/layout/matrix3"/>
    <dgm:cxn modelId="{3AEA5A5C-CD6D-3B4A-98FA-9A511C4B370A}" type="presParOf" srcId="{685CA7F2-F5EC-BD42-AF61-DEFDB00A0D7E}" destId="{7C3781F6-38FB-2C46-9715-8D83FF9C8B7C}" srcOrd="0" destOrd="0" presId="urn:microsoft.com/office/officeart/2005/8/layout/matrix3"/>
    <dgm:cxn modelId="{29708207-9F9A-FC40-A9BA-ECABDBE22937}" type="presParOf" srcId="{685CA7F2-F5EC-BD42-AF61-DEFDB00A0D7E}" destId="{DCFED2AA-F91D-D14A-B810-8DE991926E41}" srcOrd="1" destOrd="0" presId="urn:microsoft.com/office/officeart/2005/8/layout/matrix3"/>
    <dgm:cxn modelId="{73A423EE-33C8-CD45-88C5-7F547BA79BEE}" type="presParOf" srcId="{685CA7F2-F5EC-BD42-AF61-DEFDB00A0D7E}" destId="{28BC5B4D-11BC-024C-88FF-9E95F5D6DAE1}" srcOrd="2" destOrd="0" presId="urn:microsoft.com/office/officeart/2005/8/layout/matrix3"/>
    <dgm:cxn modelId="{D60604B2-E2AB-7A47-9C4C-B92FF265DE75}" type="presParOf" srcId="{685CA7F2-F5EC-BD42-AF61-DEFDB00A0D7E}" destId="{3053F231-91BB-AD4A-8FCC-95975A4C0FF0}" srcOrd="3" destOrd="0" presId="urn:microsoft.com/office/officeart/2005/8/layout/matrix3"/>
    <dgm:cxn modelId="{27D85436-A88B-F744-8A90-AD5D1F960582}" type="presParOf" srcId="{685CA7F2-F5EC-BD42-AF61-DEFDB00A0D7E}" destId="{AC52E091-6C69-7C42-BC47-A39F6AABB748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0F3AE0-41A0-4CE8-993C-CACA70ACD192}">
      <dsp:nvSpPr>
        <dsp:cNvPr id="0" name=""/>
        <dsp:cNvSpPr/>
      </dsp:nvSpPr>
      <dsp:spPr>
        <a:xfrm>
          <a:off x="0" y="5314"/>
          <a:ext cx="6513603" cy="123679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ED6CAC-F068-414D-BD35-C7A9F152275B}">
      <dsp:nvSpPr>
        <dsp:cNvPr id="0" name=""/>
        <dsp:cNvSpPr/>
      </dsp:nvSpPr>
      <dsp:spPr>
        <a:xfrm>
          <a:off x="374131" y="283593"/>
          <a:ext cx="680239" cy="68023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DCECC9-251A-45F8-BBB7-CB853DC7BA83}">
      <dsp:nvSpPr>
        <dsp:cNvPr id="0" name=""/>
        <dsp:cNvSpPr/>
      </dsp:nvSpPr>
      <dsp:spPr>
        <a:xfrm>
          <a:off x="1428503" y="5314"/>
          <a:ext cx="2931121" cy="12367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895" tIns="130895" rIns="130895" bIns="130895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Find more Dramatic ALS Reversals</a:t>
          </a:r>
        </a:p>
      </dsp:txBody>
      <dsp:txXfrm>
        <a:off x="1428503" y="5314"/>
        <a:ext cx="2931121" cy="1236799"/>
      </dsp:txXfrm>
    </dsp:sp>
    <dsp:sp modelId="{CAD90715-5DD1-407D-A11A-676D2FA211FA}">
      <dsp:nvSpPr>
        <dsp:cNvPr id="0" name=""/>
        <dsp:cNvSpPr/>
      </dsp:nvSpPr>
      <dsp:spPr>
        <a:xfrm>
          <a:off x="4359625" y="5314"/>
          <a:ext cx="2152582" cy="12367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895" tIns="130895" rIns="130895" bIns="130895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Advertising on traditional and social media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Getting records to confirm diagnosis and dramatic, improvement in objective measurement</a:t>
          </a:r>
        </a:p>
      </dsp:txBody>
      <dsp:txXfrm>
        <a:off x="4359625" y="5314"/>
        <a:ext cx="2152582" cy="1236799"/>
      </dsp:txXfrm>
    </dsp:sp>
    <dsp:sp modelId="{FE432E7F-F8FD-43EF-87D8-6F225DCED923}">
      <dsp:nvSpPr>
        <dsp:cNvPr id="0" name=""/>
        <dsp:cNvSpPr/>
      </dsp:nvSpPr>
      <dsp:spPr>
        <a:xfrm>
          <a:off x="0" y="1551313"/>
          <a:ext cx="6513603" cy="123679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2E263B-0A89-449D-BB5F-EA3EF64A1FFB}">
      <dsp:nvSpPr>
        <dsp:cNvPr id="0" name=""/>
        <dsp:cNvSpPr/>
      </dsp:nvSpPr>
      <dsp:spPr>
        <a:xfrm>
          <a:off x="374131" y="1829593"/>
          <a:ext cx="680239" cy="68023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0D98CB-42C6-4CBE-96E4-515F80537944}">
      <dsp:nvSpPr>
        <dsp:cNvPr id="0" name=""/>
        <dsp:cNvSpPr/>
      </dsp:nvSpPr>
      <dsp:spPr>
        <a:xfrm>
          <a:off x="1428503" y="1551313"/>
          <a:ext cx="2931121" cy="12367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895" tIns="130895" rIns="130895" bIns="130895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Enter them all into the same database</a:t>
          </a:r>
        </a:p>
      </dsp:txBody>
      <dsp:txXfrm>
        <a:off x="1428503" y="1551313"/>
        <a:ext cx="2931121" cy="1236799"/>
      </dsp:txXfrm>
    </dsp:sp>
    <dsp:sp modelId="{146B0E3B-9ECB-4426-8E62-F250F0BE9D68}">
      <dsp:nvSpPr>
        <dsp:cNvPr id="0" name=""/>
        <dsp:cNvSpPr/>
      </dsp:nvSpPr>
      <dsp:spPr>
        <a:xfrm>
          <a:off x="4359625" y="1551313"/>
          <a:ext cx="2152582" cy="12367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895" tIns="130895" rIns="130895" bIns="130895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Compare demographics, disease characteristics, co-morbidities, AOTs to PRO-ACT and National Registry participants</a:t>
          </a:r>
        </a:p>
      </dsp:txBody>
      <dsp:txXfrm>
        <a:off x="4359625" y="1551313"/>
        <a:ext cx="2152582" cy="1236799"/>
      </dsp:txXfrm>
    </dsp:sp>
    <dsp:sp modelId="{7F446894-CE0F-4E71-A502-E60BA05C374D}">
      <dsp:nvSpPr>
        <dsp:cNvPr id="0" name=""/>
        <dsp:cNvSpPr/>
      </dsp:nvSpPr>
      <dsp:spPr>
        <a:xfrm>
          <a:off x="0" y="3097312"/>
          <a:ext cx="6513603" cy="123679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E05E37-8BDA-434F-88E4-A30CEF3094D0}">
      <dsp:nvSpPr>
        <dsp:cNvPr id="0" name=""/>
        <dsp:cNvSpPr/>
      </dsp:nvSpPr>
      <dsp:spPr>
        <a:xfrm>
          <a:off x="374131" y="3375592"/>
          <a:ext cx="680239" cy="68023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063FDC-1447-415A-8A98-0F2A75064D1E}">
      <dsp:nvSpPr>
        <dsp:cNvPr id="0" name=""/>
        <dsp:cNvSpPr/>
      </dsp:nvSpPr>
      <dsp:spPr>
        <a:xfrm>
          <a:off x="1428503" y="3097312"/>
          <a:ext cx="2931121" cy="12367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895" tIns="130895" rIns="130895" bIns="130895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Get blood samples on as many as we can</a:t>
          </a:r>
        </a:p>
      </dsp:txBody>
      <dsp:txXfrm>
        <a:off x="1428503" y="3097312"/>
        <a:ext cx="2931121" cy="1236799"/>
      </dsp:txXfrm>
    </dsp:sp>
    <dsp:sp modelId="{FC3AF2C5-2FC4-417B-B65C-A9FB7C20F6F8}">
      <dsp:nvSpPr>
        <dsp:cNvPr id="0" name=""/>
        <dsp:cNvSpPr/>
      </dsp:nvSpPr>
      <dsp:spPr>
        <a:xfrm>
          <a:off x="4359625" y="3097312"/>
          <a:ext cx="2152582" cy="12367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895" tIns="130895" rIns="130895" bIns="130895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Genetics, possibly downstream biomarkers</a:t>
          </a:r>
        </a:p>
      </dsp:txBody>
      <dsp:txXfrm>
        <a:off x="4359625" y="3097312"/>
        <a:ext cx="2152582" cy="1236799"/>
      </dsp:txXfrm>
    </dsp:sp>
    <dsp:sp modelId="{938045D8-8923-4E12-953C-99B1E4C3E267}">
      <dsp:nvSpPr>
        <dsp:cNvPr id="0" name=""/>
        <dsp:cNvSpPr/>
      </dsp:nvSpPr>
      <dsp:spPr>
        <a:xfrm>
          <a:off x="0" y="4643312"/>
          <a:ext cx="6513603" cy="123679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7E962C-33E3-49E1-8B57-EAA3E5611015}">
      <dsp:nvSpPr>
        <dsp:cNvPr id="0" name=""/>
        <dsp:cNvSpPr/>
      </dsp:nvSpPr>
      <dsp:spPr>
        <a:xfrm>
          <a:off x="374131" y="4921592"/>
          <a:ext cx="680239" cy="68023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AD65B5-184F-4D91-B110-8614A37FE3B2}">
      <dsp:nvSpPr>
        <dsp:cNvPr id="0" name=""/>
        <dsp:cNvSpPr/>
      </dsp:nvSpPr>
      <dsp:spPr>
        <a:xfrm>
          <a:off x="1428503" y="4643312"/>
          <a:ext cx="5083704" cy="12367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895" tIns="130895" rIns="130895" bIns="130895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Ask them questions about exposures</a:t>
          </a:r>
        </a:p>
      </dsp:txBody>
      <dsp:txXfrm>
        <a:off x="1428503" y="4643312"/>
        <a:ext cx="5083704" cy="12367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3781F6-38FB-2C46-9715-8D83FF9C8B7C}">
      <dsp:nvSpPr>
        <dsp:cNvPr id="0" name=""/>
        <dsp:cNvSpPr/>
      </dsp:nvSpPr>
      <dsp:spPr>
        <a:xfrm>
          <a:off x="348456" y="0"/>
          <a:ext cx="5572125" cy="5572125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FED2AA-F91D-D14A-B810-8DE991926E41}">
      <dsp:nvSpPr>
        <dsp:cNvPr id="0" name=""/>
        <dsp:cNvSpPr/>
      </dsp:nvSpPr>
      <dsp:spPr>
        <a:xfrm>
          <a:off x="877808" y="529351"/>
          <a:ext cx="2173128" cy="217312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PALS </a:t>
          </a:r>
        </a:p>
      </dsp:txBody>
      <dsp:txXfrm>
        <a:off x="983891" y="635434"/>
        <a:ext cx="1960962" cy="1960962"/>
      </dsp:txXfrm>
    </dsp:sp>
    <dsp:sp modelId="{28BC5B4D-11BC-024C-88FF-9E95F5D6DAE1}">
      <dsp:nvSpPr>
        <dsp:cNvPr id="0" name=""/>
        <dsp:cNvSpPr/>
      </dsp:nvSpPr>
      <dsp:spPr>
        <a:xfrm>
          <a:off x="3218100" y="529351"/>
          <a:ext cx="2173128" cy="2173128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ALSA, MNDA, LVH ALS Foundation and all of our other funding sources</a:t>
          </a:r>
        </a:p>
      </dsp:txBody>
      <dsp:txXfrm>
        <a:off x="3324183" y="635434"/>
        <a:ext cx="1960962" cy="1960962"/>
      </dsp:txXfrm>
    </dsp:sp>
    <dsp:sp modelId="{3053F231-91BB-AD4A-8FCC-95975A4C0FF0}">
      <dsp:nvSpPr>
        <dsp:cNvPr id="0" name=""/>
        <dsp:cNvSpPr/>
      </dsp:nvSpPr>
      <dsp:spPr>
        <a:xfrm>
          <a:off x="877808" y="2869644"/>
          <a:ext cx="2173128" cy="2173128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PatientsLikeMe, Neurobank, Origent, ALSUntangled reviewers</a:t>
          </a:r>
        </a:p>
      </dsp:txBody>
      <dsp:txXfrm>
        <a:off x="983891" y="2975727"/>
        <a:ext cx="1960962" cy="1960962"/>
      </dsp:txXfrm>
    </dsp:sp>
    <dsp:sp modelId="{AC52E091-6C69-7C42-BC47-A39F6AABB748}">
      <dsp:nvSpPr>
        <dsp:cNvPr id="0" name=""/>
        <dsp:cNvSpPr/>
      </dsp:nvSpPr>
      <dsp:spPr>
        <a:xfrm>
          <a:off x="3218100" y="2869644"/>
          <a:ext cx="2173128" cy="2173128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Duke ALS Care Team</a:t>
          </a:r>
        </a:p>
      </dsp:txBody>
      <dsp:txXfrm>
        <a:off x="3324183" y="2975727"/>
        <a:ext cx="1960962" cy="19609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FE6371-4AD4-9B42-9915-ADFDCAA2EC6E}" type="datetimeFigureOut">
              <a:rPr lang="en-US" smtClean="0"/>
              <a:t>10/2/2019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07B5E-FEA9-004E-B468-81BD2922FA3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26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0934B4B-7654-4894-B000-50B9705FABC8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94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0934B4B-7654-4894-B000-50B9705FABC8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73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0934B4B-7654-4894-B000-50B9705FABC8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468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FA4165-2B52-4CFC-A198-309F7722D60B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688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FA4165-2B52-4CFC-A198-309F7722D60B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0335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FA4165-2B52-4CFC-A198-309F7722D60B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161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8C840-1473-E347-92CA-E5CA05E20E52}" type="datetimeFigureOut">
              <a:rPr lang="en-US" smtClean="0"/>
              <a:t>10/2/2019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FFFC3-7333-C349-AAF7-C179C605F6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455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8C840-1473-E347-92CA-E5CA05E20E52}" type="datetimeFigureOut">
              <a:rPr lang="en-US" smtClean="0"/>
              <a:t>10/2/2019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FFFC3-7333-C349-AAF7-C179C605F6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780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8C840-1473-E347-92CA-E5CA05E20E52}" type="datetimeFigureOut">
              <a:rPr lang="en-US" smtClean="0"/>
              <a:t>10/2/2019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FFFC3-7333-C349-AAF7-C179C605F6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079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8C840-1473-E347-92CA-E5CA05E20E52}" type="datetimeFigureOut">
              <a:rPr lang="en-US" smtClean="0"/>
              <a:t>10/2/2019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FFFC3-7333-C349-AAF7-C179C605F6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5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8C840-1473-E347-92CA-E5CA05E20E52}" type="datetimeFigureOut">
              <a:rPr lang="en-US" smtClean="0"/>
              <a:t>10/2/2019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FFFC3-7333-C349-AAF7-C179C605F6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338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8C840-1473-E347-92CA-E5CA05E20E52}" type="datetimeFigureOut">
              <a:rPr lang="en-US" smtClean="0"/>
              <a:t>10/2/2019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FFFC3-7333-C349-AAF7-C179C605F6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008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8C840-1473-E347-92CA-E5CA05E20E52}" type="datetimeFigureOut">
              <a:rPr lang="en-US" smtClean="0"/>
              <a:t>10/2/2019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FFFC3-7333-C349-AAF7-C179C605F6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057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8C840-1473-E347-92CA-E5CA05E20E52}" type="datetimeFigureOut">
              <a:rPr lang="en-US" smtClean="0"/>
              <a:t>10/2/2019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FFFC3-7333-C349-AAF7-C179C605F6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41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8C840-1473-E347-92CA-E5CA05E20E52}" type="datetimeFigureOut">
              <a:rPr lang="en-US" smtClean="0"/>
              <a:t>10/2/2019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FFFC3-7333-C349-AAF7-C179C605F6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712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8C840-1473-E347-92CA-E5CA05E20E52}" type="datetimeFigureOut">
              <a:rPr lang="en-US" smtClean="0"/>
              <a:t>10/2/2019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FFFC3-7333-C349-AAF7-C179C605F6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222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8C840-1473-E347-92CA-E5CA05E20E52}" type="datetimeFigureOut">
              <a:rPr lang="en-US" smtClean="0"/>
              <a:t>10/2/2019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FFFC3-7333-C349-AAF7-C179C605F6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100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8C840-1473-E347-92CA-E5CA05E20E52}" type="datetimeFigureOut">
              <a:rPr lang="en-US" smtClean="0"/>
              <a:t>10/2/2019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FFFC3-7333-C349-AAF7-C179C605F6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523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www.cbsnews.com/2100-18560_162-6402854.html?pageNum=7&amp;tag=contentMain;contentBody" TargetMode="Externa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informahealthcare.com/doi/pdf/10.3109/21678421.2014.959297" TargetMode="External"/><Relationship Id="rId2" Type="http://schemas.openxmlformats.org/officeDocument/2006/relationships/hyperlink" Target="http://www.deankrafthealer.com/Dean-Kraft-Fox-TV-Sightings-May-1-1992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cbi.nlm.nih.gov/pubmed/30663902" TargetMode="Externa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1865743/" TargetMode="External"/><Relationship Id="rId2" Type="http://schemas.openxmlformats.org/officeDocument/2006/relationships/hyperlink" Target="https://www.ncbi.nlm.nih.gov/pubmed/19412105" TargetMode="Externa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EF4E260-B79D-41D8-90EB-C84807CD77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135" y="476778"/>
            <a:ext cx="7212450" cy="5920653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8215" y="1269255"/>
            <a:ext cx="5956353" cy="3038947"/>
          </a:xfrm>
        </p:spPr>
        <p:txBody>
          <a:bodyPr>
            <a:normAutofit/>
          </a:bodyPr>
          <a:lstStyle/>
          <a:p>
            <a:pPr algn="r"/>
            <a:br>
              <a:rPr lang="en-US" sz="5400" dirty="0">
                <a:solidFill>
                  <a:srgbClr val="FFFFFF"/>
                </a:solidFill>
              </a:rPr>
            </a:br>
            <a:r>
              <a:rPr lang="en-US" sz="5400" dirty="0">
                <a:solidFill>
                  <a:srgbClr val="FFFFFF"/>
                </a:solidFill>
              </a:rPr>
              <a:t>Untangling The ALS X-Files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8215" y="4578114"/>
            <a:ext cx="5956353" cy="1247274"/>
          </a:xfrm>
        </p:spPr>
        <p:txBody>
          <a:bodyPr>
            <a:normAutofit/>
          </a:bodyPr>
          <a:lstStyle/>
          <a:p>
            <a:pPr algn="r"/>
            <a:r>
              <a:rPr lang="en-US" sz="2000" i="1" dirty="0">
                <a:solidFill>
                  <a:srgbClr val="FFFFFF"/>
                </a:solidFill>
              </a:rPr>
              <a:t>Richard Bedlack MD PhD</a:t>
            </a:r>
          </a:p>
          <a:p>
            <a:pPr algn="r"/>
            <a:r>
              <a:rPr lang="en-US" sz="2000" i="1" dirty="0">
                <a:solidFill>
                  <a:srgbClr val="FFFFFF"/>
                </a:solidFill>
              </a:rPr>
              <a:t>Duke ALS Clinic</a:t>
            </a:r>
          </a:p>
          <a:p>
            <a:pPr algn="r"/>
            <a:r>
              <a:rPr lang="en-US" sz="2000" i="1" dirty="0">
                <a:solidFill>
                  <a:srgbClr val="FFFFFF"/>
                </a:solidFill>
              </a:rPr>
              <a:t>Durham NC, USA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686AD50-C6DC-4D98-A467-9AC1F3C2D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30880" y="4424906"/>
            <a:ext cx="3657600" cy="0"/>
          </a:xfrm>
          <a:prstGeom prst="line">
            <a:avLst/>
          </a:prstGeom>
          <a:ln w="22225">
            <a:solidFill>
              <a:srgbClr val="D0CEC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2">
            <a:extLst>
              <a:ext uri="{FF2B5EF4-FFF2-40B4-BE49-F238E27FC236}">
                <a16:creationId xmlns:a16="http://schemas.microsoft.com/office/drawing/2014/main" id="{241208F6-8B1C-4098-9388-150BC8E44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452" y="476778"/>
            <a:ext cx="3864383" cy="5920653"/>
          </a:xfrm>
          <a:prstGeom prst="rect">
            <a:avLst/>
          </a:prstGeom>
          <a:solidFill>
            <a:srgbClr val="ABAD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21649" y="1269255"/>
            <a:ext cx="3005313" cy="4694223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</a:rPr>
              <a:t>Disclosures: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</a:rPr>
              <a:t>Research support from ALSA, MNDA, Cytokinetics, GSK, Ultragenyx, Orion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</a:rPr>
              <a:t>Consulting support from ALSA, Cytokinetics, Mallinkrodt, Brainstorm, MT Pharma</a:t>
            </a:r>
          </a:p>
          <a:p>
            <a:pPr>
              <a:spcAft>
                <a:spcPts val="600"/>
              </a:spcAft>
            </a:pP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276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Potential Flaws in Anecdotes</a:t>
            </a: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49" y="1960636"/>
            <a:ext cx="3661831" cy="295692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0574" y="2421682"/>
            <a:ext cx="4977578" cy="363928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Outcome measures of uncertain clinical significance reported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Fasciculations not usually bothersome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Fasciculation frequency not correlated with limb strength or disease progression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  <a:p>
            <a:pPr marL="457200" lvl="1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023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Flaws in Anecdotes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308600" cy="4351338"/>
          </a:xfrm>
        </p:spPr>
        <p:txBody>
          <a:bodyPr>
            <a:normAutofit/>
          </a:bodyPr>
          <a:lstStyle/>
          <a:p>
            <a:r>
              <a:rPr lang="en-US" dirty="0"/>
              <a:t>Failure to account for the natural history of the disease </a:t>
            </a:r>
          </a:p>
          <a:p>
            <a:pPr lvl="1"/>
            <a:r>
              <a:rPr lang="en-US" dirty="0"/>
              <a:t>It is not uncommon for PALS to have periods of stability (plateaus) or small improvements (small reversals)</a:t>
            </a:r>
          </a:p>
          <a:p>
            <a:pPr lvl="1"/>
            <a:r>
              <a:rPr lang="en-US" dirty="0"/>
              <a:t>75% of participants in PRO-ACT had a plateau lasting 6 weeks at some point in their illness</a:t>
            </a:r>
          </a:p>
          <a:p>
            <a:pPr lvl="5"/>
            <a:r>
              <a:rPr lang="it-IT" sz="900" i="1" dirty="0"/>
              <a:t>Neurology. 2016 Mar 1;86(9):808-12</a:t>
            </a:r>
            <a:endParaRPr lang="en-US" sz="900" i="1" dirty="0"/>
          </a:p>
          <a:p>
            <a:pPr lvl="5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Content Placeholder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237" y="1446320"/>
            <a:ext cx="3668495" cy="17678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64401" y="2646919"/>
            <a:ext cx="1261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 Placebo</a:t>
            </a:r>
          </a:p>
        </p:txBody>
      </p:sp>
      <p:pic>
        <p:nvPicPr>
          <p:cNvPr id="7" name="Content Placeholder 5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800" b="-24800"/>
          <a:stretch>
            <a:fillRect/>
          </a:stretch>
        </p:blipFill>
        <p:spPr bwMode="auto">
          <a:xfrm>
            <a:off x="6815523" y="2753094"/>
            <a:ext cx="4233334" cy="390683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Straight Connector 8"/>
          <p:cNvCxnSpPr/>
          <p:nvPr/>
        </p:nvCxnSpPr>
        <p:spPr>
          <a:xfrm>
            <a:off x="7749153" y="3595607"/>
            <a:ext cx="15498" cy="258135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144719" y="6176963"/>
            <a:ext cx="1381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 weeks</a:t>
            </a:r>
          </a:p>
        </p:txBody>
      </p:sp>
    </p:spTree>
    <p:extLst>
      <p:ext uri="{BB962C8B-B14F-4D97-AF65-F5344CB8AC3E}">
        <p14:creationId xmlns:p14="http://schemas.microsoft.com/office/powerpoint/2010/main" val="1571714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Failure to Recognize Flaws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Common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Why?</a:t>
            </a:r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66" y="2609813"/>
            <a:ext cx="4038600" cy="21305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33733" y="4875282"/>
            <a:ext cx="243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/>
              <a:t>http://www.scientificamerican.com/article/how-anecdotal-evidence-can-undermine-scientific-results/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19800" y="2986019"/>
            <a:ext cx="52662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“we have evolved brains that pay attention to anecdotes because false positives (believing there is a connection between A and B when there is not) are usually harmless, whereas false negatives (believing there is no connection between A and B when there is) may take you out of the gene pool.”</a:t>
            </a:r>
          </a:p>
        </p:txBody>
      </p:sp>
    </p:spTree>
    <p:extLst>
      <p:ext uri="{BB962C8B-B14F-4D97-AF65-F5344CB8AC3E}">
        <p14:creationId xmlns:p14="http://schemas.microsoft.com/office/powerpoint/2010/main" val="15738549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3">
            <a:extLst>
              <a:ext uri="{FF2B5EF4-FFF2-40B4-BE49-F238E27FC236}">
                <a16:creationId xmlns:a16="http://schemas.microsoft.com/office/drawing/2014/main" id="{99899462-FC16-43B0-966B-FCA263450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654295" y="478232"/>
            <a:ext cx="7034121" cy="5918673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7762" y="1053711"/>
            <a:ext cx="5638994" cy="142444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Underappreciated Harms from AOTs</a:t>
            </a:r>
          </a:p>
        </p:txBody>
      </p:sp>
      <p:pic>
        <p:nvPicPr>
          <p:cNvPr id="9" name="Content Placeholder 8" descr="Screen Shot 2016-06-25 at 11.36.20 AM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754" r="-26754"/>
          <a:stretch>
            <a:fillRect/>
          </a:stretch>
        </p:blipFill>
        <p:spPr>
          <a:xfrm>
            <a:off x="1065908" y="478232"/>
            <a:ext cx="2494685" cy="2789902"/>
          </a:xfrm>
          <a:prstGeom prst="rect">
            <a:avLst/>
          </a:prstGeom>
        </p:spPr>
      </p:pic>
      <p:cxnSp>
        <p:nvCxnSpPr>
          <p:cNvPr id="24" name="Straight Connector 15">
            <a:extLst>
              <a:ext uri="{FF2B5EF4-FFF2-40B4-BE49-F238E27FC236}">
                <a16:creationId xmlns:a16="http://schemas.microsoft.com/office/drawing/2014/main" id="{AAFEA932-2DF1-410C-A00A-7A1E7DBF7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30098" y="2639023"/>
            <a:ext cx="4562441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86" y="3752734"/>
            <a:ext cx="3662730" cy="246318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97762" y="2799889"/>
            <a:ext cx="5747187" cy="298754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FF"/>
                </a:solidFill>
              </a:rPr>
              <a:t>Financial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FF"/>
                </a:solidFill>
              </a:rPr>
              <a:t>AOTs can cost hundreds, thousands, hundreds of thousands of dollars</a:t>
            </a:r>
          </a:p>
          <a:p>
            <a:pPr lvl="5">
              <a:buFont typeface="Arial" panose="020B0604020202020204" pitchFamily="34" charset="0"/>
              <a:buChar char="•"/>
            </a:pPr>
            <a:r>
              <a:rPr lang="en-US" sz="1000" i="1" dirty="0">
                <a:solidFill>
                  <a:srgbClr val="FFFFFF"/>
                </a:solidFill>
              </a:rPr>
              <a:t>Ex. ALS 2010;11:414-416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FF"/>
                </a:solidFill>
              </a:rPr>
              <a:t>Physical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FF"/>
                </a:solidFill>
              </a:rPr>
              <a:t>Infections, blood clots, tumors, deaths</a:t>
            </a:r>
          </a:p>
          <a:p>
            <a:pPr lvl="5">
              <a:buFont typeface="Arial" panose="020B0604020202020204" pitchFamily="34" charset="0"/>
              <a:buChar char="•"/>
            </a:pPr>
            <a:r>
              <a:rPr lang="en-US" sz="1000" i="1" dirty="0">
                <a:solidFill>
                  <a:srgbClr val="FFFFFF"/>
                </a:solidFill>
              </a:rPr>
              <a:t>Ex. ALS 2010;11:328-330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FF"/>
                </a:solidFill>
              </a:rPr>
              <a:t>Scientific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FF"/>
                </a:solidFill>
              </a:rPr>
              <a:t>Low enrollment rate (2 patients/site/month) in our trials</a:t>
            </a:r>
          </a:p>
          <a:p>
            <a:pPr lvl="5">
              <a:buFont typeface="Arial" panose="020B0604020202020204" pitchFamily="34" charset="0"/>
              <a:buChar char="•"/>
            </a:pPr>
            <a:r>
              <a:rPr lang="en-US" sz="1000" i="1" dirty="0">
                <a:solidFill>
                  <a:srgbClr val="FFFFFF"/>
                </a:solidFill>
              </a:rPr>
              <a:t>ALS 2008;9:257-65</a:t>
            </a:r>
            <a:endParaRPr lang="en-US" sz="1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0546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Why Are Harmful Anecdotes Less Influential?</a:t>
            </a:r>
          </a:p>
        </p:txBody>
      </p:sp>
      <p:sp>
        <p:nvSpPr>
          <p:cNvPr id="15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30" y="1629089"/>
            <a:ext cx="3339468" cy="362002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0574" y="2421682"/>
            <a:ext cx="4977578" cy="363928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</a:rPr>
              <a:t>“I already have ALS, what worse could possibly happen?”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900" dirty="0">
              <a:solidFill>
                <a:srgbClr val="00000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</a:rPr>
              <a:t>Anecdotes describing harm are not as easy for PALS to find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</a:rPr>
              <a:t>Reporting bias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</a:rPr>
              <a:t>Not on proponents’ websites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</a:rPr>
              <a:t>Scattered across many different Internet locations (ex. different chat rooms)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</a:rPr>
              <a:t>Scientific literature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</a:rPr>
              <a:t>Difficult to access ($$)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67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6365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rgbClr val="FFFFFF"/>
                </a:solidFill>
              </a:rPr>
              <a:t>ALSUntangled</a:t>
            </a:r>
          </a:p>
        </p:txBody>
      </p:sp>
      <p:pic>
        <p:nvPicPr>
          <p:cNvPr id="5" name="Picture 4" descr="opening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0" r="-1" b="12089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Started 2009 </a:t>
            </a:r>
          </a:p>
          <a:p>
            <a:r>
              <a:rPr lang="en-US" sz="2000" dirty="0">
                <a:solidFill>
                  <a:srgbClr val="FFFFFF"/>
                </a:solidFill>
              </a:rPr>
              <a:t>Goal: develop group of clinicians &amp; scientists that systematically assess AOTs, toward ultimately helping PALS make more informed decisions</a:t>
            </a:r>
          </a:p>
          <a:p>
            <a:r>
              <a:rPr lang="en-US" sz="2000" dirty="0">
                <a:solidFill>
                  <a:srgbClr val="FFFFFF"/>
                </a:solidFill>
              </a:rPr>
              <a:t>Methods</a:t>
            </a:r>
          </a:p>
          <a:p>
            <a:pPr lvl="1"/>
            <a:r>
              <a:rPr lang="en-US" sz="2000" dirty="0">
                <a:solidFill>
                  <a:srgbClr val="FFFFFF"/>
                </a:solidFill>
              </a:rPr>
              <a:t>Inputs </a:t>
            </a:r>
          </a:p>
          <a:p>
            <a:pPr lvl="1"/>
            <a:r>
              <a:rPr lang="en-US" sz="2000" dirty="0">
                <a:solidFill>
                  <a:srgbClr val="FFFFFF"/>
                </a:solidFill>
              </a:rPr>
              <a:t>Investigations/Reviews</a:t>
            </a:r>
          </a:p>
          <a:p>
            <a:pPr lvl="1"/>
            <a:r>
              <a:rPr lang="en-US" sz="2000" dirty="0">
                <a:solidFill>
                  <a:srgbClr val="FFFFFF"/>
                </a:solidFill>
              </a:rPr>
              <a:t>Outputs</a:t>
            </a:r>
          </a:p>
        </p:txBody>
      </p:sp>
    </p:spTree>
    <p:extLst>
      <p:ext uri="{BB962C8B-B14F-4D97-AF65-F5344CB8AC3E}">
        <p14:creationId xmlns:p14="http://schemas.microsoft.com/office/powerpoint/2010/main" val="527028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104" y="802955"/>
            <a:ext cx="5402951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Inputs from PALS, CALS</a:t>
            </a: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C6CBB3-64FB-2249-860A-E5558E9BCE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10909" b="2"/>
          <a:stretch/>
        </p:blipFill>
        <p:spPr>
          <a:xfrm>
            <a:off x="20" y="907231"/>
            <a:ext cx="4838021" cy="5063738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0574" y="2421682"/>
            <a:ext cx="4977578" cy="363928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Face to face visits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Emails with one of our team members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Twitter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Don’t need to remember specific email address, just key word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Currently have more than 3,700 Twitter followers</a:t>
            </a:r>
          </a:p>
        </p:txBody>
      </p:sp>
    </p:spTree>
    <p:extLst>
      <p:ext uri="{BB962C8B-B14F-4D97-AF65-F5344CB8AC3E}">
        <p14:creationId xmlns:p14="http://schemas.microsoft.com/office/powerpoint/2010/main" val="4779191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Inputs from PALS, CALS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&gt;400 suggested AOTs, listed on Open Reviews section of our website (www.alsuntangled.org)</a:t>
            </a:r>
          </a:p>
          <a:p>
            <a:r>
              <a:rPr lang="en-US" dirty="0"/>
              <a:t>Prioritization</a:t>
            </a:r>
          </a:p>
          <a:p>
            <a:pPr lvl="1"/>
            <a:r>
              <a:rPr lang="en-US" dirty="0"/>
              <a:t>Votes</a:t>
            </a:r>
          </a:p>
          <a:p>
            <a:pPr lvl="1"/>
            <a:r>
              <a:rPr lang="en-US" dirty="0"/>
              <a:t>Multiplier</a:t>
            </a:r>
          </a:p>
          <a:p>
            <a:pPr lvl="2"/>
            <a:r>
              <a:rPr lang="en-US" dirty="0"/>
              <a:t>0 if we cannot find any useful disclosable information on the AOT </a:t>
            </a:r>
          </a:p>
          <a:p>
            <a:pPr lvl="2"/>
            <a:r>
              <a:rPr lang="en-US" dirty="0"/>
              <a:t>1 if we understand what the AOT is but cannot find a published ALS trial or case series on it</a:t>
            </a:r>
          </a:p>
          <a:p>
            <a:pPr lvl="2"/>
            <a:r>
              <a:rPr lang="en-US" dirty="0"/>
              <a:t>2 if we can find at least 1 published ALS clinical trial or case series on it.</a:t>
            </a:r>
          </a:p>
          <a:p>
            <a:pPr lvl="2"/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0864312" y="5951349"/>
            <a:ext cx="0" cy="57343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414861" y="5305018"/>
            <a:ext cx="938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Many Others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820740-EE99-C945-840D-555B476B71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8292" y="0"/>
            <a:ext cx="3207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931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979.jpg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9" r="16325" b="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Reviews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4997" y="2272143"/>
            <a:ext cx="4706803" cy="37888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Team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&gt;120 members, 10 countries (USA, Canada, Ireland, Israel, Spain, Thailand, Sweden, Poland, France, Russia)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Standard operating procedures (SOPs) guide everything we do, from information gathering to writing, crowd-sourcing drafts</a:t>
            </a:r>
          </a:p>
        </p:txBody>
      </p:sp>
    </p:spTree>
    <p:extLst>
      <p:ext uri="{BB962C8B-B14F-4D97-AF65-F5344CB8AC3E}">
        <p14:creationId xmlns:p14="http://schemas.microsoft.com/office/powerpoint/2010/main" val="3141284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38200"/>
            <a:ext cx="12142901" cy="51392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44715" y="304800"/>
            <a:ext cx="4453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ALSUntangled Table Of Evidence (TOE)</a:t>
            </a:r>
          </a:p>
        </p:txBody>
      </p:sp>
      <p:sp>
        <p:nvSpPr>
          <p:cNvPr id="2" name="Rectangle 1"/>
          <p:cNvSpPr/>
          <p:nvPr/>
        </p:nvSpPr>
        <p:spPr>
          <a:xfrm>
            <a:off x="123986" y="4757980"/>
            <a:ext cx="12068014" cy="12194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720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9026" y="914401"/>
            <a:ext cx="4041775" cy="1260475"/>
          </a:xfrm>
        </p:spPr>
        <p:txBody>
          <a:bodyPr>
            <a:normAutofit/>
          </a:bodyPr>
          <a:lstStyle/>
          <a:p>
            <a:r>
              <a:rPr lang="en-US" sz="3600" dirty="0"/>
              <a:t>The Original X-Files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TV show, 1993-2002; 2016-2018; Movies</a:t>
            </a:r>
          </a:p>
          <a:p>
            <a:r>
              <a:rPr lang="en-US" dirty="0"/>
              <a:t>Fox Mulder</a:t>
            </a:r>
          </a:p>
          <a:p>
            <a:pPr lvl="1"/>
            <a:r>
              <a:rPr lang="en-US" dirty="0"/>
              <a:t>Baby sister Samantha disappeared</a:t>
            </a:r>
          </a:p>
          <a:p>
            <a:pPr lvl="2"/>
            <a:r>
              <a:rPr lang="en-US" dirty="0"/>
              <a:t>Aliens?</a:t>
            </a:r>
          </a:p>
          <a:p>
            <a:pPr lvl="1"/>
            <a:r>
              <a:rPr lang="en-US" dirty="0"/>
              <a:t>Spends the rest of his life trying to prove that aliens and other supernatural creatures are real</a:t>
            </a:r>
          </a:p>
          <a:p>
            <a:r>
              <a:rPr lang="en-US" dirty="0"/>
              <a:t>Each episode would open with a strange occurrence</a:t>
            </a:r>
          </a:p>
          <a:p>
            <a:pPr lvl="2"/>
            <a:r>
              <a:rPr lang="en-US" i="1" u="sng" dirty="0"/>
              <a:t>Usually</a:t>
            </a:r>
            <a:r>
              <a:rPr lang="en-US" dirty="0"/>
              <a:t> a rational explanation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01000" y="6096001"/>
            <a:ext cx="2362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/>
              <a:t>http://en.wikipedia.org/wiki/The_X-Files</a:t>
            </a:r>
          </a:p>
        </p:txBody>
      </p:sp>
      <p:pic>
        <p:nvPicPr>
          <p:cNvPr id="12" name="Content Placeholder 11" descr="imagesop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6" r="11706"/>
          <a:stretch>
            <a:fillRect/>
          </a:stretch>
        </p:blipFill>
        <p:spPr>
          <a:xfrm>
            <a:off x="0" y="0"/>
            <a:ext cx="6020562" cy="6858000"/>
          </a:xfrm>
        </p:spPr>
      </p:pic>
    </p:spTree>
    <p:extLst>
      <p:ext uri="{BB962C8B-B14F-4D97-AF65-F5344CB8AC3E}">
        <p14:creationId xmlns:p14="http://schemas.microsoft.com/office/powerpoint/2010/main" val="12033152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38200"/>
            <a:ext cx="12142901" cy="513926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44715" y="304800"/>
            <a:ext cx="4453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ALSUntangled Table Of Evidence (TOE)</a:t>
            </a:r>
          </a:p>
        </p:txBody>
      </p:sp>
      <p:sp>
        <p:nvSpPr>
          <p:cNvPr id="2" name="Rectangle 1"/>
          <p:cNvSpPr/>
          <p:nvPr/>
        </p:nvSpPr>
        <p:spPr>
          <a:xfrm>
            <a:off x="123986" y="4757980"/>
            <a:ext cx="12068014" cy="12194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82678" y="5095095"/>
            <a:ext cx="795063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2200" dirty="0"/>
              <a:t>Can help PALS validate, centralize both positive and negative anecdotes, temper conclusions based on natural history of disease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6171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95E14-5A84-5643-B5D4-E3C760D63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3600" y="1396289"/>
            <a:ext cx="50063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Outputs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58D44E42-C462-4105-BC86-FE75B4E3C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024154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8EACC7-D575-BE49-84F8-6252DD20D8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58044" y="2871982"/>
            <a:ext cx="5006336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500" dirty="0"/>
              <a:t>Reviews ultimately published in ALS-FTD and under Completed Reviews on our website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500" dirty="0"/>
              <a:t>Free to download and read (click on the name and a PDF opens)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500" dirty="0"/>
              <a:t>50 published so far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500" dirty="0"/>
              <a:t>TOE grades posted for those who want a quick summary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sz="1500" dirty="0"/>
              <a:t>TOE grade updates from earlier reviews in progress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500" dirty="0"/>
              <a:t>New podcasts available on partner website (https://www.rarediseasesnetwork.org/cms/create/patients)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500" dirty="0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08C75B6A-1391-0742-A78E-15C1CD54E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20" y="203012"/>
            <a:ext cx="3023483" cy="620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357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31B19-3006-624D-A797-E2A5497D1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3600" y="1396289"/>
            <a:ext cx="50063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Success?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F74D28C-3268-4E35-8EE1-D92CB4A85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8D44E42-C462-4105-BC86-FE75B4E3C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024154" cy="685800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3E608C0-5A7A-424D-BE92-31962D1FE9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r="-2" b="4487"/>
          <a:stretch/>
        </p:blipFill>
        <p:spPr>
          <a:xfrm>
            <a:off x="480838" y="286808"/>
            <a:ext cx="3872081" cy="481859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2572A-9091-A348-AF6E-E3F42B98D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58044" y="2871982"/>
            <a:ext cx="5006336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Each review takes about 40 person-hours to complete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8 of the top 10 most downloaded articles in the history of ALS-FTD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/>
              <a:t>More than 120K downloads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Podcasts getting hundreds of listens each month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/>
              <a:t>Won AAN 2019 Brainstorm Award for innovative technology that improves patient care</a:t>
            </a:r>
          </a:p>
        </p:txBody>
      </p:sp>
    </p:spTree>
    <p:extLst>
      <p:ext uri="{BB962C8B-B14F-4D97-AF65-F5344CB8AC3E}">
        <p14:creationId xmlns:p14="http://schemas.microsoft.com/office/powerpoint/2010/main" val="11354112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 Learned-Proponents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A few are “snake oil salesmen”</a:t>
            </a:r>
          </a:p>
          <a:p>
            <a:pPr lvl="3"/>
            <a:r>
              <a:rPr lang="en-US" i="1" dirty="0">
                <a:hlinkClick r:id="rId2"/>
              </a:rPr>
              <a:t>http://lamesa.patch.com/articles/larry-stowe-sought-on-arrest-warrant-in-texas-inafmous-on-60-minutes</a:t>
            </a:r>
          </a:p>
          <a:p>
            <a:pPr lvl="3"/>
            <a:r>
              <a:rPr lang="en-US" i="1" dirty="0">
                <a:hlinkClick r:id="rId2"/>
              </a:rPr>
              <a:t>http://www.cbsnews.com/2100-18560_162-6402854.html?pageNum=7&amp;tag=contentMain;contentBody</a:t>
            </a:r>
            <a:endParaRPr lang="en-US" i="1" dirty="0"/>
          </a:p>
          <a:p>
            <a:pPr lvl="3"/>
            <a:r>
              <a:rPr lang="en-US" i="1" dirty="0"/>
              <a:t>ALS 2010;11:414-416</a:t>
            </a:r>
          </a:p>
          <a:p>
            <a:pPr lvl="3"/>
            <a:r>
              <a:rPr lang="en-US" i="1" dirty="0"/>
              <a:t>http://timesofsandiego.com/crime/2014/05/05/la-mesas-21st-century-snake-oil-salesman-on-60-minutes-gets-6-year-term/</a:t>
            </a:r>
          </a:p>
          <a:p>
            <a:pPr lvl="2"/>
            <a:endParaRPr lang="en-US" dirty="0"/>
          </a:p>
          <a:p>
            <a:r>
              <a:rPr lang="en-US" dirty="0"/>
              <a:t>Most are “true believers”</a:t>
            </a:r>
          </a:p>
          <a:p>
            <a:endParaRPr lang="en-US" dirty="0"/>
          </a:p>
          <a:p>
            <a:r>
              <a:rPr lang="en-US" dirty="0"/>
              <a:t>Many have mannerisms that patients appreciate and mainstream doctors can learn from: optimism, respect, responsiveness</a:t>
            </a:r>
          </a:p>
        </p:txBody>
      </p:sp>
      <p:pic>
        <p:nvPicPr>
          <p:cNvPr id="5" name="Content Placeholder 4" descr="Screen Shot 2012-05-07 at 7.47.11 PM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71235"/>
            <a:ext cx="5181600" cy="38601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48500" y="5988734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Dr. Joe Hickey: A “True Believer”</a:t>
            </a:r>
          </a:p>
          <a:p>
            <a:r>
              <a:rPr lang="en-US" dirty="0"/>
              <a:t>	-</a:t>
            </a:r>
            <a:r>
              <a:rPr lang="en-US" i="1" dirty="0"/>
              <a:t>ALS2009;10:490-491</a:t>
            </a:r>
          </a:p>
        </p:txBody>
      </p:sp>
    </p:spTree>
    <p:extLst>
      <p:ext uri="{BB962C8B-B14F-4D97-AF65-F5344CB8AC3E}">
        <p14:creationId xmlns:p14="http://schemas.microsoft.com/office/powerpoint/2010/main" val="19204616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chemeClr val="accent1"/>
                </a:solidFill>
              </a:rPr>
              <a:t>Lessons Learned-Treatments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 lnSpcReduction="10000"/>
          </a:bodyPr>
          <a:lstStyle/>
          <a:p>
            <a:r>
              <a:rPr lang="en-US" sz="2400" dirty="0"/>
              <a:t>Many AOTs (even some of the strangest sounding ones) actually have plausible mechanisms, and should be studied further</a:t>
            </a:r>
          </a:p>
          <a:p>
            <a:pPr lvl="2"/>
            <a:r>
              <a:rPr lang="en-US" sz="2400" dirty="0"/>
              <a:t>Lunasin (alters histone acetylation)</a:t>
            </a:r>
          </a:p>
          <a:p>
            <a:pPr lvl="2"/>
            <a:r>
              <a:rPr lang="en-US" sz="2400" dirty="0"/>
              <a:t>MitoQ (antioxidant which concentrates in mitochondria)</a:t>
            </a:r>
          </a:p>
          <a:p>
            <a:pPr lvl="2"/>
            <a:r>
              <a:rPr lang="en-US" sz="2400" dirty="0"/>
              <a:t>Protandim (Nrf2 activator)</a:t>
            </a:r>
          </a:p>
          <a:p>
            <a:pPr lvl="2"/>
            <a:r>
              <a:rPr lang="en-US" sz="2400" dirty="0"/>
              <a:t>L-serine (Blocks BMAA toxicity)</a:t>
            </a:r>
          </a:p>
          <a:p>
            <a:pPr lvl="2"/>
            <a:r>
              <a:rPr lang="en-US" sz="2400" dirty="0"/>
              <a:t>Coconut Oil (source of ketone bodies)</a:t>
            </a:r>
          </a:p>
          <a:p>
            <a:pPr lvl="2"/>
            <a:r>
              <a:rPr lang="en-US" sz="2400" dirty="0"/>
              <a:t>Cannabis (modulates neuroinflammation)</a:t>
            </a:r>
          </a:p>
          <a:p>
            <a:pPr lvl="2"/>
            <a:r>
              <a:rPr lang="en-US" sz="2400" dirty="0"/>
              <a:t>Fecal Transplants (alter microbiome)</a:t>
            </a:r>
          </a:p>
          <a:p>
            <a:pPr lvl="2"/>
            <a:r>
              <a:rPr lang="en-US" sz="2400" dirty="0"/>
              <a:t>Basis, Resveratrol (sirtuins)</a:t>
            </a:r>
          </a:p>
          <a:p>
            <a:pPr lvl="2"/>
            <a:r>
              <a:rPr lang="en-US" sz="2400" dirty="0"/>
              <a:t>Several others</a:t>
            </a:r>
          </a:p>
        </p:txBody>
      </p:sp>
    </p:spTree>
    <p:extLst>
      <p:ext uri="{BB962C8B-B14F-4D97-AF65-F5344CB8AC3E}">
        <p14:creationId xmlns:p14="http://schemas.microsoft.com/office/powerpoint/2010/main" val="5483461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Nelda Buss’ Dramatic ALS Reversal Is Real!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6714067" cy="4351338"/>
          </a:xfrm>
        </p:spPr>
        <p:txBody>
          <a:bodyPr>
            <a:normAutofit/>
          </a:bodyPr>
          <a:lstStyle/>
          <a:p>
            <a:r>
              <a:rPr lang="en-US" sz="1100" dirty="0"/>
              <a:t>Gradual, painless, limb onset weakness at age 43</a:t>
            </a:r>
          </a:p>
          <a:p>
            <a:r>
              <a:rPr lang="en-US" sz="1100" dirty="0"/>
              <a:t>Within 6m, unable to walk or accomplish ADLs</a:t>
            </a:r>
          </a:p>
          <a:p>
            <a:r>
              <a:rPr lang="en-US" sz="1100" dirty="0"/>
              <a:t>Within 12m, quadriplegic and short of breath</a:t>
            </a:r>
          </a:p>
          <a:p>
            <a:r>
              <a:rPr lang="en-US" sz="1100" dirty="0"/>
              <a:t>No relevant PMH, FH, SH</a:t>
            </a:r>
          </a:p>
          <a:p>
            <a:r>
              <a:rPr lang="en-US" sz="1100" dirty="0"/>
              <a:t>Seen at UVa (Wooten, Pascuzzi, Phillips)</a:t>
            </a:r>
          </a:p>
          <a:p>
            <a:pPr lvl="2"/>
            <a:r>
              <a:rPr lang="en-US" sz="1100" dirty="0"/>
              <a:t>Exams showed diffuse arm and leg weakness, pathologically brisk jaw, limb reflexes, normal mental status, cranial nerves, sensation</a:t>
            </a:r>
          </a:p>
          <a:p>
            <a:pPr lvl="2"/>
            <a:r>
              <a:rPr lang="en-US" sz="1100" dirty="0"/>
              <a:t>2 sets of NCS showed no sensory neuropathy or motor conduction block</a:t>
            </a:r>
          </a:p>
          <a:p>
            <a:pPr lvl="2"/>
            <a:r>
              <a:rPr lang="en-US" sz="1100" dirty="0"/>
              <a:t>2 EMGs showed progressive denervation and reinnervation cervical, reinnervation lumbar segments</a:t>
            </a:r>
          </a:p>
          <a:p>
            <a:pPr lvl="2"/>
            <a:r>
              <a:rPr lang="en-US" sz="1100" dirty="0"/>
              <a:t>Cervical myelogram unremarkable</a:t>
            </a:r>
          </a:p>
          <a:p>
            <a:pPr lvl="2"/>
            <a:r>
              <a:rPr lang="en-US" sz="1100" dirty="0"/>
              <a:t>Blood (ESR, RPR, TSH) and CSF unremarkable</a:t>
            </a:r>
          </a:p>
          <a:p>
            <a:pPr lvl="2"/>
            <a:r>
              <a:rPr lang="en-US" sz="1100" dirty="0"/>
              <a:t>Diagnosis: ALS </a:t>
            </a:r>
          </a:p>
          <a:p>
            <a:pPr lvl="1"/>
            <a:endParaRPr lang="en-US" sz="1100" dirty="0"/>
          </a:p>
          <a:p>
            <a:pPr marL="228600" lvl="2">
              <a:spcBef>
                <a:spcPts val="1000"/>
              </a:spcBef>
            </a:pPr>
            <a:r>
              <a:rPr lang="en-US" sz="1100" dirty="0"/>
              <a:t>Stopped seeing doctors after Dean Kraft, but multiple videos show near complete recovery of arm and leg strength (max recovery 2y post nadir)</a:t>
            </a:r>
          </a:p>
          <a:p>
            <a:endParaRPr lang="en-US" sz="1100" dirty="0"/>
          </a:p>
          <a:p>
            <a:pPr lvl="2"/>
            <a:r>
              <a:rPr lang="en-US" sz="1100" i="1" dirty="0">
                <a:hlinkClick r:id="rId2"/>
              </a:rPr>
              <a:t>www.deankrafthealer.com/Dean-Kraft-Fox-TV-Sightings-</a:t>
            </a:r>
            <a:r>
              <a:rPr lang="tr-TR" sz="1100" i="1" dirty="0">
                <a:hlinkClick r:id="rId2"/>
              </a:rPr>
              <a:t>May-1-1992.html</a:t>
            </a:r>
            <a:endParaRPr lang="tr-TR" sz="1100" i="1" dirty="0"/>
          </a:p>
          <a:p>
            <a:pPr lvl="2"/>
            <a:r>
              <a:rPr lang="en-US" sz="1100" i="1" dirty="0">
                <a:hlinkClick r:id="rId3"/>
              </a:rPr>
              <a:t>http://informahealthcare.com/doi/pdf/10.3109/21678421.2014.959297</a:t>
            </a:r>
            <a:endParaRPr lang="en-US" sz="1100" i="1" dirty="0"/>
          </a:p>
        </p:txBody>
      </p:sp>
      <p:pic>
        <p:nvPicPr>
          <p:cNvPr id="9" name="Picture 8" descr="Screen Shot 2015-01-23 at 9.19.15 A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7" r="5317" b="-1"/>
          <a:stretch/>
        </p:blipFill>
        <p:spPr>
          <a:xfrm>
            <a:off x="8020569" y="1904284"/>
            <a:ext cx="3152439" cy="344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8264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chemeClr val="accent1"/>
                </a:solidFill>
              </a:rPr>
              <a:t>42 Other Examples of Dramatic ALS Reversals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en-US" sz="2400" dirty="0"/>
              <a:t>Validated ALS diagnoses, dramatic improvement in at least 1 recognized objective ALS outcome measure</a:t>
            </a:r>
          </a:p>
          <a:p>
            <a:endParaRPr lang="en-US" sz="2400" dirty="0"/>
          </a:p>
          <a:p>
            <a:r>
              <a:rPr lang="en-US" sz="2400" dirty="0"/>
              <a:t>What happened to these people is so different from the natural history of ALS that it warrants further study</a:t>
            </a:r>
          </a:p>
        </p:txBody>
      </p:sp>
    </p:spTree>
    <p:extLst>
      <p:ext uri="{BB962C8B-B14F-4D97-AF65-F5344CB8AC3E}">
        <p14:creationId xmlns:p14="http://schemas.microsoft.com/office/powerpoint/2010/main" val="8673333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dirty="0"/>
              <a:t>Unexpected and Dramatic Patient Improvement is a Model for Drug Discovery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" r="13227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4787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Example in ALS: Nuedexta</a:t>
            </a:r>
          </a:p>
          <a:p>
            <a:pPr lvl="4">
              <a:buFont typeface="Arial" panose="020B0604020202020204" pitchFamily="34" charset="0"/>
              <a:buChar char="•"/>
            </a:pPr>
            <a:r>
              <a:rPr lang="en-US" sz="2000" i="1" dirty="0"/>
              <a:t>Neurol Ther 2014;17:15</a:t>
            </a:r>
          </a:p>
        </p:txBody>
      </p:sp>
    </p:spTree>
    <p:extLst>
      <p:ext uri="{BB962C8B-B14F-4D97-AF65-F5344CB8AC3E}">
        <p14:creationId xmlns:p14="http://schemas.microsoft.com/office/powerpoint/2010/main" val="12295212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9899462-FC16-43B0-966B-FCA263450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654295" y="478232"/>
            <a:ext cx="7034121" cy="5918673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7762" y="1053711"/>
            <a:ext cx="5638994" cy="142444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Replication of ALS Reversals (R.O.A.R.)</a:t>
            </a:r>
          </a:p>
        </p:txBody>
      </p:sp>
      <p:pic>
        <p:nvPicPr>
          <p:cNvPr id="4" name="Content Placeholder 10" descr="Screen Shot 2015-04-11 at 9.07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880" r="-31880"/>
          <a:stretch>
            <a:fillRect/>
          </a:stretch>
        </p:blipFill>
        <p:spPr>
          <a:xfrm>
            <a:off x="1068269" y="478232"/>
            <a:ext cx="2489963" cy="278990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FEA932-2DF1-410C-A00A-7A1E7DBF7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30098" y="2639023"/>
            <a:ext cx="4562441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11" descr="Screen Shot 2015-04-11 at 9.06.2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9" r="-859"/>
          <a:stretch>
            <a:fillRect/>
          </a:stretch>
        </p:blipFill>
        <p:spPr>
          <a:xfrm>
            <a:off x="1068591" y="3589867"/>
            <a:ext cx="2489319" cy="278892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7762" y="2799889"/>
            <a:ext cx="5747187" cy="2987543"/>
          </a:xfrm>
        </p:spPr>
        <p:txBody>
          <a:bodyPr anchor="t">
            <a:normAutofit/>
          </a:bodyPr>
          <a:lstStyle/>
          <a:p>
            <a:r>
              <a:rPr lang="en-US" sz="1500" dirty="0">
                <a:solidFill>
                  <a:srgbClr val="FFFFFF"/>
                </a:solidFill>
              </a:rPr>
              <a:t>Small pilot trials of AOTs associated with Dramatic ALS Reversals</a:t>
            </a:r>
          </a:p>
          <a:p>
            <a:pPr lvl="1"/>
            <a:r>
              <a:rPr lang="en-US" sz="1500" dirty="0">
                <a:solidFill>
                  <a:srgbClr val="FFFFFF"/>
                </a:solidFill>
              </a:rPr>
              <a:t>Because most of AOTs are “GRAS” (generally regarded as safe), and because this program is looking for the largest signal ever in an ALS trial (reversal), these can have:</a:t>
            </a:r>
          </a:p>
          <a:p>
            <a:pPr lvl="2"/>
            <a:r>
              <a:rPr lang="en-US" sz="1500" dirty="0">
                <a:solidFill>
                  <a:srgbClr val="FFFFFF"/>
                </a:solidFill>
              </a:rPr>
              <a:t>Wide inclusion criteria</a:t>
            </a:r>
          </a:p>
          <a:p>
            <a:pPr lvl="2"/>
            <a:r>
              <a:rPr lang="en-US" sz="1500" dirty="0">
                <a:solidFill>
                  <a:srgbClr val="FFFFFF"/>
                </a:solidFill>
              </a:rPr>
              <a:t>Lack of placebo control (historical controls)</a:t>
            </a:r>
          </a:p>
          <a:p>
            <a:pPr lvl="2"/>
            <a:r>
              <a:rPr lang="en-US" sz="1500" dirty="0">
                <a:solidFill>
                  <a:srgbClr val="FFFFFF"/>
                </a:solidFill>
              </a:rPr>
              <a:t>Few in person visits (virtual visits)</a:t>
            </a:r>
          </a:p>
          <a:p>
            <a:pPr lvl="2"/>
            <a:r>
              <a:rPr lang="en-US" sz="1500" dirty="0">
                <a:solidFill>
                  <a:srgbClr val="FFFFFF"/>
                </a:solidFill>
              </a:rPr>
              <a:t>Results available in real time (PatientsLikeMe)</a:t>
            </a:r>
          </a:p>
          <a:p>
            <a:pPr lvl="2"/>
            <a:r>
              <a:rPr lang="en-US" sz="1500" dirty="0">
                <a:solidFill>
                  <a:srgbClr val="FFFFFF"/>
                </a:solidFill>
              </a:rPr>
              <a:t>Protocols published (www.alsreversals.org)</a:t>
            </a:r>
          </a:p>
        </p:txBody>
      </p:sp>
    </p:spTree>
    <p:extLst>
      <p:ext uri="{BB962C8B-B14F-4D97-AF65-F5344CB8AC3E}">
        <p14:creationId xmlns:p14="http://schemas.microsoft.com/office/powerpoint/2010/main" val="14763334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Lunasin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Soy peptide taken orally, reported to have antioxidant, anti-inflammatory, histone-acetylation altering properties (Grade C)</a:t>
            </a:r>
          </a:p>
          <a:p>
            <a:r>
              <a:rPr lang="en-US" dirty="0"/>
              <a:t>1 patient with MG and validated ALS experienced dramatic and validated improvements in speech, swallowing and limb strength over 1 year on this (Grade C)</a:t>
            </a:r>
          </a:p>
          <a:p>
            <a:pPr lvl="1"/>
            <a:r>
              <a:rPr lang="en-US" dirty="0"/>
              <a:t>15 others report non-validated improvements</a:t>
            </a:r>
          </a:p>
          <a:p>
            <a:r>
              <a:rPr lang="en-US" dirty="0"/>
              <a:t>Side effects: very rare (Grade B)</a:t>
            </a:r>
          </a:p>
          <a:p>
            <a:r>
              <a:rPr lang="en-US" dirty="0"/>
              <a:t>$700/m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 descr="Screen Shot 2014-09-24 at 9.07.14 PM.pn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620" b="-12620"/>
          <a:stretch>
            <a:fillRect/>
          </a:stretch>
        </p:blipFill>
        <p:spPr/>
      </p:pic>
      <p:sp>
        <p:nvSpPr>
          <p:cNvPr id="6" name="TextBox 5"/>
          <p:cNvSpPr txBox="1"/>
          <p:nvPr/>
        </p:nvSpPr>
        <p:spPr>
          <a:xfrm>
            <a:off x="6553200" y="5791200"/>
            <a:ext cx="350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http://www.wcvb.com/health/superfoods-showing-promise-as-effective-treatments-for-chronic-disease/26004284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90800" y="5791201"/>
            <a:ext cx="312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The ALSUntangled Group (2014) ALSUntangled No. 26: Lunasin, Amyotrophic Lateral Sclerosis and Frontotemporal Degeneration, 15:7-8, 622-626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04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chemeClr val="accent1"/>
                </a:solidFill>
              </a:rPr>
              <a:t>“Samantha”</a:t>
            </a:r>
          </a:p>
        </p:txBody>
      </p:sp>
      <p:cxnSp>
        <p:nvCxnSpPr>
          <p:cNvPr id="10245" name="Straight Connector 73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en-US" sz="2200" dirty="0"/>
              <a:t>60 year old university professor, newly diagnosed with clinically definite sporadic ALS.  She currently has minimal bulbar weakness, moderate arm and leg weakness.  No obvious cognitive or behavior problems </a:t>
            </a:r>
          </a:p>
          <a:p>
            <a:pPr marL="0" indent="0">
              <a:buNone/>
            </a:pPr>
            <a:r>
              <a:rPr lang="en-US" sz="2200" dirty="0"/>
              <a:t> </a:t>
            </a:r>
          </a:p>
          <a:p>
            <a:r>
              <a:rPr lang="en-US" sz="2200" dirty="0"/>
              <a:t>Following education about the disease itself, she is presented with stage-appropriate, evidence-based management options including Riluzole, multi-disciplinary team care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She is also asked about participating in a research study</a:t>
            </a:r>
          </a:p>
        </p:txBody>
      </p:sp>
    </p:spTree>
    <p:extLst>
      <p:ext uri="{BB962C8B-B14F-4D97-AF65-F5344CB8AC3E}">
        <p14:creationId xmlns:p14="http://schemas.microsoft.com/office/powerpoint/2010/main" val="12656172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R.O.A.R. Lunasin Trial (Completed)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Bad News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Lunasin had side effects</a:t>
            </a:r>
          </a:p>
          <a:p>
            <a:r>
              <a:rPr lang="en-US" dirty="0"/>
              <a:t>No evidence of altered histone acetylation pattern</a:t>
            </a:r>
          </a:p>
          <a:p>
            <a:r>
              <a:rPr lang="en-US" dirty="0"/>
              <a:t>No evidence of ALSFRS-R slowing </a:t>
            </a:r>
          </a:p>
          <a:p>
            <a:r>
              <a:rPr lang="en-US" dirty="0"/>
              <a:t>No other ALS reversals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Good News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Design worked very well</a:t>
            </a:r>
          </a:p>
          <a:p>
            <a:pPr lvl="1"/>
            <a:r>
              <a:rPr lang="en-US" dirty="0"/>
              <a:t>Fastest enrolling trial in ALS history (9.1 patients per site per month)</a:t>
            </a:r>
          </a:p>
          <a:p>
            <a:pPr lvl="1"/>
            <a:r>
              <a:rPr lang="en-US" dirty="0"/>
              <a:t>Diverse study population</a:t>
            </a:r>
          </a:p>
          <a:p>
            <a:pPr lvl="1"/>
            <a:r>
              <a:rPr lang="en-US" dirty="0"/>
              <a:t>Better retention than most ALS trials (84%)</a:t>
            </a:r>
          </a:p>
          <a:p>
            <a:pPr lvl="1"/>
            <a:r>
              <a:rPr lang="en-US" dirty="0"/>
              <a:t>Reliable measures, excellent adherence</a:t>
            </a:r>
          </a:p>
          <a:p>
            <a:pPr lvl="1"/>
            <a:r>
              <a:rPr lang="en-US" dirty="0"/>
              <a:t>Hundreds around the world empowered by published protocol to self experiment with something reasonable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E58C42-0700-D641-B31F-64AA06D6D5B5}"/>
              </a:ext>
            </a:extLst>
          </p:cNvPr>
          <p:cNvSpPr txBox="1"/>
          <p:nvPr/>
        </p:nvSpPr>
        <p:spPr>
          <a:xfrm>
            <a:off x="1853184" y="5754624"/>
            <a:ext cx="30345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hlinkClick r:id="rId2" tooltip="Amyotrophic lateral sclerosis &amp; frontotemporal degeneration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Amyotroph Lateral Scler Frontotemporal Degener.</a:t>
            </a:r>
            <a:r>
              <a:rPr lang="en-US" sz="1000" i="1" dirty="0"/>
              <a:t> 2019 Jan 21:1-9. doi: 10.1080/21678421.2018.1556698. [Epub ahead of print]</a:t>
            </a:r>
          </a:p>
        </p:txBody>
      </p:sp>
    </p:spTree>
    <p:extLst>
      <p:ext uri="{BB962C8B-B14F-4D97-AF65-F5344CB8AC3E}">
        <p14:creationId xmlns:p14="http://schemas.microsoft.com/office/powerpoint/2010/main" val="11213276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9">
            <a:extLst>
              <a:ext uri="{FF2B5EF4-FFF2-40B4-BE49-F238E27FC236}">
                <a16:creationId xmlns:a16="http://schemas.microsoft.com/office/drawing/2014/main" id="{B36F400F-DF28-43BC-8D8E-4929793B3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68377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Other Explanations for Dramatic ALS Reversals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177456"/>
            <a:ext cx="5097780" cy="3795748"/>
          </a:xfrm>
        </p:spPr>
        <p:txBody>
          <a:bodyPr>
            <a:normAutofit/>
          </a:bodyPr>
          <a:lstStyle/>
          <a:p>
            <a:r>
              <a:rPr lang="en-US" sz="2400" dirty="0"/>
              <a:t>Under-recognized ALS mimic?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2"/>
          </p:nvPr>
        </p:nvSpPr>
        <p:spPr>
          <a:xfrm>
            <a:off x="6256020" y="2177456"/>
            <a:ext cx="5097780" cy="3795748"/>
          </a:xfrm>
        </p:spPr>
        <p:txBody>
          <a:bodyPr>
            <a:normAutofit/>
          </a:bodyPr>
          <a:lstStyle/>
          <a:p>
            <a:r>
              <a:rPr lang="en-US" sz="2000" dirty="0"/>
              <a:t>Potentially fluctuating, antibody-mediated ALS mimics in the literature</a:t>
            </a:r>
          </a:p>
          <a:p>
            <a:pPr lvl="1"/>
            <a:r>
              <a:rPr lang="en-US" sz="1300" dirty="0"/>
              <a:t>Atypical celiac disease</a:t>
            </a:r>
          </a:p>
          <a:p>
            <a:pPr lvl="3"/>
            <a:r>
              <a:rPr lang="en-US" sz="1000" i="1" dirty="0"/>
              <a:t>Amyotrophic Lateral Sclerosis and Frontotemporal Degeneration, 2016;17:307-309</a:t>
            </a:r>
            <a:endParaRPr lang="en-US" sz="1000" dirty="0"/>
          </a:p>
          <a:p>
            <a:pPr lvl="1"/>
            <a:r>
              <a:rPr lang="en-US" sz="1300" dirty="0"/>
              <a:t>Multi-focal motor neuropathy with upper motor neuron signs</a:t>
            </a:r>
          </a:p>
          <a:p>
            <a:pPr lvl="3"/>
            <a:r>
              <a:rPr lang="en-US" sz="1000" i="1" dirty="0"/>
              <a:t>Bedlack RS, Torres S, Pastula D.  IVIG-Responsive Upper and Lower Motor Neuron Disease with NP-9 Antibodies, Persisting Long After Infliximab Therapy; in Companion to Peripheral Neuropathy, Illustrated Case Reports Plus.  Elsevier (New York) 2010 </a:t>
            </a:r>
            <a:endParaRPr lang="en-US" sz="1000" dirty="0"/>
          </a:p>
          <a:p>
            <a:pPr lvl="1"/>
            <a:r>
              <a:rPr lang="en-US" sz="1300" dirty="0"/>
              <a:t>Myasthenia gravis with upper motor neuron signs</a:t>
            </a:r>
          </a:p>
          <a:p>
            <a:pPr lvl="3"/>
            <a:r>
              <a:rPr lang="da-DK" sz="1000" i="1" dirty="0"/>
              <a:t>Adv Biomed Res. 2015 Feb 23;4:58</a:t>
            </a:r>
            <a:endParaRPr lang="en-US" sz="1000" i="1" dirty="0"/>
          </a:p>
          <a:p>
            <a:pPr lvl="3"/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7103375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9">
            <a:extLst>
              <a:ext uri="{FF2B5EF4-FFF2-40B4-BE49-F238E27FC236}">
                <a16:creationId xmlns:a16="http://schemas.microsoft.com/office/drawing/2014/main" id="{B36F400F-DF28-43BC-8D8E-4929793B3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68377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ALS Reversals are Unlikely to be Mimics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177456"/>
            <a:ext cx="5097780" cy="3795748"/>
          </a:xfrm>
        </p:spPr>
        <p:txBody>
          <a:bodyPr>
            <a:normAutofit/>
          </a:bodyPr>
          <a:lstStyle/>
          <a:p>
            <a:r>
              <a:rPr lang="en-US" sz="2400" dirty="0"/>
              <a:t>Most of our ALS reversals have had extensive work up for mimics</a:t>
            </a:r>
          </a:p>
          <a:p>
            <a:r>
              <a:rPr lang="en-US" sz="2400" dirty="0"/>
              <a:t>10% of our ALS reversals have a family history of ALS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5DCA2C4-80CE-E849-B90D-8C976BB3164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80092" y="2178050"/>
            <a:ext cx="4249954" cy="3795713"/>
          </a:xfrm>
        </p:spPr>
      </p:pic>
    </p:spTree>
    <p:extLst>
      <p:ext uri="{BB962C8B-B14F-4D97-AF65-F5344CB8AC3E}">
        <p14:creationId xmlns:p14="http://schemas.microsoft.com/office/powerpoint/2010/main" val="7117106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Other Explanations for Dramatic ALS Reversals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Endogenous (genetic) mechanism for “beating” ALS?</a:t>
            </a:r>
          </a:p>
          <a:p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Precedent: HIV elite controllers</a:t>
            </a:r>
          </a:p>
          <a:p>
            <a:pPr lvl="1"/>
            <a:r>
              <a:rPr lang="en-US" dirty="0"/>
              <a:t>1% of those infected with HIV</a:t>
            </a:r>
          </a:p>
          <a:p>
            <a:pPr lvl="1"/>
            <a:r>
              <a:rPr lang="en-US" dirty="0"/>
              <a:t>Most have mutation called </a:t>
            </a:r>
            <a:r>
              <a:rPr lang="el-GR" dirty="0"/>
              <a:t>CCR5-Δ32</a:t>
            </a:r>
            <a:r>
              <a:rPr lang="en-US" dirty="0"/>
              <a:t> that impairs viral entry</a:t>
            </a:r>
          </a:p>
          <a:p>
            <a:pPr lvl="1"/>
            <a:r>
              <a:rPr lang="en-US" dirty="0"/>
              <a:t>Maraviroc (Pfizer) first FDA approved CCR5 antagonist</a:t>
            </a:r>
          </a:p>
        </p:txBody>
      </p:sp>
      <p:pic>
        <p:nvPicPr>
          <p:cNvPr id="6" name="Content Placeholder 4" descr="Screen Shot 2015-01-23 at 9.48.1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204" b="-41204"/>
          <a:stretch>
            <a:fillRect/>
          </a:stretch>
        </p:blipFill>
        <p:spPr>
          <a:xfrm>
            <a:off x="6853766" y="3478339"/>
            <a:ext cx="3818467" cy="32066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67526" y="6096456"/>
            <a:ext cx="339094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/>
              <a:t>http://en.wikipedia.org/wiki/CCR5_receptor_antagonist#Drug_development</a:t>
            </a:r>
          </a:p>
        </p:txBody>
      </p:sp>
    </p:spTree>
    <p:extLst>
      <p:ext uri="{BB962C8B-B14F-4D97-AF65-F5344CB8AC3E}">
        <p14:creationId xmlns:p14="http://schemas.microsoft.com/office/powerpoint/2010/main" val="7816764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Other Explanations for Dramatic ALS Reversals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Environmental exposure that somehow ”immunizes” against ALS</a:t>
            </a:r>
          </a:p>
          <a:p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Precedents:</a:t>
            </a:r>
          </a:p>
          <a:p>
            <a:pPr lvl="1"/>
            <a:r>
              <a:rPr lang="en-US" dirty="0"/>
              <a:t>Vaccines (ex. polio)</a:t>
            </a:r>
          </a:p>
          <a:p>
            <a:pPr lvl="1"/>
            <a:r>
              <a:rPr lang="en-US" dirty="0"/>
              <a:t>Naturally occurring</a:t>
            </a:r>
          </a:p>
          <a:p>
            <a:pPr lvl="2"/>
            <a:r>
              <a:rPr lang="en-US" dirty="0"/>
              <a:t>Certain childhood infections may protect against future autoimmune disease</a:t>
            </a:r>
          </a:p>
          <a:p>
            <a:pPr lvl="3"/>
            <a:r>
              <a:rPr lang="fi" sz="1000" i="1" u="sng">
                <a:hlinkClick r:id="rId2" tooltip="Current opinion in rheumatology."/>
              </a:rPr>
              <a:t>Curr Opin Rheumatol</a:t>
            </a:r>
            <a:r>
              <a:rPr lang="fi" sz="1000" i="1"/>
              <a:t> 2009 Jul;21(4):391-6</a:t>
            </a:r>
            <a:endParaRPr lang="en-US" sz="1000" i="1" dirty="0"/>
          </a:p>
          <a:p>
            <a:pPr lvl="2"/>
            <a:r>
              <a:rPr lang="en-US" dirty="0"/>
              <a:t>Bites from healthy mosquitos may protect against future malaria infection</a:t>
            </a:r>
          </a:p>
          <a:p>
            <a:pPr lvl="3"/>
            <a:r>
              <a:rPr lang="en-US" sz="1000" i="1" dirty="0">
                <a:hlinkClick r:id="rId3"/>
              </a:rPr>
              <a:t>Infect Immun</a:t>
            </a:r>
            <a:r>
              <a:rPr lang="en-US" sz="1000" i="1" dirty="0"/>
              <a:t> 2007 May; 75(5): 2523–2530</a:t>
            </a:r>
          </a:p>
        </p:txBody>
      </p:sp>
    </p:spTree>
    <p:extLst>
      <p:ext uri="{BB962C8B-B14F-4D97-AF65-F5344CB8AC3E}">
        <p14:creationId xmlns:p14="http://schemas.microsoft.com/office/powerpoint/2010/main" val="8149630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Study of ALS Reversals (St.A.R.)</a:t>
            </a:r>
          </a:p>
        </p:txBody>
      </p:sp>
      <p:graphicFrame>
        <p:nvGraphicFramePr>
          <p:cNvPr id="12" name="Content Placeholder 2">
            <a:extLst>
              <a:ext uri="{FF2B5EF4-FFF2-40B4-BE49-F238E27FC236}">
                <a16:creationId xmlns:a16="http://schemas.microsoft.com/office/drawing/2014/main" id="{11152C83-9751-4F3F-BA42-9C75E6F142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6918129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778701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8A740BC-A0AA-45E0-B899-2AE9C6FE1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3121" y="-2"/>
            <a:ext cx="6278879" cy="6858002"/>
          </a:xfrm>
          <a:custGeom>
            <a:avLst/>
            <a:gdLst>
              <a:gd name="connsiteX0" fmla="*/ 45572 w 6278879"/>
              <a:gd name="connsiteY0" fmla="*/ 0 h 6858002"/>
              <a:gd name="connsiteX1" fmla="*/ 6278879 w 6278879"/>
              <a:gd name="connsiteY1" fmla="*/ 0 h 6858002"/>
              <a:gd name="connsiteX2" fmla="*/ 6278879 w 6278879"/>
              <a:gd name="connsiteY2" fmla="*/ 6858002 h 6858002"/>
              <a:gd name="connsiteX3" fmla="*/ 3292308 w 6278879"/>
              <a:gd name="connsiteY3" fmla="*/ 6858002 h 6858002"/>
              <a:gd name="connsiteX4" fmla="*/ 3181526 w 6278879"/>
              <a:gd name="connsiteY4" fmla="*/ 6786982 h 6858002"/>
              <a:gd name="connsiteX5" fmla="*/ 0 w 6278879"/>
              <a:gd name="connsiteY5" fmla="*/ 803254 h 6858002"/>
              <a:gd name="connsiteX6" fmla="*/ 37255 w 6278879"/>
              <a:gd name="connsiteY6" fmla="*/ 65447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9" h="6858002">
                <a:moveTo>
                  <a:pt x="45572" y="0"/>
                </a:moveTo>
                <a:lnTo>
                  <a:pt x="6278879" y="0"/>
                </a:lnTo>
                <a:lnTo>
                  <a:pt x="6278879" y="6858002"/>
                </a:lnTo>
                <a:lnTo>
                  <a:pt x="3292308" y="6858002"/>
                </a:lnTo>
                <a:lnTo>
                  <a:pt x="3181526" y="6786982"/>
                </a:lnTo>
                <a:cubicBezTo>
                  <a:pt x="1262021" y="5490191"/>
                  <a:pt x="0" y="3294103"/>
                  <a:pt x="0" y="803254"/>
                </a:cubicBezTo>
                <a:cubicBezTo>
                  <a:pt x="0" y="554169"/>
                  <a:pt x="12620" y="308032"/>
                  <a:pt x="37255" y="65447"/>
                </a:cubicBez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7ACDC9-2E4F-D146-88D0-B0C99A19C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9013052" cy="1623312"/>
          </a:xfrm>
        </p:spPr>
        <p:txBody>
          <a:bodyPr anchor="b">
            <a:normAutofit/>
          </a:bodyPr>
          <a:lstStyle/>
          <a:p>
            <a:r>
              <a:rPr lang="en-US" sz="4000"/>
              <a:t>Compared to PALS in Databases…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874EF51-C858-4BB9-97C3-D17755787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3661" y="2316480"/>
            <a:ext cx="82296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194500-586C-1C4C-86D9-693F555E3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" y="2644518"/>
            <a:ext cx="9013052" cy="3327251"/>
          </a:xfrm>
        </p:spPr>
        <p:txBody>
          <a:bodyPr>
            <a:normAutofit/>
          </a:bodyPr>
          <a:lstStyle/>
          <a:p>
            <a:r>
              <a:rPr lang="en-US" sz="1900"/>
              <a:t>ALS Reversals are</a:t>
            </a:r>
          </a:p>
          <a:p>
            <a:pPr lvl="1"/>
            <a:r>
              <a:rPr lang="en-US" sz="1900"/>
              <a:t>Younger</a:t>
            </a:r>
          </a:p>
          <a:p>
            <a:pPr lvl="1"/>
            <a:r>
              <a:rPr lang="en-US" sz="1900"/>
              <a:t>More likely to be male</a:t>
            </a:r>
          </a:p>
          <a:p>
            <a:pPr lvl="1"/>
            <a:r>
              <a:rPr lang="en-US" sz="1900"/>
              <a:t>More likely to have limb onset disease</a:t>
            </a:r>
          </a:p>
          <a:p>
            <a:pPr lvl="1"/>
            <a:r>
              <a:rPr lang="en-US" sz="1900"/>
              <a:t>Progress faster before they start to improve</a:t>
            </a:r>
          </a:p>
          <a:p>
            <a:pPr lvl="1"/>
            <a:r>
              <a:rPr lang="en-US" sz="1900"/>
              <a:t>More likely to have taken certain AOTs (ex. curcumin)</a:t>
            </a:r>
          </a:p>
          <a:p>
            <a:pPr lvl="2"/>
            <a:r>
              <a:rPr lang="en-US" sz="1900" i="1"/>
              <a:t>Amyotrophic Lateral Sclerosis and Frontotemporal Degeneration, DOI: 10.1080/21678421.2018.1457059 </a:t>
            </a:r>
            <a:endParaRPr lang="en-US" sz="1900"/>
          </a:p>
          <a:p>
            <a:pPr lvl="1"/>
            <a:r>
              <a:rPr lang="en-US" sz="1900"/>
              <a:t>More likely to have been carpenters or cabinet makers</a:t>
            </a:r>
          </a:p>
          <a:p>
            <a:pPr lvl="2"/>
            <a:r>
              <a:rPr lang="en-US" sz="1900" i="1"/>
              <a:t>Presented at AAN meeting, May 2019</a:t>
            </a:r>
          </a:p>
          <a:p>
            <a:pPr lvl="2"/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6465774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29" y="629266"/>
            <a:ext cx="5127031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St.A.R.-Genetics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30AFB4-ED30-034F-B771-064AA1BB1B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8930" y="2438400"/>
            <a:ext cx="5127029" cy="3785419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Samples collected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Will be collaborating with CReATe Consortium to perform whole genome sequencing, compare to patients with more typically progressive ALS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You may be able to participate in this and other CReATe studies; sign up for CReATe Connect to be kept informed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DCE35F8-161E-C149-8215-7F98C9C4D4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b="1193"/>
          <a:stretch/>
        </p:blipFill>
        <p:spPr>
          <a:xfrm>
            <a:off x="6090613" y="640082"/>
            <a:ext cx="5461724" cy="557783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641328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Conclusions</a:t>
            </a:r>
          </a:p>
        </p:txBody>
      </p:sp>
      <p:sp>
        <p:nvSpPr>
          <p:cNvPr id="15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" name="Content Placeholder 5" descr="opening.jp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5" r="1" b="1"/>
          <a:stretch/>
        </p:blipFill>
        <p:spPr>
          <a:xfrm>
            <a:off x="20" y="907231"/>
            <a:ext cx="4838021" cy="5063738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0574" y="2421682"/>
            <a:ext cx="4977578" cy="363928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</a:rPr>
              <a:t>When it comes to AOTs, “The Truth Is Out There” but it isn’t always easy to find</a:t>
            </a:r>
          </a:p>
          <a:p>
            <a:pPr marL="685800" lvl="2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</a:rPr>
              <a:t>Anecdotal data is especially problematic in ALS, commonly misinterpreted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</a:rPr>
              <a:t>ALSUntangled uses social networking to bring PALS, clinicians &amp; scientists together to systematically review and report on AOTs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900" dirty="0">
                <a:solidFill>
                  <a:srgbClr val="000000"/>
                </a:solidFill>
              </a:rPr>
              <a:t>Can help validate, centralize both positive and negative anecdotes, temper conclusions based on natural history of disease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19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104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chemeClr val="accent1"/>
                </a:solidFill>
              </a:rPr>
              <a:t>Conclusions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en-US" sz="2400" dirty="0"/>
              <a:t>Dramatic ALS Reversals can occur and warrant further study</a:t>
            </a:r>
          </a:p>
          <a:p>
            <a:pPr lvl="2"/>
            <a:r>
              <a:rPr lang="en-US" sz="2400" dirty="0"/>
              <a:t>R.O.A.R. (pilot trials of agents associated with dramatic ALS reversal)</a:t>
            </a:r>
          </a:p>
          <a:p>
            <a:pPr lvl="3"/>
            <a:r>
              <a:rPr lang="en-US" sz="2400" dirty="0"/>
              <a:t>Trial of Lunasin complete, design a success</a:t>
            </a:r>
          </a:p>
          <a:p>
            <a:pPr lvl="2"/>
            <a:r>
              <a:rPr lang="en-US" sz="2400" dirty="0"/>
              <a:t>St.A.R. (search for under-recognized mimics, endogenous mechanisms for beating the disease)</a:t>
            </a:r>
          </a:p>
        </p:txBody>
      </p:sp>
    </p:spTree>
    <p:extLst>
      <p:ext uri="{BB962C8B-B14F-4D97-AF65-F5344CB8AC3E}">
        <p14:creationId xmlns:p14="http://schemas.microsoft.com/office/powerpoint/2010/main" val="1547402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Samantha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1981200" y="1219201"/>
            <a:ext cx="4038600" cy="4525963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>
                <a:solidFill>
                  <a:srgbClr val="000000"/>
                </a:solidFill>
              </a:rPr>
              <a:t>She opts for the first two, but declines the research study in favor of </a:t>
            </a:r>
            <a:r>
              <a:rPr lang="en-US" u="sng" dirty="0">
                <a:solidFill>
                  <a:srgbClr val="000000"/>
                </a:solidFill>
              </a:rPr>
              <a:t>pursuing Dean Kraft’s Energy Healing</a:t>
            </a:r>
          </a:p>
          <a:p>
            <a:endParaRPr lang="en-US" u="sng" dirty="0">
              <a:solidFill>
                <a:srgbClr val="000000"/>
              </a:solidFill>
            </a:endParaRPr>
          </a:p>
          <a:p>
            <a:endParaRPr lang="en-US" u="sn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400" y="710905"/>
            <a:ext cx="4191000" cy="1765596"/>
          </a:xfrm>
          <a:prstGeom prst="rect">
            <a:avLst/>
          </a:prstGeom>
        </p:spPr>
      </p:pic>
      <p:pic>
        <p:nvPicPr>
          <p:cNvPr id="4" name="NBvid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83400" y="2887143"/>
            <a:ext cx="44704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73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8E89D5E-1885-4160-AC77-CC471DD1D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277" y="712269"/>
            <a:ext cx="3370998" cy="550226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Thanks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50D2BD1-98F9-412D-905B-3A843EF40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C59FB0A-842D-41B0-8818-D4642BD4A3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4769629"/>
              </p:ext>
            </p:extLst>
          </p:nvPr>
        </p:nvGraphicFramePr>
        <p:xfrm>
          <a:off x="5280025" y="642938"/>
          <a:ext cx="6269038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69947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chemeClr val="accent1"/>
                </a:solidFill>
              </a:rPr>
              <a:t>Definition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endParaRPr lang="en-US" sz="2400" dirty="0"/>
          </a:p>
          <a:p>
            <a:r>
              <a:rPr lang="en-US" sz="2400" dirty="0"/>
              <a:t>Alternative or Off Label Therapy (AOT)-treatment advertised to slow, stop or reverse ALS without good scientific evidence</a:t>
            </a:r>
            <a:endParaRPr lang="en-US" sz="2400" u="sng" dirty="0"/>
          </a:p>
          <a:p>
            <a:endParaRPr lang="en-US" sz="2400" u="sng" dirty="0"/>
          </a:p>
          <a:p>
            <a:endParaRPr lang="en-US" sz="2400" u="sng" dirty="0"/>
          </a:p>
        </p:txBody>
      </p:sp>
    </p:spTree>
    <p:extLst>
      <p:ext uri="{BB962C8B-B14F-4D97-AF65-F5344CB8AC3E}">
        <p14:creationId xmlns:p14="http://schemas.microsoft.com/office/powerpoint/2010/main" val="1162512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0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How Often and Why?</a:t>
            </a:r>
          </a:p>
        </p:txBody>
      </p:sp>
      <p:sp>
        <p:nvSpPr>
          <p:cNvPr id="17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3" descr="28994.jpeg"/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9" r="13613" b="-1"/>
          <a:stretch/>
        </p:blipFill>
        <p:spPr>
          <a:xfrm>
            <a:off x="20" y="907231"/>
            <a:ext cx="4838021" cy="5063738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anchor="ctr">
            <a:norm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At least 50% of PALS try AOTs</a:t>
            </a:r>
          </a:p>
          <a:p>
            <a:pPr lvl="1"/>
            <a:r>
              <a:rPr lang="en-US" sz="1000" i="1" dirty="0">
                <a:solidFill>
                  <a:srgbClr val="000000"/>
                </a:solidFill>
              </a:rPr>
              <a:t>J Neurol Sci 2001;191:151-4</a:t>
            </a:r>
          </a:p>
          <a:p>
            <a:pPr lvl="1"/>
            <a:r>
              <a:rPr lang="en-US" sz="1000" i="1" dirty="0">
                <a:solidFill>
                  <a:srgbClr val="000000"/>
                </a:solidFill>
              </a:rPr>
              <a:t>ALS 2008;9:257-65</a:t>
            </a:r>
          </a:p>
          <a:p>
            <a:pPr lvl="1"/>
            <a:endParaRPr lang="en-US" sz="1600" dirty="0">
              <a:solidFill>
                <a:srgbClr val="000000"/>
              </a:solidFill>
            </a:endParaRPr>
          </a:p>
          <a:p>
            <a:r>
              <a:rPr lang="en-US" sz="1600" dirty="0">
                <a:solidFill>
                  <a:srgbClr val="000000"/>
                </a:solidFill>
              </a:rPr>
              <a:t>Current ALS treatments and those in foreseeable future may improve quality of life, slightly slow progression</a:t>
            </a:r>
          </a:p>
          <a:p>
            <a:pPr lvl="1"/>
            <a:r>
              <a:rPr lang="en-US" sz="1000" i="1" dirty="0">
                <a:solidFill>
                  <a:srgbClr val="000000"/>
                </a:solidFill>
              </a:rPr>
              <a:t>Neurology 2009;73:1218-1233</a:t>
            </a:r>
            <a:endParaRPr lang="en-US" sz="1000" dirty="0">
              <a:solidFill>
                <a:srgbClr val="000000"/>
              </a:solidFill>
            </a:endParaRPr>
          </a:p>
          <a:p>
            <a:pPr lvl="1"/>
            <a:r>
              <a:rPr lang="fr-FR" sz="1000" i="1" dirty="0">
                <a:solidFill>
                  <a:srgbClr val="000000"/>
                </a:solidFill>
              </a:rPr>
              <a:t>Lancet Neurol 2011;10:481-90</a:t>
            </a:r>
          </a:p>
          <a:p>
            <a:pPr lvl="1"/>
            <a:endParaRPr lang="en-US" sz="1600" i="1" dirty="0">
              <a:solidFill>
                <a:srgbClr val="000000"/>
              </a:solidFill>
            </a:endParaRP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10% believe they will find a cure, 20% believe they will find something to make them better, 50% believe they will find something to slow progression</a:t>
            </a:r>
          </a:p>
          <a:p>
            <a:pPr marL="742950" lvl="2" indent="-342900"/>
            <a:r>
              <a:rPr lang="en-US" sz="1000" i="1" dirty="0">
                <a:solidFill>
                  <a:srgbClr val="000000"/>
                </a:solidFill>
              </a:rPr>
              <a:t>J Neurol Sci 2001;191:151-4</a:t>
            </a:r>
            <a:endParaRPr lang="en-US" sz="1000" dirty="0">
              <a:solidFill>
                <a:srgbClr val="000000"/>
              </a:solidFill>
            </a:endParaRPr>
          </a:p>
          <a:p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442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AOTs on the Internet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199" y="1600201"/>
            <a:ext cx="3200401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Many being advertised</a:t>
            </a:r>
          </a:p>
          <a:p>
            <a:pPr lvl="1"/>
            <a:r>
              <a:rPr lang="en-US" dirty="0"/>
              <a:t>Google search “ALS treatment” &gt;50 million hits</a:t>
            </a:r>
          </a:p>
          <a:p>
            <a:pPr lvl="1"/>
            <a:endParaRPr lang="en-US" dirty="0"/>
          </a:p>
          <a:p>
            <a:r>
              <a:rPr lang="en-US" dirty="0"/>
              <a:t>Proponents make attractive claims </a:t>
            </a:r>
          </a:p>
          <a:p>
            <a:pPr lvl="1"/>
            <a:r>
              <a:rPr lang="en-US" dirty="0"/>
              <a:t>“World’s most relied upon”</a:t>
            </a:r>
          </a:p>
          <a:p>
            <a:pPr lvl="1"/>
            <a:r>
              <a:rPr lang="en-US" dirty="0"/>
              <a:t>“Clinically proven”</a:t>
            </a:r>
          </a:p>
          <a:p>
            <a:pPr lvl="1"/>
            <a:r>
              <a:rPr lang="en-US" dirty="0"/>
              <a:t>“Guaranteed”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7" name="Picture 6" descr="Screen Shot 2012-05-06 at 10.42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724" y="1600201"/>
            <a:ext cx="4925951" cy="41183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11067" y="6126164"/>
            <a:ext cx="2743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/>
              <a:t>-http://mototab.com/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9755878" y="3503624"/>
            <a:ext cx="790414" cy="77492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9856617" y="4545293"/>
            <a:ext cx="790414" cy="46495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5346915" y="3542370"/>
            <a:ext cx="457809" cy="38746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8496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AOTs on the Internet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308600" cy="4351338"/>
          </a:xfrm>
        </p:spPr>
        <p:txBody>
          <a:bodyPr>
            <a:normAutofit/>
          </a:bodyPr>
          <a:lstStyle/>
          <a:p>
            <a:r>
              <a:rPr lang="en-US" dirty="0"/>
              <a:t>Anecdotes are the most common type of information used to support efficacy claims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85467" y="4923845"/>
            <a:ext cx="390313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4"/>
            <a:r>
              <a:rPr lang="en-US" sz="900" i="1" dirty="0"/>
              <a:t>http://www.genervon.com/genervon/PR20151210.php</a:t>
            </a:r>
          </a:p>
          <a:p>
            <a:pPr marL="0" lvl="4"/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93" y="3640666"/>
            <a:ext cx="10350007" cy="1045725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899" y="949365"/>
            <a:ext cx="3488267" cy="245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851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Flaws in Anecdotes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617203" cy="4351338"/>
          </a:xfrm>
        </p:spPr>
        <p:txBody>
          <a:bodyPr>
            <a:normAutofit/>
          </a:bodyPr>
          <a:lstStyle/>
          <a:p>
            <a:r>
              <a:rPr lang="en-US" dirty="0"/>
              <a:t>We don’t know who this person is or how their diagnosis was confirmed</a:t>
            </a:r>
          </a:p>
          <a:p>
            <a:pPr lvl="1"/>
            <a:r>
              <a:rPr lang="en-US" dirty="0"/>
              <a:t>At least 1 example of a company having “made up” anecdotes to sell their treatments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302658"/>
            <a:ext cx="5181600" cy="25286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43157" y="5946131"/>
            <a:ext cx="41401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http://www.kevinmd.com/blog/2010/04/patient-stories-web-real.html#more-43464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457" y="495946"/>
            <a:ext cx="2391863" cy="269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4857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2249</Words>
  <Application>Microsoft Office PowerPoint</Application>
  <PresentationFormat>Widescreen</PresentationFormat>
  <Paragraphs>282</Paragraphs>
  <Slides>40</Slides>
  <Notes>6</Notes>
  <HiddenSlides>0</HiddenSlides>
  <MMClips>1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40</vt:i4>
      </vt:variant>
    </vt:vector>
  </HeadingPairs>
  <TitlesOfParts>
    <vt:vector size="44" baseType="lpstr">
      <vt:lpstr>Arial</vt:lpstr>
      <vt:lpstr>Calibri</vt:lpstr>
      <vt:lpstr>Calibri Light</vt:lpstr>
      <vt:lpstr>Office Theme</vt:lpstr>
      <vt:lpstr> Untangling The ALS X-Files</vt:lpstr>
      <vt:lpstr>PowerPoint-presentasjon</vt:lpstr>
      <vt:lpstr>“Samantha”</vt:lpstr>
      <vt:lpstr>Samantha</vt:lpstr>
      <vt:lpstr>Definition</vt:lpstr>
      <vt:lpstr>How Often and Why?</vt:lpstr>
      <vt:lpstr>AOTs on the Internet</vt:lpstr>
      <vt:lpstr>AOTs on the Internet</vt:lpstr>
      <vt:lpstr>Potential Flaws in Anecdotes</vt:lpstr>
      <vt:lpstr>Potential Flaws in Anecdotes</vt:lpstr>
      <vt:lpstr>Potential Flaws in Anecdotes</vt:lpstr>
      <vt:lpstr>Failure to Recognize Flaws</vt:lpstr>
      <vt:lpstr>Underappreciated Harms from AOTs</vt:lpstr>
      <vt:lpstr>Why Are Harmful Anecdotes Less Influential?</vt:lpstr>
      <vt:lpstr>ALSUntangled</vt:lpstr>
      <vt:lpstr>Inputs from PALS, CALS</vt:lpstr>
      <vt:lpstr>Inputs from PALS, CALS</vt:lpstr>
      <vt:lpstr>Reviews</vt:lpstr>
      <vt:lpstr>PowerPoint-presentasjon</vt:lpstr>
      <vt:lpstr>PowerPoint-presentasjon</vt:lpstr>
      <vt:lpstr>Outputs</vt:lpstr>
      <vt:lpstr>Success?</vt:lpstr>
      <vt:lpstr>Lessons Learned-Proponents</vt:lpstr>
      <vt:lpstr>Lessons Learned-Treatments</vt:lpstr>
      <vt:lpstr>Nelda Buss’ Dramatic ALS Reversal Is Real!</vt:lpstr>
      <vt:lpstr>42 Other Examples of Dramatic ALS Reversals</vt:lpstr>
      <vt:lpstr>Unexpected and Dramatic Patient Improvement is a Model for Drug Discovery</vt:lpstr>
      <vt:lpstr>Replication of ALS Reversals (R.O.A.R.)</vt:lpstr>
      <vt:lpstr>Lunasin</vt:lpstr>
      <vt:lpstr>R.O.A.R. Lunasin Trial (Completed)</vt:lpstr>
      <vt:lpstr>Other Explanations for Dramatic ALS Reversals</vt:lpstr>
      <vt:lpstr>ALS Reversals are Unlikely to be Mimics</vt:lpstr>
      <vt:lpstr>Other Explanations for Dramatic ALS Reversals</vt:lpstr>
      <vt:lpstr>Other Explanations for Dramatic ALS Reversals</vt:lpstr>
      <vt:lpstr>Study of ALS Reversals (St.A.R.)</vt:lpstr>
      <vt:lpstr>Compared to PALS in Databases…</vt:lpstr>
      <vt:lpstr>St.A.R.-Genetics</vt:lpstr>
      <vt:lpstr>Conclusions</vt:lpstr>
      <vt:lpstr>Conclusions</vt:lpstr>
      <vt:lpstr>Thanks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Untangling The ALS X-Files</dc:title>
  <dc:creator>Richard Bedlack, M.D., Ph.D.</dc:creator>
  <cp:lastModifiedBy>mona bahus</cp:lastModifiedBy>
  <cp:revision>2</cp:revision>
  <dcterms:created xsi:type="dcterms:W3CDTF">2019-08-02T01:50:00Z</dcterms:created>
  <dcterms:modified xsi:type="dcterms:W3CDTF">2019-10-02T21:10:03Z</dcterms:modified>
</cp:coreProperties>
</file>