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90" r:id="rId5"/>
  </p:sldMasterIdLst>
  <p:notesMasterIdLst>
    <p:notesMasterId r:id="rId24"/>
  </p:notesMasterIdLst>
  <p:handoutMasterIdLst>
    <p:handoutMasterId r:id="rId25"/>
  </p:handoutMasterIdLst>
  <p:sldIdLst>
    <p:sldId id="271" r:id="rId6"/>
    <p:sldId id="328" r:id="rId7"/>
    <p:sldId id="338" r:id="rId8"/>
    <p:sldId id="357" r:id="rId9"/>
    <p:sldId id="334" r:id="rId10"/>
    <p:sldId id="327" r:id="rId11"/>
    <p:sldId id="351" r:id="rId12"/>
    <p:sldId id="356" r:id="rId13"/>
    <p:sldId id="349" r:id="rId14"/>
    <p:sldId id="329" r:id="rId15"/>
    <p:sldId id="335" r:id="rId16"/>
    <p:sldId id="336" r:id="rId17"/>
    <p:sldId id="337" r:id="rId18"/>
    <p:sldId id="320" r:id="rId19"/>
    <p:sldId id="352" r:id="rId20"/>
    <p:sldId id="353" r:id="rId21"/>
    <p:sldId id="299" r:id="rId22"/>
    <p:sldId id="325" r:id="rId23"/>
  </p:sldIdLst>
  <p:sldSz cx="9144000" cy="6858000" type="screen4x3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na Taule" initials="TT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A3D97"/>
    <a:srgbClr val="000000"/>
    <a:srgbClr val="F3F4FA"/>
    <a:srgbClr val="E7E9F5"/>
    <a:srgbClr val="002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0" autoAdjust="0"/>
    <p:restoredTop sz="81122" autoAdjust="0"/>
  </p:normalViewPr>
  <p:slideViewPr>
    <p:cSldViewPr snapToGrid="0" snapToObjects="1">
      <p:cViewPr varScale="1">
        <p:scale>
          <a:sx n="66" d="100"/>
          <a:sy n="66" d="100"/>
        </p:scale>
        <p:origin x="15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9" d="100"/>
          <a:sy n="49" d="100"/>
        </p:scale>
        <p:origin x="-1944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2675" tIns="46338" rIns="92675" bIns="4633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2675" tIns="46338" rIns="92675" bIns="4633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675" tIns="46338" rIns="92675" bIns="46338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2675" tIns="46338" rIns="92675" bIns="4633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675" tIns="46338" rIns="92675" bIns="46338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pPr/>
              <a:t>23.10.2019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75" tIns="46338" rIns="92675" bIns="4633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675" tIns="46338" rIns="92675" bIns="4633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2675" tIns="46338" rIns="92675" bIns="4633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675" tIns="46338" rIns="92675" bIns="46338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Presentasjon av meg sjølv;</a:t>
            </a:r>
            <a:r>
              <a:rPr lang="nn-NO" baseline="0" dirty="0"/>
              <a:t> </a:t>
            </a:r>
            <a:r>
              <a:rPr lang="nn-NO" b="1" baseline="0" dirty="0"/>
              <a:t>tilsett i ergoterapiavdelinga</a:t>
            </a:r>
            <a:r>
              <a:rPr lang="nn-NO" baseline="0" dirty="0"/>
              <a:t>, jobbar </a:t>
            </a:r>
            <a:r>
              <a:rPr lang="nn-NO" b="1" baseline="0" dirty="0"/>
              <a:t>i </a:t>
            </a:r>
            <a:r>
              <a:rPr lang="nn-NO" b="1" baseline="0" dirty="0" err="1"/>
              <a:t>nevroklinikken</a:t>
            </a:r>
            <a:r>
              <a:rPr lang="nn-NO" baseline="0" dirty="0"/>
              <a:t>, blant anna </a:t>
            </a:r>
            <a:r>
              <a:rPr lang="nn-NO" b="1" dirty="0"/>
              <a:t>ALS-poliklinikken</a:t>
            </a:r>
            <a:r>
              <a:rPr lang="nn-NO" dirty="0"/>
              <a:t> ved sjukehuset i 12</a:t>
            </a:r>
            <a:r>
              <a:rPr lang="nn-NO" baseline="0" dirty="0"/>
              <a:t> år.</a:t>
            </a:r>
          </a:p>
          <a:p>
            <a:endParaRPr lang="nn-NO" dirty="0"/>
          </a:p>
          <a:p>
            <a:r>
              <a:rPr lang="nn-NO" b="1" dirty="0"/>
              <a:t>Takk </a:t>
            </a:r>
            <a:r>
              <a:rPr lang="nn-NO" dirty="0"/>
              <a:t>for invitasjon, og vanskeleg tema som</a:t>
            </a:r>
            <a:r>
              <a:rPr lang="nn-NO" baseline="0" dirty="0"/>
              <a:t> set i gang mange </a:t>
            </a:r>
            <a:r>
              <a:rPr lang="nn-NO" baseline="0" dirty="0" err="1"/>
              <a:t>følelser</a:t>
            </a:r>
            <a:r>
              <a:rPr lang="nn-NO" baseline="0" dirty="0"/>
              <a:t>, men eg tenkjer det er</a:t>
            </a:r>
            <a:r>
              <a:rPr lang="nn-NO" dirty="0"/>
              <a:t> eit viktig!</a:t>
            </a:r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016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err="1"/>
              <a:t>Atferdsendringar</a:t>
            </a:r>
            <a:r>
              <a:rPr lang="nb-NO" baseline="0" dirty="0"/>
              <a:t> opptrer hos 5-15 % og kan </a:t>
            </a:r>
            <a:r>
              <a:rPr lang="nb-NO" baseline="0" dirty="0" err="1"/>
              <a:t>opplevast</a:t>
            </a:r>
            <a:r>
              <a:rPr lang="nb-NO" baseline="0" dirty="0"/>
              <a:t> ulikt av den som er ramma og </a:t>
            </a:r>
            <a:r>
              <a:rPr lang="nb-NO" baseline="0" dirty="0" err="1"/>
              <a:t>næraste</a:t>
            </a:r>
            <a:r>
              <a:rPr lang="nb-NO" baseline="0" dirty="0"/>
              <a:t> </a:t>
            </a:r>
            <a:r>
              <a:rPr lang="nb-NO" baseline="0" dirty="0" err="1"/>
              <a:t>pårørande</a:t>
            </a:r>
            <a:r>
              <a:rPr lang="nb-NO" baseline="0" dirty="0"/>
              <a:t>.</a:t>
            </a:r>
          </a:p>
          <a:p>
            <a:endParaRPr lang="nn-NO" dirty="0"/>
          </a:p>
          <a:p>
            <a:r>
              <a:rPr lang="nn-NO" dirty="0"/>
              <a:t>Forsking viser at ein</a:t>
            </a:r>
            <a:r>
              <a:rPr lang="nn-NO" baseline="0" dirty="0"/>
              <a:t> blant anna kan bli </a:t>
            </a:r>
            <a:r>
              <a:rPr lang="nn-NO" dirty="0"/>
              <a:t>mindre oppteken av personleg hygiene, meir irritabel, apatisk</a:t>
            </a:r>
            <a:r>
              <a:rPr lang="nn-NO" baseline="0" dirty="0"/>
              <a:t> </a:t>
            </a:r>
            <a:r>
              <a:rPr lang="nn-NO" dirty="0"/>
              <a:t>eller kan utvikla nye merkelege vaner. Det er viktig å poengtera at</a:t>
            </a:r>
            <a:r>
              <a:rPr lang="nn-NO" baseline="0" dirty="0"/>
              <a:t> det her er snakk om endringar i forhold til </a:t>
            </a:r>
            <a:r>
              <a:rPr lang="nn-NO" baseline="0" dirty="0" err="1"/>
              <a:t>atferd</a:t>
            </a:r>
            <a:r>
              <a:rPr lang="nn-NO" baseline="0" dirty="0"/>
              <a:t> som tidlegare har kjenneteikna personen.</a:t>
            </a:r>
            <a:endParaRPr lang="nn-NO" dirty="0"/>
          </a:p>
          <a:p>
            <a:endParaRPr lang="nn-NO" dirty="0"/>
          </a:p>
          <a:p>
            <a:r>
              <a:rPr lang="nn-NO" i="1" dirty="0"/>
              <a:t>Eg hadde kontakt med ein mann med ein </a:t>
            </a:r>
            <a:r>
              <a:rPr lang="nn-NO" i="1" dirty="0" err="1"/>
              <a:t>krevande</a:t>
            </a:r>
            <a:r>
              <a:rPr lang="nn-NO" i="1" dirty="0"/>
              <a:t> jobb, barn i småskule, kone og ei aktiv fritid. Han blei sjukmeldt tidleg i </a:t>
            </a:r>
            <a:r>
              <a:rPr lang="nn-NO" i="1" dirty="0" err="1"/>
              <a:t>forløpet</a:t>
            </a:r>
            <a:r>
              <a:rPr lang="nn-NO" i="1" dirty="0"/>
              <a:t> fordi han ikkje fungerte i jobben, han fekk problem med å følgja opp barna og klarte ikkje lenger å organisera kvardagen sin. Han blei etter kvart sitjande meir i sofaen med PC. Mista initiativ til å vera både far og ektemann. Kona måtte overta oppgåvene som han hadde tidlegare. </a:t>
            </a:r>
            <a:r>
              <a:rPr lang="nn-NO" dirty="0"/>
              <a:t>Det vart lenge knyta usikkerhet til om dette er uttrykk for depresjon over situasjonen eller om det var uttrykk for </a:t>
            </a:r>
            <a:r>
              <a:rPr lang="nn-NO" dirty="0" err="1"/>
              <a:t>atferdsendringar</a:t>
            </a:r>
            <a:r>
              <a:rPr lang="nn-NO" dirty="0"/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Tiltak</a:t>
            </a:r>
            <a:r>
              <a:rPr lang="nn-NO" baseline="0" dirty="0"/>
              <a:t> ved apati kan vera å gje hint til starte på oppgåver, synleggjera ting som skal brukast for eksempel at det som skal brukast til å laga middag av er sett fram på kjøkkenet.</a:t>
            </a:r>
          </a:p>
          <a:p>
            <a:endParaRPr lang="nn-NO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i="1" baseline="0" dirty="0"/>
              <a:t>Ein person starta spontant med kjøp og </a:t>
            </a:r>
            <a:r>
              <a:rPr lang="nn-NO" i="1" baseline="0" dirty="0" err="1"/>
              <a:t>salg</a:t>
            </a:r>
            <a:r>
              <a:rPr lang="nn-NO" i="1" baseline="0" dirty="0"/>
              <a:t> av eigedom, noko som fekk store konsekvensar for familien sin økonomi.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i="1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i="1" baseline="0" dirty="0"/>
              <a:t>Nokon har blitt oppfatta som meir kontrollerande på andre og oppteken av å styre detaljer. Særleg har dette fått konsekvensar for ektefelle/partnarar.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i="1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i="1" baseline="0" dirty="0"/>
              <a:t>Matregimer, må ete spesielle ting til bestemte tider og kan ikkje ete andre ting. I utgangspunktet kan dette vera positivt men uheldig </a:t>
            </a:r>
            <a:r>
              <a:rPr lang="nn-NO" i="1" baseline="0" dirty="0" err="1"/>
              <a:t>hvis</a:t>
            </a:r>
            <a:r>
              <a:rPr lang="nn-NO" i="1" baseline="0" dirty="0"/>
              <a:t> det vert for rigide mønster.</a:t>
            </a:r>
            <a:endParaRPr lang="nn-NO" i="1" dirty="0"/>
          </a:p>
          <a:p>
            <a:endParaRPr lang="nn-NO" dirty="0"/>
          </a:p>
          <a:p>
            <a:endParaRPr lang="nn-NO" baseline="0" dirty="0"/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02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For å kunne gje best mogeleg tilpassa tiltak til den enkelte er det viktig å få identifisert eventuelle kognitive vanskar og </a:t>
            </a:r>
            <a:r>
              <a:rPr lang="nn-NO" dirty="0" err="1"/>
              <a:t>atferdsendringar</a:t>
            </a:r>
            <a:r>
              <a:rPr lang="nn-NO" dirty="0"/>
              <a:t> tidleg i </a:t>
            </a:r>
            <a:r>
              <a:rPr lang="nn-NO" dirty="0" err="1"/>
              <a:t>sjukdomsforløpet</a:t>
            </a:r>
            <a:r>
              <a:rPr lang="nn-NO" dirty="0"/>
              <a:t>.</a:t>
            </a:r>
          </a:p>
          <a:p>
            <a:r>
              <a:rPr lang="nn-NO" dirty="0"/>
              <a:t>Difor må vi vita:</a:t>
            </a:r>
          </a:p>
          <a:p>
            <a:pPr marL="2286000" lvl="5" indent="0">
              <a:buFontTx/>
              <a:buNone/>
            </a:pPr>
            <a:r>
              <a:rPr lang="nn-NO" baseline="0" dirty="0"/>
              <a:t>	</a:t>
            </a:r>
            <a:endParaRPr lang="nn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597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Når</a:t>
            </a:r>
            <a:r>
              <a:rPr lang="nb-NO" baseline="0" dirty="0"/>
              <a:t> </a:t>
            </a:r>
            <a:r>
              <a:rPr lang="nb-NO" baseline="0" dirty="0" err="1"/>
              <a:t>ein</a:t>
            </a:r>
            <a:r>
              <a:rPr lang="nb-NO" baseline="0" dirty="0"/>
              <a:t> </a:t>
            </a:r>
            <a:r>
              <a:rPr lang="nb-NO" baseline="0" dirty="0" err="1"/>
              <a:t>undersøkjer</a:t>
            </a:r>
            <a:r>
              <a:rPr lang="nb-NO" baseline="0" dirty="0"/>
              <a:t> kognitiv funksjon er det anbefalt at testing skal:</a:t>
            </a: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ta </a:t>
            </a:r>
            <a:r>
              <a:rPr lang="nb-NO" b="1" dirty="0"/>
              <a:t>kort tid </a:t>
            </a:r>
            <a:r>
              <a:rPr lang="nb-NO" dirty="0"/>
              <a:t>for </a:t>
            </a:r>
            <a:r>
              <a:rPr lang="nb-NO" dirty="0" err="1"/>
              <a:t>ikkje</a:t>
            </a:r>
            <a:r>
              <a:rPr lang="nb-NO" dirty="0"/>
              <a:t> å slite ut personen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ta hensyn til </a:t>
            </a:r>
            <a:r>
              <a:rPr lang="nb-NO" b="1" dirty="0"/>
              <a:t>motoriske </a:t>
            </a:r>
            <a:r>
              <a:rPr lang="nb-NO" b="1" dirty="0" err="1"/>
              <a:t>vanskar</a:t>
            </a:r>
            <a:r>
              <a:rPr lang="nb-NO" baseline="0" dirty="0"/>
              <a:t>, det betyr at t</a:t>
            </a:r>
            <a:r>
              <a:rPr lang="nb-NO" dirty="0"/>
              <a:t>esten må kunne </a:t>
            </a:r>
            <a:r>
              <a:rPr lang="nb-NO" dirty="0" err="1"/>
              <a:t>utførast</a:t>
            </a:r>
            <a:r>
              <a:rPr lang="nb-NO" dirty="0"/>
              <a:t> </a:t>
            </a:r>
            <a:r>
              <a:rPr lang="nb-NO" dirty="0" err="1"/>
              <a:t>munnleg</a:t>
            </a:r>
            <a:r>
              <a:rPr lang="nb-NO" dirty="0"/>
              <a:t> og/eller </a:t>
            </a:r>
            <a:r>
              <a:rPr lang="nb-NO" dirty="0" err="1"/>
              <a:t>skriftleg</a:t>
            </a:r>
            <a:r>
              <a:rPr lang="nb-NO" dirty="0"/>
              <a:t>.</a:t>
            </a:r>
          </a:p>
          <a:p>
            <a:r>
              <a:rPr lang="nb-NO" dirty="0"/>
              <a:t>I</a:t>
            </a:r>
            <a:r>
              <a:rPr lang="nb-NO" baseline="0" dirty="0"/>
              <a:t> tillegg må testen </a:t>
            </a:r>
            <a:r>
              <a:rPr lang="nb-NO" baseline="0" dirty="0" err="1"/>
              <a:t>undersøkje</a:t>
            </a:r>
            <a:r>
              <a:rPr lang="nb-NO" baseline="0" dirty="0"/>
              <a:t> ulike kognitive </a:t>
            </a:r>
            <a:r>
              <a:rPr lang="nb-NO" baseline="0" dirty="0" err="1"/>
              <a:t>vanskar</a:t>
            </a:r>
            <a:r>
              <a:rPr lang="nb-NO" baseline="0" dirty="0"/>
              <a:t> som kan opptre ved ALS</a:t>
            </a:r>
          </a:p>
          <a:p>
            <a:r>
              <a:rPr lang="nb-NO" baseline="0" dirty="0"/>
              <a:t>Og </a:t>
            </a:r>
            <a:r>
              <a:rPr lang="nb-NO" baseline="0" dirty="0" err="1"/>
              <a:t>atferdsvanskar</a:t>
            </a:r>
            <a:r>
              <a:rPr lang="nb-NO" baseline="0" dirty="0"/>
              <a:t> må </a:t>
            </a:r>
            <a:r>
              <a:rPr lang="nb-NO" baseline="0" dirty="0" err="1"/>
              <a:t>vurderast</a:t>
            </a:r>
            <a:r>
              <a:rPr lang="nb-NO" baseline="0" dirty="0"/>
              <a:t> spesielt</a:t>
            </a:r>
          </a:p>
          <a:p>
            <a:endParaRPr lang="nb-NO" baseline="0" dirty="0"/>
          </a:p>
          <a:p>
            <a:r>
              <a:rPr lang="nb-NO" baseline="0" dirty="0"/>
              <a:t>Litteraturen viser at mange ulike verktøy er blitt brukt men at få er tilpassa </a:t>
            </a:r>
            <a:r>
              <a:rPr lang="nb-NO" baseline="0" dirty="0" err="1"/>
              <a:t>personar</a:t>
            </a:r>
            <a:r>
              <a:rPr lang="nb-NO" baseline="0" dirty="0"/>
              <a:t> med ALS.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11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Til bruk i</a:t>
            </a:r>
            <a:r>
              <a:rPr lang="nb-NO" baseline="0" dirty="0"/>
              <a:t> </a:t>
            </a:r>
            <a:r>
              <a:rPr lang="nb-NO" baseline="0" dirty="0" err="1"/>
              <a:t>spesialisthelsetenesta</a:t>
            </a:r>
            <a:r>
              <a:rPr lang="nb-NO" baseline="0" dirty="0"/>
              <a:t> har vi </a:t>
            </a:r>
            <a:r>
              <a:rPr lang="nb-NO" baseline="0" dirty="0" err="1"/>
              <a:t>no</a:t>
            </a:r>
            <a:r>
              <a:rPr lang="nb-NO" baseline="0" dirty="0"/>
              <a:t> </a:t>
            </a:r>
            <a:r>
              <a:rPr lang="nb-NO" baseline="0" dirty="0" err="1"/>
              <a:t>ein</a:t>
            </a:r>
            <a:r>
              <a:rPr lang="nb-NO" baseline="0" dirty="0"/>
              <a:t> omsett norsk versjon av ECAS. Arbeidet er blant anna støtta av ALS Norge.</a:t>
            </a:r>
          </a:p>
          <a:p>
            <a:r>
              <a:rPr lang="nb-NO" baseline="0" dirty="0"/>
              <a:t>Testen er anerkjent internasjonalt og omsett til mange språk. Tilpasset personer med ALS</a:t>
            </a:r>
          </a:p>
          <a:p>
            <a:endParaRPr lang="nb-NO" baseline="0" dirty="0"/>
          </a:p>
          <a:p>
            <a:r>
              <a:rPr lang="nn-NO" baseline="0" dirty="0"/>
              <a:t>ECAS er ein </a:t>
            </a:r>
            <a:r>
              <a:rPr lang="nn-NO" b="1" baseline="0" dirty="0"/>
              <a:t>2-delt test</a:t>
            </a:r>
            <a:r>
              <a:rPr lang="nn-NO" baseline="0" dirty="0"/>
              <a:t>:</a:t>
            </a:r>
          </a:p>
          <a:p>
            <a:pPr marL="174565" indent="-174565">
              <a:buFont typeface="Arial" panose="020B0604020202020204" pitchFamily="34" charset="0"/>
              <a:buChar char="•"/>
            </a:pPr>
            <a:r>
              <a:rPr lang="nn-NO" baseline="0" dirty="0"/>
              <a:t>Eine delen er </a:t>
            </a:r>
            <a:r>
              <a:rPr lang="nn-NO" b="1" baseline="0" dirty="0"/>
              <a:t>testing </a:t>
            </a:r>
            <a:r>
              <a:rPr lang="nn-NO" baseline="0" dirty="0"/>
              <a:t>av pasienten sin kognitive funksjon. </a:t>
            </a:r>
          </a:p>
          <a:p>
            <a:pPr marL="174565" indent="-174565">
              <a:buFont typeface="Arial" panose="020B0604020202020204" pitchFamily="34" charset="0"/>
              <a:buChar char="•"/>
            </a:pPr>
            <a:r>
              <a:rPr lang="nn-NO" baseline="0" dirty="0"/>
              <a:t>Andre delen er ein </a:t>
            </a:r>
            <a:r>
              <a:rPr lang="nn-NO" b="1" baseline="0" dirty="0"/>
              <a:t>kartlegging av </a:t>
            </a:r>
            <a:r>
              <a:rPr lang="nn-NO" b="1" baseline="0" dirty="0" err="1"/>
              <a:t>atferd</a:t>
            </a:r>
            <a:r>
              <a:rPr lang="nn-NO" b="1" baseline="0" dirty="0"/>
              <a:t> </a:t>
            </a:r>
            <a:r>
              <a:rPr lang="nb-NO" b="0" baseline="0" dirty="0" err="1"/>
              <a:t>bassert</a:t>
            </a:r>
            <a:r>
              <a:rPr lang="nb-NO" b="0" baseline="0" dirty="0"/>
              <a:t> på </a:t>
            </a:r>
            <a:r>
              <a:rPr lang="nb-NO" b="0" baseline="0" dirty="0" err="1"/>
              <a:t>eit</a:t>
            </a:r>
            <a:r>
              <a:rPr lang="nb-NO" b="0" baseline="0" dirty="0"/>
              <a:t> i</a:t>
            </a:r>
            <a:r>
              <a:rPr lang="nb-NO" baseline="0" dirty="0"/>
              <a:t>ntervju med nær omsorgsperson</a:t>
            </a:r>
          </a:p>
          <a:p>
            <a:endParaRPr lang="nb-NO" baseline="0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7585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567">
              <a:defRPr/>
            </a:pPr>
            <a:r>
              <a:rPr lang="nn-NO" dirty="0"/>
              <a:t>Omsetjing</a:t>
            </a:r>
            <a:r>
              <a:rPr lang="nn-NO" baseline="0" dirty="0"/>
              <a:t> av ECAS er del av eit p</a:t>
            </a:r>
            <a:r>
              <a:rPr lang="nn-NO" dirty="0"/>
              <a:t>ost</a:t>
            </a:r>
            <a:r>
              <a:rPr lang="nn-NO" baseline="0" dirty="0"/>
              <a:t> </a:t>
            </a:r>
            <a:r>
              <a:rPr lang="nn-NO" baseline="0" dirty="0" err="1"/>
              <a:t>doc</a:t>
            </a:r>
            <a:r>
              <a:rPr lang="nn-NO" baseline="0" dirty="0"/>
              <a:t> prosjekt med Tina Taule som prosjektleiar. Prosjektet er knyta til Ergoterapiavdelinga ved HUS der Tina er forskings- og fagutviklingsleiar. </a:t>
            </a:r>
          </a:p>
          <a:p>
            <a:pPr defTabSz="465567">
              <a:defRPr/>
            </a:pPr>
            <a:endParaRPr lang="nn-NO" baseline="0" dirty="0"/>
          </a:p>
          <a:p>
            <a:pPr defTabSz="465567">
              <a:defRPr/>
            </a:pPr>
            <a:r>
              <a:rPr lang="nn-NO" baseline="0" dirty="0"/>
              <a:t>Prosjektet består av 4 </a:t>
            </a:r>
            <a:r>
              <a:rPr lang="nn-NO" baseline="0" dirty="0" err="1"/>
              <a:t>studier</a:t>
            </a:r>
            <a:r>
              <a:rPr lang="nn-NO" baseline="0" dirty="0"/>
              <a:t>:</a:t>
            </a:r>
          </a:p>
          <a:p>
            <a:r>
              <a:rPr lang="nn-NO" baseline="0" dirty="0"/>
              <a:t>1. I første studien er omsetjing og </a:t>
            </a:r>
            <a:r>
              <a:rPr lang="nn-NO" baseline="0" dirty="0" err="1"/>
              <a:t>validering</a:t>
            </a:r>
            <a:r>
              <a:rPr lang="nn-NO" baseline="0" dirty="0"/>
              <a:t> av ECAS til norsk. Omsetjing er klar og arbeidet med </a:t>
            </a:r>
            <a:r>
              <a:rPr lang="nn-NO" baseline="0" dirty="0" err="1"/>
              <a:t>validering</a:t>
            </a:r>
            <a:r>
              <a:rPr lang="nn-NO" baseline="0" dirty="0"/>
              <a:t> er starta. </a:t>
            </a:r>
            <a:r>
              <a:rPr lang="nn-NO" baseline="0" dirty="0" err="1"/>
              <a:t>Validering</a:t>
            </a:r>
            <a:r>
              <a:rPr lang="nn-NO" baseline="0" dirty="0"/>
              <a:t> vert gjort i s</a:t>
            </a:r>
            <a:r>
              <a:rPr lang="nn-NO" dirty="0"/>
              <a:t>amarbeid med 3 andre sjukehus i Norge.</a:t>
            </a:r>
          </a:p>
          <a:p>
            <a:r>
              <a:rPr lang="nn-NO" baseline="0" dirty="0"/>
              <a:t>2. Så er det ein systematisk oversiktsstudie for å finna måleinstrument som vert brukt for å kartleggja kognitiv funksjon hos personar med ALS og dernest undersøkja om testane er eigna til å evaluera dette.</a:t>
            </a:r>
          </a:p>
          <a:p>
            <a:r>
              <a:rPr lang="nn-NO" baseline="0" dirty="0"/>
              <a:t>3. Kvalitativ studie med intervju av personen og pårørande for å undersøke korleis kognitive vanskar påverkar kvardagen og brukargruppa sine forventningar til helsetenesta.</a:t>
            </a:r>
          </a:p>
          <a:p>
            <a:r>
              <a:rPr lang="nn-NO" baseline="0" dirty="0"/>
              <a:t>4. Siste studien går over fleire år for å undersøkje kva nytte ein har av ECAS når det gjeld å vurdera den enkelte sin funksjon i kvardagsaktivitetar.</a:t>
            </a:r>
          </a:p>
          <a:p>
            <a:endParaRPr lang="nn-NO" baseline="0" dirty="0"/>
          </a:p>
          <a:p>
            <a:endParaRPr lang="nn-NO" baseline="0" dirty="0"/>
          </a:p>
          <a:p>
            <a:endParaRPr lang="nn-NO" baseline="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0481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831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531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</a:t>
            </a:r>
            <a:r>
              <a:rPr lang="nb-NO" b="1" dirty="0" err="1"/>
              <a:t>takkar</a:t>
            </a:r>
            <a:r>
              <a:rPr lang="nb-NO" baseline="0" dirty="0"/>
              <a:t> alle </a:t>
            </a:r>
            <a:r>
              <a:rPr lang="nb-NO" baseline="0" dirty="0" err="1"/>
              <a:t>instansar</a:t>
            </a:r>
            <a:r>
              <a:rPr lang="nb-NO" baseline="0" dirty="0"/>
              <a:t> som så langt har bidratt med </a:t>
            </a:r>
            <a:r>
              <a:rPr lang="nb-NO" baseline="0" dirty="0" err="1"/>
              <a:t>midlar</a:t>
            </a:r>
            <a:r>
              <a:rPr lang="nb-NO" baseline="0" dirty="0"/>
              <a:t> til prosjektet.</a:t>
            </a:r>
            <a:endParaRPr lang="nb-NO" dirty="0"/>
          </a:p>
          <a:p>
            <a:endParaRPr lang="nb-NO" dirty="0"/>
          </a:p>
          <a:p>
            <a:pPr marL="174588" indent="-174588">
              <a:buFont typeface="Arial" panose="020B0604020202020204" pitchFamily="34" charset="0"/>
              <a:buChar char="•"/>
            </a:pPr>
            <a:r>
              <a:rPr lang="nb-NO" dirty="0" err="1"/>
              <a:t>Nevro</a:t>
            </a:r>
            <a:r>
              <a:rPr lang="nb-NO" dirty="0"/>
              <a:t> </a:t>
            </a:r>
            <a:r>
              <a:rPr lang="nb-NO" dirty="0" err="1"/>
              <a:t>avd</a:t>
            </a:r>
            <a:r>
              <a:rPr lang="nb-NO" dirty="0"/>
              <a:t> HUS</a:t>
            </a:r>
          </a:p>
          <a:p>
            <a:pPr marL="174588" indent="-174588">
              <a:buFont typeface="Arial" panose="020B0604020202020204" pitchFamily="34" charset="0"/>
              <a:buChar char="•"/>
            </a:pPr>
            <a:r>
              <a:rPr lang="nb-NO" dirty="0" err="1"/>
              <a:t>Ergoterapiavd</a:t>
            </a:r>
            <a:r>
              <a:rPr lang="nb-NO" dirty="0"/>
              <a:t> HUS</a:t>
            </a:r>
          </a:p>
          <a:p>
            <a:pPr marL="174588" indent="-174588" defTabSz="463378">
              <a:buFont typeface="Arial" panose="020B0604020202020204" pitchFamily="34" charset="0"/>
              <a:buChar char="•"/>
            </a:pPr>
            <a:r>
              <a:rPr lang="nb-NO" dirty="0"/>
              <a:t>Nasjonal kompetansetjeneste for hjemmerespiratorbehandling gjennom </a:t>
            </a:r>
            <a:r>
              <a:rPr lang="nb-NO" dirty="0" err="1"/>
              <a:t>prosjektmidlar</a:t>
            </a:r>
            <a:r>
              <a:rPr lang="nb-NO" dirty="0"/>
              <a:t>  </a:t>
            </a:r>
          </a:p>
          <a:p>
            <a:pPr marL="174588" indent="-174588" defTabSz="463378">
              <a:buFont typeface="Arial" panose="020B0604020202020204" pitchFamily="34" charset="0"/>
              <a:buChar char="•"/>
            </a:pPr>
            <a:r>
              <a:rPr lang="nb-NO" dirty="0" err="1"/>
              <a:t>Høgskulen</a:t>
            </a:r>
            <a:r>
              <a:rPr lang="nb-NO" baseline="0" dirty="0"/>
              <a:t> på Vestlandet</a:t>
            </a:r>
            <a:endParaRPr lang="nb-NO" dirty="0"/>
          </a:p>
          <a:p>
            <a:pPr marL="174588" indent="-174588" defTabSz="463378">
              <a:buFont typeface="Arial" panose="020B0604020202020204" pitchFamily="34" charset="0"/>
              <a:buChar char="•"/>
            </a:pPr>
            <a:r>
              <a:rPr lang="nb-NO" dirty="0"/>
              <a:t>Fagforbundet</a:t>
            </a:r>
            <a:r>
              <a:rPr lang="nb-NO" baseline="0" dirty="0"/>
              <a:t> </a:t>
            </a:r>
            <a:r>
              <a:rPr lang="nb-NO" dirty="0"/>
              <a:t>Ergoterapeutene </a:t>
            </a:r>
          </a:p>
          <a:p>
            <a:pPr marL="174588" indent="-174588" defTabSz="463378">
              <a:buFont typeface="Arial" panose="020B0604020202020204" pitchFamily="34" charset="0"/>
              <a:buChar char="•"/>
            </a:pPr>
            <a:r>
              <a:rPr lang="nb-NO" dirty="0"/>
              <a:t>ALS Norsk støttegruppe – </a:t>
            </a:r>
            <a:r>
              <a:rPr lang="nb-NO" dirty="0" err="1"/>
              <a:t>prosjektmidlar</a:t>
            </a:r>
            <a:endParaRPr lang="nb-NO" dirty="0"/>
          </a:p>
          <a:p>
            <a:pPr marL="174588" indent="-174588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589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Til</a:t>
            </a:r>
            <a:r>
              <a:rPr lang="nn-NO" baseline="0" dirty="0"/>
              <a:t> slutt tek eg med eit maleri av kjent </a:t>
            </a:r>
            <a:r>
              <a:rPr lang="nn-NO" baseline="0" dirty="0" err="1"/>
              <a:t>bergenskunstnar</a:t>
            </a:r>
            <a:r>
              <a:rPr lang="nn-NO" baseline="0" dirty="0"/>
              <a:t>, Therese Christensen, som døydde av ALS  for eit par år sidan. Kode i Bergen presenterte ein stor retrospektiv utstilling med maleri av henne sommaren 2018 og dette var eit av bileta som var stilt ut. Takk for </a:t>
            </a:r>
            <a:r>
              <a:rPr lang="nn-NO" baseline="0" dirty="0" err="1"/>
              <a:t>oppmerksomheten</a:t>
            </a:r>
            <a:r>
              <a:rPr lang="nn-NO" baseline="0" dirty="0"/>
              <a:t>. 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626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Eg skal presentere nyare</a:t>
            </a:r>
            <a:r>
              <a:rPr lang="nn-NO" baseline="0" dirty="0"/>
              <a:t> forsking om </a:t>
            </a:r>
            <a:r>
              <a:rPr lang="nn-NO" b="1" baseline="0" dirty="0"/>
              <a:t>ALS og kognitive vanskar</a:t>
            </a:r>
            <a:r>
              <a:rPr lang="nn-NO" baseline="0" dirty="0"/>
              <a:t>, og gå nærare inn på språkvanskar, sosial </a:t>
            </a:r>
            <a:r>
              <a:rPr lang="nn-NO" baseline="0" dirty="0" err="1"/>
              <a:t>kognisjon</a:t>
            </a:r>
            <a:r>
              <a:rPr lang="nn-NO" baseline="0" dirty="0"/>
              <a:t>, </a:t>
            </a:r>
            <a:r>
              <a:rPr lang="nn-NO" baseline="0" dirty="0" err="1"/>
              <a:t>hukommelsesvanskar</a:t>
            </a:r>
            <a:r>
              <a:rPr lang="nn-NO" baseline="0" dirty="0"/>
              <a:t> og eksekutive vanskar.</a:t>
            </a:r>
          </a:p>
          <a:p>
            <a:endParaRPr lang="nn-NO" baseline="0" dirty="0"/>
          </a:p>
          <a:p>
            <a:r>
              <a:rPr lang="nn-NO" baseline="0" dirty="0"/>
              <a:t>Så skal eg presentera nyare forsking om </a:t>
            </a:r>
            <a:r>
              <a:rPr lang="nn-NO" b="1" baseline="0" dirty="0"/>
              <a:t>ALS og </a:t>
            </a:r>
            <a:r>
              <a:rPr lang="nn-NO" b="1" baseline="0" dirty="0" err="1"/>
              <a:t>atferdsendringar</a:t>
            </a:r>
            <a:r>
              <a:rPr lang="nn-NO" baseline="0" dirty="0"/>
              <a:t>.</a:t>
            </a:r>
          </a:p>
          <a:p>
            <a:endParaRPr lang="nn-NO" baseline="0" dirty="0"/>
          </a:p>
          <a:p>
            <a:r>
              <a:rPr lang="nn-NO" dirty="0"/>
              <a:t>På bakgrunn av denne nye kunnskapen</a:t>
            </a:r>
            <a:r>
              <a:rPr lang="nn-NO" baseline="0" dirty="0"/>
              <a:t> skal</a:t>
            </a:r>
            <a:r>
              <a:rPr lang="nn-NO" dirty="0"/>
              <a:t> forklare kvifor </a:t>
            </a:r>
            <a:r>
              <a:rPr lang="nn-NO" dirty="0" err="1"/>
              <a:t>undersøkelse</a:t>
            </a:r>
            <a:r>
              <a:rPr lang="nn-NO" baseline="0" dirty="0"/>
              <a:t> av kognitiv funksjon og </a:t>
            </a:r>
            <a:r>
              <a:rPr lang="nn-NO" baseline="0" dirty="0" err="1"/>
              <a:t>atferdsendringar</a:t>
            </a:r>
            <a:r>
              <a:rPr lang="nn-NO" baseline="0" dirty="0"/>
              <a:t> er viktig. </a:t>
            </a:r>
          </a:p>
          <a:p>
            <a:r>
              <a:rPr lang="nn-NO" baseline="0" dirty="0"/>
              <a:t>Eg skal </a:t>
            </a:r>
            <a:r>
              <a:rPr lang="nn-NO" dirty="0"/>
              <a:t>presentere </a:t>
            </a:r>
            <a:r>
              <a:rPr lang="en-US" dirty="0"/>
              <a:t>Edinburgh Cognitive and Behavioral Amyotrophic Lateral Sclerosis Screen (</a:t>
            </a:r>
            <a:r>
              <a:rPr lang="nn-NO" dirty="0"/>
              <a:t>ECAS) som er</a:t>
            </a:r>
            <a:r>
              <a:rPr lang="nn-NO" baseline="0" dirty="0"/>
              <a:t> </a:t>
            </a:r>
            <a:r>
              <a:rPr lang="nn-NO" dirty="0"/>
              <a:t>ein ofte</a:t>
            </a:r>
            <a:r>
              <a:rPr lang="nn-NO" baseline="0" dirty="0"/>
              <a:t> brukt </a:t>
            </a:r>
            <a:r>
              <a:rPr lang="nn-NO" dirty="0"/>
              <a:t>test. </a:t>
            </a:r>
          </a:p>
          <a:p>
            <a:endParaRPr lang="nn-NO" dirty="0">
              <a:solidFill>
                <a:srgbClr val="FF0000"/>
              </a:solidFill>
            </a:endParaRPr>
          </a:p>
          <a:p>
            <a:r>
              <a:rPr lang="nn-NO" dirty="0"/>
              <a:t>Til slutt</a:t>
            </a:r>
            <a:r>
              <a:rPr lang="nn-NO" baseline="0" dirty="0"/>
              <a:t> skal eg kort informera om ein </a:t>
            </a:r>
            <a:r>
              <a:rPr lang="nn-NO" b="1" baseline="0" dirty="0"/>
              <a:t>nasjonal multisenterstudie </a:t>
            </a:r>
            <a:r>
              <a:rPr lang="nn-NO" baseline="0" dirty="0"/>
              <a:t>som undersøkjer </a:t>
            </a:r>
            <a:r>
              <a:rPr lang="nn-NO" dirty="0"/>
              <a:t>kognitive vanskar og ALS.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61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Kva betyr så kognitiv funksjon? Det</a:t>
            </a:r>
            <a:r>
              <a:rPr lang="nb-NO" dirty="0"/>
              <a:t> er </a:t>
            </a:r>
            <a:r>
              <a:rPr lang="nb-NO" dirty="0" err="1"/>
              <a:t>eit</a:t>
            </a:r>
            <a:r>
              <a:rPr lang="nb-NO" dirty="0"/>
              <a:t> faguttrykk bruk</a:t>
            </a:r>
            <a:r>
              <a:rPr lang="nb-NO" baseline="0" dirty="0"/>
              <a:t> i mange </a:t>
            </a:r>
            <a:r>
              <a:rPr lang="nb-NO" baseline="0" dirty="0" err="1"/>
              <a:t>samanhengar</a:t>
            </a:r>
            <a:r>
              <a:rPr lang="nb-NO" baseline="0" dirty="0"/>
              <a:t>.  Ordrett om</a:t>
            </a:r>
            <a:r>
              <a:rPr lang="nb-NO" dirty="0"/>
              <a:t>sett </a:t>
            </a:r>
            <a:r>
              <a:rPr lang="nb-NO" dirty="0" err="1"/>
              <a:t>frå</a:t>
            </a:r>
            <a:r>
              <a:rPr lang="nb-NO" dirty="0"/>
              <a:t> ordboka betyr</a:t>
            </a:r>
            <a:r>
              <a:rPr lang="nb-NO" baseline="0" dirty="0"/>
              <a:t> ordet </a:t>
            </a:r>
            <a:r>
              <a:rPr lang="nb-NO" baseline="0" dirty="0" err="1"/>
              <a:t>kognitv</a:t>
            </a:r>
            <a:r>
              <a:rPr lang="nb-NO" baseline="0" dirty="0"/>
              <a:t> </a:t>
            </a:r>
            <a:r>
              <a:rPr lang="nb-NO" b="1" baseline="0" dirty="0"/>
              <a:t>erkjennelse</a:t>
            </a:r>
            <a:r>
              <a:rPr lang="nb-NO" baseline="0" dirty="0"/>
              <a:t>.</a:t>
            </a:r>
            <a:endParaRPr lang="nb-NO" dirty="0"/>
          </a:p>
          <a:p>
            <a:r>
              <a:rPr lang="nb-NO" dirty="0" err="1"/>
              <a:t>Erkjennesle</a:t>
            </a:r>
            <a:r>
              <a:rPr lang="nb-NO" dirty="0"/>
              <a:t> er viktig for oss når vi skal </a:t>
            </a:r>
            <a:r>
              <a:rPr lang="nb-NO" dirty="0" err="1"/>
              <a:t>tileigna</a:t>
            </a:r>
            <a:r>
              <a:rPr lang="nb-NO" dirty="0"/>
              <a:t> oss og bruka kunnskap,</a:t>
            </a:r>
            <a:r>
              <a:rPr lang="nb-NO" baseline="0" dirty="0"/>
              <a:t> med andre ord: når vi skal</a:t>
            </a:r>
            <a:r>
              <a:rPr lang="nb-NO" dirty="0"/>
              <a:t> </a:t>
            </a:r>
            <a:r>
              <a:rPr lang="nb-NO" dirty="0">
                <a:solidFill>
                  <a:srgbClr val="FF0000"/>
                </a:solidFill>
              </a:rPr>
              <a:t>læra nytt </a:t>
            </a:r>
            <a:r>
              <a:rPr lang="nb-NO" dirty="0"/>
              <a:t>og bruka det</a:t>
            </a:r>
            <a:r>
              <a:rPr lang="nb-NO" baseline="0" dirty="0"/>
              <a:t> vi kan</a:t>
            </a:r>
            <a:r>
              <a:rPr lang="nb-NO" dirty="0"/>
              <a:t>.</a:t>
            </a:r>
          </a:p>
          <a:p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Gjennom</a:t>
            </a:r>
            <a:r>
              <a:rPr lang="nb-NO" baseline="0" dirty="0"/>
              <a:t> sansene våre tek vi imot informasjon </a:t>
            </a:r>
            <a:r>
              <a:rPr lang="nb-NO" baseline="0" dirty="0" err="1"/>
              <a:t>frå</a:t>
            </a:r>
            <a:r>
              <a:rPr lang="nb-NO" baseline="0" dirty="0"/>
              <a:t> omgivelsene og bearbeider informasjonen i hjernen.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Vi husker det som er lagra </a:t>
            </a:r>
            <a:r>
              <a:rPr lang="nb-NO" baseline="0" dirty="0" err="1"/>
              <a:t>frå</a:t>
            </a:r>
            <a:r>
              <a:rPr lang="nb-NO" baseline="0" dirty="0"/>
              <a:t> </a:t>
            </a:r>
            <a:r>
              <a:rPr lang="nb-NO" baseline="0" dirty="0" err="1"/>
              <a:t>tidlegare</a:t>
            </a:r>
            <a:r>
              <a:rPr lang="nb-NO" baseline="0" dirty="0"/>
              <a:t> og vi lærer nytt.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Vi organiserer informasjonen når vi </a:t>
            </a:r>
            <a:r>
              <a:rPr lang="nb-NO" baseline="0" dirty="0" err="1"/>
              <a:t>tenkjer</a:t>
            </a:r>
            <a:r>
              <a:rPr lang="nb-NO" baseline="0" dirty="0"/>
              <a:t> og kommuniserer med bruk av språket eller utfører </a:t>
            </a:r>
            <a:r>
              <a:rPr lang="nb-NO" baseline="0" dirty="0" err="1"/>
              <a:t>handlingar</a:t>
            </a:r>
            <a:r>
              <a:rPr lang="nb-NO" baseline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Vi er oppmerksom, denne funksjonen er viktig for alle områda som </a:t>
            </a:r>
            <a:r>
              <a:rPr lang="nb-NO" baseline="0" dirty="0" err="1"/>
              <a:t>eg</a:t>
            </a:r>
            <a:r>
              <a:rPr lang="nb-NO" baseline="0" dirty="0"/>
              <a:t> har </a:t>
            </a:r>
            <a:r>
              <a:rPr lang="nb-NO" baseline="0" dirty="0" err="1"/>
              <a:t>nemnt</a:t>
            </a:r>
            <a:r>
              <a:rPr lang="nb-NO" baseline="0" dirty="0"/>
              <a:t>. </a:t>
            </a:r>
          </a:p>
          <a:p>
            <a:endParaRPr lang="nb-NO" baseline="0" dirty="0"/>
          </a:p>
          <a:p>
            <a:r>
              <a:rPr lang="nb-NO" baseline="0" dirty="0"/>
              <a:t>Dette vil sei at kognitiv funksjon er </a:t>
            </a:r>
            <a:r>
              <a:rPr lang="nb-NO" baseline="0" dirty="0" err="1"/>
              <a:t>avgjerande</a:t>
            </a:r>
            <a:r>
              <a:rPr lang="nb-NO" baseline="0" dirty="0"/>
              <a:t> for evnen vår til å utføra </a:t>
            </a:r>
            <a:r>
              <a:rPr lang="nb-NO" baseline="0" dirty="0" err="1"/>
              <a:t>kvardagsaktivitetar</a:t>
            </a:r>
            <a:r>
              <a:rPr lang="nb-NO" baseline="0" dirty="0"/>
              <a:t>.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536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Før vi</a:t>
            </a:r>
            <a:r>
              <a:rPr lang="nb-NO" baseline="0" dirty="0"/>
              <a:t> beveger oss, går, svømmer, skriv, </a:t>
            </a:r>
            <a:r>
              <a:rPr lang="nb-NO" baseline="0" dirty="0" err="1"/>
              <a:t>eigentleg</a:t>
            </a:r>
            <a:r>
              <a:rPr lang="nb-NO" baseline="0" dirty="0"/>
              <a:t> all bevegelse, må vi ha </a:t>
            </a:r>
            <a:r>
              <a:rPr lang="nb-NO" baseline="0" dirty="0" err="1"/>
              <a:t>ein</a:t>
            </a:r>
            <a:r>
              <a:rPr lang="nb-NO" baseline="0" dirty="0"/>
              <a:t> intensjon om å </a:t>
            </a:r>
            <a:r>
              <a:rPr lang="nb-NO" baseline="0" dirty="0" err="1"/>
              <a:t>gjera</a:t>
            </a:r>
            <a:r>
              <a:rPr lang="nb-NO" baseline="0" dirty="0"/>
              <a:t> det, vi må </a:t>
            </a:r>
            <a:r>
              <a:rPr lang="nb-NO" baseline="0" dirty="0" err="1"/>
              <a:t>velgja</a:t>
            </a:r>
            <a:r>
              <a:rPr lang="nb-NO" baseline="0" dirty="0"/>
              <a:t> det rette bevegelsesmønsteret  og </a:t>
            </a:r>
            <a:r>
              <a:rPr lang="nb-NO" baseline="0" dirty="0" err="1"/>
              <a:t>velgja</a:t>
            </a:r>
            <a:r>
              <a:rPr lang="nb-NO" baseline="0" dirty="0"/>
              <a:t> bort uhensiktsmessig bevegelse. All bevegelse har </a:t>
            </a:r>
            <a:r>
              <a:rPr lang="nb-NO" baseline="0" dirty="0" err="1"/>
              <a:t>samanheng</a:t>
            </a:r>
            <a:r>
              <a:rPr lang="nb-NO" baseline="0" dirty="0"/>
              <a:t> med kognisjon. Vi kan sjå på bilde av treet der vi ser bevegelsene over jorda, men det grunnlaget er rotsystemet under jorda.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r>
              <a:rPr lang="nn-NO" dirty="0"/>
              <a:t>Fram til for 10-15 år sidan har det vorte hevda med full tyngde at  ALS berre </a:t>
            </a:r>
            <a:r>
              <a:rPr lang="nn-NO" b="1" dirty="0"/>
              <a:t>rammar muskulaturen </a:t>
            </a:r>
            <a:r>
              <a:rPr lang="nn-NO" dirty="0"/>
              <a:t>i kroppen. </a:t>
            </a:r>
          </a:p>
          <a:p>
            <a:r>
              <a:rPr lang="nn-NO" dirty="0"/>
              <a:t>Dei siste åra har vi fått </a:t>
            </a:r>
            <a:r>
              <a:rPr lang="nn-NO" b="1" dirty="0"/>
              <a:t>ny kunnskap </a:t>
            </a:r>
            <a:r>
              <a:rPr lang="nn-NO" dirty="0"/>
              <a:t>om at dette ikkje er tilfelle for alle, for nokre får og </a:t>
            </a:r>
            <a:r>
              <a:rPr lang="nn-NO" b="1" dirty="0"/>
              <a:t>kognitive utfordingar </a:t>
            </a:r>
            <a:r>
              <a:rPr lang="nn-NO" dirty="0"/>
              <a:t>og </a:t>
            </a:r>
            <a:r>
              <a:rPr lang="nn-NO" b="1" dirty="0" err="1"/>
              <a:t>atferdsendringar</a:t>
            </a:r>
            <a:r>
              <a:rPr lang="nn-NO" b="1" dirty="0"/>
              <a:t>.</a:t>
            </a:r>
            <a:r>
              <a:rPr lang="nn-NO" dirty="0"/>
              <a:t> Dette er ofte </a:t>
            </a:r>
            <a:r>
              <a:rPr lang="nn-NO" b="1" dirty="0"/>
              <a:t>usynlege problem </a:t>
            </a:r>
            <a:r>
              <a:rPr lang="nn-NO" dirty="0"/>
              <a:t>som </a:t>
            </a:r>
            <a:r>
              <a:rPr lang="nn-NO" dirty="0" err="1"/>
              <a:t>omgivelsene</a:t>
            </a:r>
            <a:r>
              <a:rPr lang="nn-NO" dirty="0"/>
              <a:t> ikkje forstår, og som kan vera vanskeleg å handtera for </a:t>
            </a:r>
            <a:r>
              <a:rPr lang="nn-NO" dirty="0" err="1"/>
              <a:t>dåke</a:t>
            </a:r>
            <a:r>
              <a:rPr lang="nn-NO" baseline="0" dirty="0"/>
              <a:t> det gjeld anten de er den som er sjuk eller pårørande, eller de er helsepersonell. </a:t>
            </a:r>
          </a:p>
          <a:p>
            <a:endParaRPr lang="nn-NO" dirty="0"/>
          </a:p>
          <a:p>
            <a:r>
              <a:rPr lang="nn-NO" dirty="0"/>
              <a:t>Kognitive vanskar, og ikkje minst endring av </a:t>
            </a:r>
            <a:r>
              <a:rPr lang="nn-NO" dirty="0" err="1"/>
              <a:t>atferd</a:t>
            </a:r>
            <a:r>
              <a:rPr lang="nn-NO" dirty="0"/>
              <a:t>, kan opplevast som ei stor </a:t>
            </a:r>
            <a:r>
              <a:rPr lang="nn-NO" dirty="0" err="1"/>
              <a:t>tilleggbelastning</a:t>
            </a:r>
            <a:r>
              <a:rPr lang="nn-NO" dirty="0"/>
              <a:t> i ein allereie</a:t>
            </a:r>
            <a:r>
              <a:rPr lang="nn-NO" baseline="0" dirty="0"/>
              <a:t> tung situasjon. D</a:t>
            </a:r>
            <a:r>
              <a:rPr lang="nn-NO" dirty="0"/>
              <a:t>en det gjeld og nære pårørande kan kjenna på motstand mot å ta inn over seg eller erkjenna at desse problema også er til stade. </a:t>
            </a:r>
          </a:p>
          <a:p>
            <a:r>
              <a:rPr lang="nn-NO" dirty="0"/>
              <a:t>Det gje</a:t>
            </a:r>
            <a:r>
              <a:rPr lang="nn-NO" baseline="0" dirty="0"/>
              <a:t>r </a:t>
            </a:r>
            <a:r>
              <a:rPr lang="nn-NO" baseline="0" dirty="0" err="1"/>
              <a:t>følesesmessig</a:t>
            </a:r>
            <a:r>
              <a:rPr lang="nn-NO" baseline="0" dirty="0"/>
              <a:t> vondt å oppleva at ein misser ein del av sin eigen identitet eller å oppleva at nokon ein er glad i vert endra som person.</a:t>
            </a:r>
            <a:endParaRPr lang="nn-NO" dirty="0"/>
          </a:p>
          <a:p>
            <a:endParaRPr lang="nn-NO" dirty="0"/>
          </a:p>
          <a:p>
            <a:r>
              <a:rPr lang="nn-NO" dirty="0"/>
              <a:t>Det er viktig å presisere at det fortsatt er mykje ein ikkje veit om kognitive vanskar. Likevel treng vi ha fokus på dette tema for å kunna imøtekoma den enkelte personen sine behov på best mogeleg måte.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7996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Ein</a:t>
            </a:r>
            <a:r>
              <a:rPr lang="nb-NO" dirty="0"/>
              <a:t> systematisk</a:t>
            </a:r>
            <a:r>
              <a:rPr lang="nb-NO" baseline="0" dirty="0"/>
              <a:t> oversiktsartikkel </a:t>
            </a:r>
            <a:r>
              <a:rPr lang="nb-NO" baseline="0" dirty="0" err="1"/>
              <a:t>frå</a:t>
            </a:r>
            <a:r>
              <a:rPr lang="nb-NO" baseline="0" dirty="0"/>
              <a:t> 2015 viser at kognitive </a:t>
            </a:r>
            <a:r>
              <a:rPr lang="nb-NO" baseline="0" dirty="0" err="1"/>
              <a:t>vanskar</a:t>
            </a:r>
            <a:r>
              <a:rPr lang="nb-NO" baseline="0" dirty="0"/>
              <a:t> </a:t>
            </a:r>
            <a:r>
              <a:rPr lang="nb-NO" baseline="0" dirty="0" err="1"/>
              <a:t>rammar</a:t>
            </a:r>
            <a:r>
              <a:rPr lang="nb-NO" baseline="0" dirty="0"/>
              <a:t> 30-50 prosent av </a:t>
            </a:r>
            <a:r>
              <a:rPr lang="nb-NO" baseline="0" dirty="0" err="1"/>
              <a:t>personar</a:t>
            </a:r>
            <a:r>
              <a:rPr lang="nb-NO" baseline="0" dirty="0"/>
              <a:t> med ALS. Alvorlighetsgraden varierer og 5-15 % har </a:t>
            </a:r>
            <a:r>
              <a:rPr lang="nb-NO" baseline="0" dirty="0" err="1"/>
              <a:t>alvorlege</a:t>
            </a:r>
            <a:r>
              <a:rPr lang="nb-NO" baseline="0" dirty="0"/>
              <a:t> </a:t>
            </a:r>
            <a:r>
              <a:rPr lang="nb-NO" baseline="0" dirty="0" err="1"/>
              <a:t>vanskar</a:t>
            </a:r>
            <a:r>
              <a:rPr lang="nb-NO" baseline="0" dirty="0"/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Forsking viser også</a:t>
            </a:r>
            <a:r>
              <a:rPr lang="nn-NO" baseline="0" dirty="0"/>
              <a:t> at</a:t>
            </a:r>
            <a:r>
              <a:rPr lang="nn-NO" dirty="0"/>
              <a:t> personar med kognitiv svikt kan ha redusert livskvalitet samanlikna med dei som ikkje har kognitiv svikt. Desse vanskane kan medføra auka utfordringar for pårørande. </a:t>
            </a:r>
            <a:endParaRPr lang="nb-NO" dirty="0"/>
          </a:p>
          <a:p>
            <a:r>
              <a:rPr lang="nb-NO" baseline="0" dirty="0"/>
              <a:t>I forskninga er det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diskusjon om kor tid i sjukdomsforløpet kognitive </a:t>
            </a:r>
            <a:r>
              <a:rPr lang="nb-NO" dirty="0" err="1"/>
              <a:t>vanskar</a:t>
            </a:r>
            <a:r>
              <a:rPr lang="nb-NO" baseline="0" dirty="0"/>
              <a:t> </a:t>
            </a:r>
            <a:r>
              <a:rPr lang="nb-NO" dirty="0"/>
              <a:t>viser</a:t>
            </a:r>
            <a:r>
              <a:rPr lang="nb-NO" baseline="0" dirty="0"/>
              <a:t> seg</a:t>
            </a:r>
            <a:r>
              <a:rPr lang="nb-NO" dirty="0"/>
              <a:t>.</a:t>
            </a:r>
            <a:r>
              <a:rPr lang="nb-NO" baseline="0" dirty="0"/>
              <a:t> </a:t>
            </a:r>
          </a:p>
          <a:p>
            <a:r>
              <a:rPr lang="nb-NO" baseline="0" dirty="0" err="1"/>
              <a:t>Nokon</a:t>
            </a:r>
            <a:r>
              <a:rPr lang="nb-NO" baseline="0" dirty="0"/>
              <a:t> </a:t>
            </a:r>
            <a:r>
              <a:rPr lang="nb-NO" baseline="0" dirty="0" err="1"/>
              <a:t>hevdar</a:t>
            </a:r>
            <a:r>
              <a:rPr lang="nb-NO" baseline="0" dirty="0"/>
              <a:t> at </a:t>
            </a:r>
            <a:r>
              <a:rPr lang="nb-NO" baseline="0" dirty="0" err="1"/>
              <a:t>vanskane</a:t>
            </a:r>
            <a:r>
              <a:rPr lang="nb-NO" baseline="0" dirty="0"/>
              <a:t> kan visa seg før </a:t>
            </a:r>
            <a:r>
              <a:rPr lang="nb-NO" baseline="0" dirty="0" err="1"/>
              <a:t>ein</a:t>
            </a:r>
            <a:r>
              <a:rPr lang="nb-NO" baseline="0" dirty="0"/>
              <a:t> får motoriske problem. </a:t>
            </a:r>
          </a:p>
          <a:p>
            <a:r>
              <a:rPr lang="nb-NO" baseline="0" dirty="0"/>
              <a:t>På bakgrunn av forskning er det usikkerhet knytta til om </a:t>
            </a:r>
            <a:r>
              <a:rPr lang="nb-NO" baseline="0" dirty="0" err="1"/>
              <a:t>vanskane</a:t>
            </a:r>
            <a:r>
              <a:rPr lang="nb-NO" baseline="0" dirty="0"/>
              <a:t> held seg stabile gjennom forløpet eller om </a:t>
            </a:r>
            <a:r>
              <a:rPr lang="nb-NO" baseline="0" dirty="0" err="1"/>
              <a:t>dei</a:t>
            </a:r>
            <a:r>
              <a:rPr lang="nb-NO" baseline="0" dirty="0"/>
              <a:t> blir forverra.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Eg skal no</a:t>
            </a:r>
            <a:r>
              <a:rPr lang="nn-NO" baseline="0" dirty="0"/>
              <a:t> gå inn på</a:t>
            </a:r>
            <a:r>
              <a:rPr lang="nn-NO" dirty="0"/>
              <a:t> nokre av dei vanlegast</a:t>
            </a:r>
            <a:r>
              <a:rPr lang="nn-NO" baseline="0" dirty="0"/>
              <a:t> kognitive vanskane som kan opptre ved ALS og korleis desse kan påverka kvardagen til dei som vert ramma.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398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Språkfunksjonen kan verta</a:t>
            </a:r>
            <a:r>
              <a:rPr lang="nn-NO" baseline="0" dirty="0"/>
              <a:t> </a:t>
            </a:r>
            <a:r>
              <a:rPr lang="nn-NO" dirty="0"/>
              <a:t>ramma ved ALS.</a:t>
            </a:r>
          </a:p>
          <a:p>
            <a:r>
              <a:rPr lang="nn-NO" dirty="0"/>
              <a:t>Språkvanskar kan</a:t>
            </a:r>
            <a:r>
              <a:rPr lang="nn-NO" baseline="0" dirty="0"/>
              <a:t> vera problem</a:t>
            </a:r>
            <a:r>
              <a:rPr lang="nn-NO" dirty="0"/>
              <a:t> med å forstå symbol for eksempel på</a:t>
            </a:r>
            <a:r>
              <a:rPr lang="nn-NO" baseline="0" dirty="0"/>
              <a:t> elektrisk rullestol, </a:t>
            </a:r>
            <a:r>
              <a:rPr lang="nn-NO" dirty="0"/>
              <a:t>skilt</a:t>
            </a:r>
            <a:r>
              <a:rPr lang="nn-NO" baseline="0" dirty="0"/>
              <a:t> eller tastatur,</a:t>
            </a:r>
            <a:r>
              <a:rPr lang="nn-NO" dirty="0"/>
              <a:t> det</a:t>
            </a:r>
            <a:r>
              <a:rPr lang="nn-NO" baseline="0" dirty="0"/>
              <a:t> kan bli vanskeleg å </a:t>
            </a:r>
            <a:r>
              <a:rPr lang="nn-NO" dirty="0"/>
              <a:t>gje </a:t>
            </a:r>
            <a:r>
              <a:rPr lang="nn-NO" baseline="0" dirty="0"/>
              <a:t>ein </a:t>
            </a:r>
            <a:r>
              <a:rPr lang="nn-NO" baseline="0" dirty="0" err="1"/>
              <a:t>skiftleg</a:t>
            </a:r>
            <a:r>
              <a:rPr lang="nn-NO" baseline="0" dirty="0"/>
              <a:t> beskjed på SMS eller kommunisera skriftleg på nett, på face-book, </a:t>
            </a:r>
            <a:r>
              <a:rPr lang="nn-NO" baseline="0" dirty="0" err="1"/>
              <a:t>tvitter</a:t>
            </a:r>
            <a:r>
              <a:rPr lang="nn-NO" baseline="0" dirty="0"/>
              <a:t>, </a:t>
            </a:r>
            <a:r>
              <a:rPr lang="nn-NO" baseline="0" dirty="0" err="1"/>
              <a:t>whatsApp</a:t>
            </a:r>
            <a:r>
              <a:rPr lang="nn-NO" baseline="0" dirty="0"/>
              <a:t> ….</a:t>
            </a:r>
          </a:p>
          <a:p>
            <a:endParaRPr lang="nn-NO" baseline="0" dirty="0"/>
          </a:p>
          <a:p>
            <a:r>
              <a:rPr lang="nn-NO" baseline="0" dirty="0"/>
              <a:t>Språkvanskar får ofte konsekvensar for </a:t>
            </a:r>
            <a:r>
              <a:rPr lang="nn-NO" baseline="0" dirty="0" err="1"/>
              <a:t>valg</a:t>
            </a:r>
            <a:r>
              <a:rPr lang="nn-NO" baseline="0" dirty="0"/>
              <a:t> av </a:t>
            </a:r>
            <a:r>
              <a:rPr lang="nn-NO" baseline="0" dirty="0" err="1"/>
              <a:t>kommunikasjonshj.m</a:t>
            </a:r>
            <a:r>
              <a:rPr lang="nn-NO" baseline="0" dirty="0"/>
              <a:t>., Er vanlege hjelpemidlar som smart-telefon eller I-</a:t>
            </a:r>
            <a:r>
              <a:rPr lang="nn-NO" baseline="0" dirty="0" err="1"/>
              <a:t>pad</a:t>
            </a:r>
            <a:r>
              <a:rPr lang="nn-NO" baseline="0" dirty="0"/>
              <a:t> mest hensiktsmessig eller </a:t>
            </a:r>
            <a:r>
              <a:rPr lang="nn-NO" baseline="0" dirty="0" err="1"/>
              <a:t>light-writher</a:t>
            </a:r>
            <a:r>
              <a:rPr lang="nn-NO" baseline="0" dirty="0"/>
              <a:t>? Og korleis vert det å bruke augestyring? Kartlegging av kognitiv funksjon er avgjerande for å gjera rette </a:t>
            </a:r>
            <a:r>
              <a:rPr lang="nn-NO" baseline="0" dirty="0" err="1"/>
              <a:t>valg</a:t>
            </a:r>
            <a:r>
              <a:rPr lang="nn-NO" baseline="0" dirty="0"/>
              <a:t>.</a:t>
            </a:r>
          </a:p>
          <a:p>
            <a:endParaRPr lang="nn-NO" baseline="0" dirty="0"/>
          </a:p>
          <a:p>
            <a:r>
              <a:rPr lang="nn-NO" baseline="0" dirty="0"/>
              <a:t>Eg hadde kontakt med ein mann som gradvis fekk alvorlege språkvanskar. Han vart tilbydt å prøva ut kommunikasjonshjelpemiddel på HMS når han fekk problem med å snakka. I første omgang </a:t>
            </a:r>
            <a:r>
              <a:rPr lang="nn-NO" baseline="0" dirty="0" err="1"/>
              <a:t>valgte</a:t>
            </a:r>
            <a:r>
              <a:rPr lang="nn-NO" baseline="0" dirty="0"/>
              <a:t> han heller å bruke mobiltelefon som var kjent frå før og han lasta ned </a:t>
            </a:r>
            <a:r>
              <a:rPr lang="nn-NO" baseline="0" dirty="0" err="1"/>
              <a:t>Appen</a:t>
            </a:r>
            <a:r>
              <a:rPr lang="nn-NO" baseline="0" dirty="0"/>
              <a:t> «</a:t>
            </a:r>
            <a:r>
              <a:rPr lang="nn-NO" baseline="0" dirty="0" err="1"/>
              <a:t>Say</a:t>
            </a:r>
            <a:r>
              <a:rPr lang="nn-NO" baseline="0" dirty="0"/>
              <a:t> </a:t>
            </a:r>
            <a:r>
              <a:rPr lang="nn-NO" baseline="0" dirty="0" err="1"/>
              <a:t>hey</a:t>
            </a:r>
            <a:r>
              <a:rPr lang="nn-NO" baseline="0" dirty="0"/>
              <a:t>» der ei stemme leste det han skreiv. Dette er nokre år sidan og det kan vera komne mykje nytt på </a:t>
            </a:r>
            <a:r>
              <a:rPr lang="nn-NO" baseline="0" dirty="0" err="1"/>
              <a:t>markedet</a:t>
            </a:r>
            <a:r>
              <a:rPr lang="nn-NO" baseline="0" dirty="0"/>
              <a:t> etter det. Seinare brukte han </a:t>
            </a:r>
            <a:r>
              <a:rPr lang="nn-NO" baseline="0" dirty="0" err="1"/>
              <a:t>light-writer</a:t>
            </a:r>
            <a:r>
              <a:rPr lang="nn-NO" baseline="0" dirty="0"/>
              <a:t> ei lita stund. Når han ikkje lengre kunne snakke eller skriva brukte han ei blokkfløyte for å formidla at han trengte assistanse.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/>
              <a:t>Forslag til Når det vert vanskeleg å formidla eigne behov kan eit alternativ vera å stilla ja/nei spørsmål, eit spørsmål om gongen. Vil du ha syltetøy eller ost på skiva?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/>
              <a:t>Ved språkvanskar vert det anbefalt å unngå kommunikasjonshjelpemiddel som krev staving og peiketavle m. bokstavar.</a:t>
            </a:r>
          </a:p>
          <a:p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934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Ein annan utfordring</a:t>
            </a:r>
            <a:r>
              <a:rPr lang="nn-NO" baseline="0" dirty="0"/>
              <a:t> kan vera </a:t>
            </a:r>
            <a:r>
              <a:rPr lang="nb-NO" dirty="0"/>
              <a:t>å</a:t>
            </a:r>
            <a:r>
              <a:rPr lang="nb-NO" baseline="0" dirty="0"/>
              <a:t> kunne </a:t>
            </a:r>
            <a:r>
              <a:rPr lang="nb-N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skilja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mellom eige og andre sitt syn på </a:t>
            </a:r>
            <a:r>
              <a:rPr lang="nb-N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eit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problem eller </a:t>
            </a:r>
            <a:r>
              <a:rPr lang="nb-N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situasjonen</a:t>
            </a:r>
            <a:r>
              <a:rPr lang="nn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og kalla</a:t>
            </a:r>
            <a:r>
              <a:rPr lang="nn-NO" baseline="0" dirty="0"/>
              <a:t> s</a:t>
            </a:r>
            <a:r>
              <a:rPr lang="nn-NO" dirty="0"/>
              <a:t>osial </a:t>
            </a:r>
            <a:r>
              <a:rPr lang="nn-NO" dirty="0" err="1"/>
              <a:t>kognisjon</a:t>
            </a:r>
            <a:r>
              <a:rPr lang="nn-NO" dirty="0"/>
              <a:t>. </a:t>
            </a:r>
            <a:r>
              <a:rPr lang="nn-NO" baseline="0" dirty="0"/>
              <a:t>Det kan bli </a:t>
            </a:r>
            <a:r>
              <a:rPr lang="nn-NO" dirty="0"/>
              <a:t>problem med å samarbeida med andre,</a:t>
            </a:r>
            <a:r>
              <a:rPr lang="nn-NO" baseline="0" dirty="0"/>
              <a:t> som igjen kan medføra utfordringar i ulike sosiale situasjonar, innan f</a:t>
            </a:r>
            <a:r>
              <a:rPr lang="nn-NO" dirty="0"/>
              <a:t>amilie</a:t>
            </a:r>
            <a:r>
              <a:rPr lang="nn-NO" baseline="0" dirty="0"/>
              <a:t> og i </a:t>
            </a:r>
            <a:r>
              <a:rPr lang="nn-NO" baseline="0" dirty="0" err="1"/>
              <a:t>jobbsammenheng</a:t>
            </a:r>
            <a:r>
              <a:rPr lang="nn-NO" baseline="0" dirty="0"/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/>
              <a:t>For eksempel kan ein person med ALS kjenne på motstand når det gjeld å ta imot hjelp frå andre enn dei næraste. Det er ikkje vanskeleg å forstå, det er trygt å ha rundt seg dei ein er kjent med. Problemet oppstår når ein ikkje klarer setja seg inn i ektefelle sine behov for å handle, gå til lege, treffe vener, behov som er vanskeleg å få dekka utan hjelp frå andre.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aseline="0" dirty="0"/>
              <a:t>Vi anbefaler difor alltid å gå tidleg i dialog med heimetenestene.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0451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Personar</a:t>
            </a:r>
            <a:r>
              <a:rPr lang="nb-NO" dirty="0"/>
              <a:t> med ALS og </a:t>
            </a:r>
            <a:r>
              <a:rPr lang="nb-NO" dirty="0" err="1"/>
              <a:t>hukommelsesvanskar</a:t>
            </a:r>
            <a:r>
              <a:rPr lang="nb-NO" dirty="0"/>
              <a:t> kan ha problem med å </a:t>
            </a:r>
            <a:r>
              <a:rPr lang="nb-NO" b="1" dirty="0"/>
              <a:t>ta imot </a:t>
            </a:r>
            <a:r>
              <a:rPr lang="nb-NO" b="1" dirty="0" err="1"/>
              <a:t>mykje</a:t>
            </a:r>
            <a:r>
              <a:rPr lang="nb-NO" b="1" dirty="0"/>
              <a:t> informasjon </a:t>
            </a:r>
            <a:r>
              <a:rPr lang="nb-NO" dirty="0"/>
              <a:t>på </a:t>
            </a:r>
            <a:r>
              <a:rPr lang="nb-NO" dirty="0" err="1"/>
              <a:t>ein</a:t>
            </a:r>
            <a:r>
              <a:rPr lang="nb-NO" dirty="0"/>
              <a:t> gong.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Etter ansvarsgruppemøter der mange tema er diskutert, klarer personen kanskje å </a:t>
            </a:r>
            <a:r>
              <a:rPr lang="nb-NO" dirty="0" err="1"/>
              <a:t>hugse</a:t>
            </a:r>
            <a:r>
              <a:rPr lang="nb-NO" dirty="0"/>
              <a:t> deler av samtalen og </a:t>
            </a:r>
            <a:r>
              <a:rPr lang="nb-NO" dirty="0" err="1"/>
              <a:t>seinare</a:t>
            </a:r>
            <a:r>
              <a:rPr lang="nb-NO" dirty="0"/>
              <a:t> gjengi dette til andre. Problemet er imidlertid at </a:t>
            </a:r>
            <a:r>
              <a:rPr lang="nb-NO" dirty="0" err="1"/>
              <a:t>mykje</a:t>
            </a:r>
            <a:r>
              <a:rPr lang="nb-NO" dirty="0"/>
              <a:t> </a:t>
            </a:r>
            <a:r>
              <a:rPr lang="nb-NO" dirty="0" err="1"/>
              <a:t>frå</a:t>
            </a:r>
            <a:r>
              <a:rPr lang="nb-NO" dirty="0"/>
              <a:t> diskusjonen er </a:t>
            </a:r>
            <a:r>
              <a:rPr lang="nb-NO" dirty="0" err="1"/>
              <a:t>ikkje</a:t>
            </a:r>
            <a:r>
              <a:rPr lang="nb-NO" dirty="0"/>
              <a:t> oppfatta.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Dette betyr at vi som helsepersonell må ta ansvar for å begrense antall tema i same møte, heller har </a:t>
            </a:r>
            <a:r>
              <a:rPr lang="nb-NO" dirty="0" err="1"/>
              <a:t>fleire</a:t>
            </a:r>
            <a:r>
              <a:rPr lang="nb-NO" dirty="0"/>
              <a:t> </a:t>
            </a:r>
            <a:r>
              <a:rPr lang="nb-NO" dirty="0" err="1"/>
              <a:t>kortare</a:t>
            </a:r>
            <a:r>
              <a:rPr lang="nb-NO" dirty="0"/>
              <a:t> møter, og i tillegg skrive møtereferat. All viktig informasjon bør bli gitt </a:t>
            </a:r>
            <a:r>
              <a:rPr lang="nb-NO" dirty="0" err="1"/>
              <a:t>skriftleg</a:t>
            </a:r>
            <a:r>
              <a:rPr lang="nb-NO" dirty="0"/>
              <a:t> i tillegg til </a:t>
            </a:r>
            <a:r>
              <a:rPr lang="nb-NO" dirty="0" err="1"/>
              <a:t>muntleg</a:t>
            </a:r>
            <a:r>
              <a:rPr lang="nb-NO" dirty="0"/>
              <a:t>. </a:t>
            </a:r>
            <a:r>
              <a:rPr lang="nb-NO" dirty="0" err="1"/>
              <a:t>Ikkje</a:t>
            </a:r>
            <a:r>
              <a:rPr lang="nb-NO" baseline="0" dirty="0"/>
              <a:t> ta for mange </a:t>
            </a:r>
            <a:r>
              <a:rPr lang="nb-NO" baseline="0" dirty="0" err="1"/>
              <a:t>beslutningar</a:t>
            </a:r>
            <a:r>
              <a:rPr lang="nb-NO" baseline="0" dirty="0"/>
              <a:t> i same møte.</a:t>
            </a:r>
            <a:endParaRPr lang="nb-NO" dirty="0"/>
          </a:p>
          <a:p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Ei oppfordring til deg som opplever </a:t>
            </a:r>
            <a:r>
              <a:rPr lang="nb-NO" dirty="0" err="1"/>
              <a:t>hukommelsesvanskar</a:t>
            </a:r>
            <a:r>
              <a:rPr lang="nb-NO" dirty="0"/>
              <a:t> knyta til ALS, ta med </a:t>
            </a:r>
            <a:r>
              <a:rPr lang="nb-NO" dirty="0" err="1"/>
              <a:t>nokon</a:t>
            </a:r>
            <a:r>
              <a:rPr lang="nb-NO" dirty="0"/>
              <a:t> du har tillit til i møter. Retningslinjer </a:t>
            </a:r>
            <a:r>
              <a:rPr lang="nb-NO" dirty="0" err="1"/>
              <a:t>leggjer</a:t>
            </a:r>
            <a:r>
              <a:rPr lang="nb-NO" dirty="0"/>
              <a:t> vekt på at pasient og pårørende skal ha aktive roller i viktige </a:t>
            </a:r>
            <a:r>
              <a:rPr lang="nb-NO" dirty="0" err="1"/>
              <a:t>beslutningsprosessar</a:t>
            </a:r>
            <a:r>
              <a:rPr lang="nb-NO" dirty="0"/>
              <a:t>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9323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  <a:p>
            <a:pPr algn="l"/>
            <a:r>
              <a:rPr lang="nb-NO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Eksekutiv betyr å </a:t>
            </a:r>
            <a:r>
              <a:rPr lang="nb-NO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utføre</a:t>
            </a:r>
            <a:r>
              <a:rPr lang="nb-NO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eller fullføre. </a:t>
            </a:r>
          </a:p>
          <a:p>
            <a:pPr algn="l"/>
            <a:r>
              <a:rPr lang="nn-NO" dirty="0"/>
              <a:t>Eksekutive funksjonar er viktig for å kunne utføre handlingar på en fornuftig og effektiv måte,</a:t>
            </a:r>
            <a:r>
              <a:rPr lang="nn-NO" baseline="0" dirty="0"/>
              <a:t> dette </a:t>
            </a:r>
            <a:r>
              <a:rPr lang="nn-NO" b="1" dirty="0"/>
              <a:t>er viktig for å fungera i kvardagen</a:t>
            </a:r>
            <a:r>
              <a:rPr lang="nn-NO" dirty="0"/>
              <a:t>. </a:t>
            </a:r>
            <a:r>
              <a:rPr lang="nb-NO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Svikt i eksekutive funksjon kan påvirke evne til å lære seg nye ferdigheter, løse problemer i hverdagen, leve et uavhengig liv og fungere sosialt</a:t>
            </a:r>
            <a:r>
              <a:rPr lang="nb-NO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</a:t>
            </a:r>
            <a:r>
              <a:rPr lang="nb-NO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jobb,</a:t>
            </a:r>
            <a:r>
              <a:rPr lang="nb-NO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forutsetning for å kunne mestre målretta atferd.</a:t>
            </a:r>
          </a:p>
          <a:p>
            <a:pPr algn="l"/>
            <a:endParaRPr lang="nb-NO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nb-NO" sz="120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 gå på jakt er </a:t>
            </a:r>
            <a:r>
              <a:rPr lang="nb-NO" sz="120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nb-NO" sz="120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aktivitet som i tillegg til å </a:t>
            </a:r>
            <a:r>
              <a:rPr lang="nb-NO" sz="120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</a:t>
            </a:r>
            <a:r>
              <a:rPr lang="nb-NO" sz="120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fysisk </a:t>
            </a:r>
            <a:r>
              <a:rPr lang="nb-NO" sz="120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krevande</a:t>
            </a:r>
            <a:r>
              <a:rPr lang="nb-NO" sz="120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krev evne til å </a:t>
            </a:r>
            <a:r>
              <a:rPr lang="nb-NO" sz="1200" i="1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kommunisera</a:t>
            </a:r>
            <a:r>
              <a:rPr lang="nb-NO" sz="1200" i="1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andre, handtering av skytevåpen, konsentrasjon og oppmerksomhet.  </a:t>
            </a:r>
          </a:p>
          <a:p>
            <a:pPr algn="l"/>
            <a:endParaRPr lang="nn-NO" sz="120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nb-NO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</a:t>
            </a:r>
            <a:r>
              <a:rPr lang="nb-NO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nokon</a:t>
            </a:r>
            <a:r>
              <a:rPr lang="nb-NO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opplever eksekutive </a:t>
            </a:r>
            <a:r>
              <a:rPr lang="nb-NO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vanskar</a:t>
            </a:r>
            <a:r>
              <a:rPr lang="nb-NO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er det viktig at du </a:t>
            </a:r>
            <a:r>
              <a:rPr lang="nb-NO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finne deg strategier </a:t>
            </a:r>
            <a:r>
              <a:rPr lang="nb-NO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hjelper deg til å </a:t>
            </a:r>
            <a:r>
              <a:rPr lang="nb-NO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handtera</a:t>
            </a:r>
            <a:r>
              <a:rPr lang="nb-NO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kvardagen</a:t>
            </a:r>
            <a:r>
              <a:rPr lang="nb-NO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Kva strategier som er eigna, varierer fra person til person og er avhengig av alvorlighetsgrad på problema,</a:t>
            </a:r>
            <a:r>
              <a:rPr lang="nb-NO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så her må du </a:t>
            </a:r>
            <a:r>
              <a:rPr lang="nb-NO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finna</a:t>
            </a:r>
            <a:r>
              <a:rPr lang="nb-NO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strategier som er hensiktsmessige for deg. </a:t>
            </a:r>
            <a:r>
              <a:rPr lang="nb-NO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kan </a:t>
            </a:r>
            <a:r>
              <a:rPr lang="nb-NO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</a:t>
            </a:r>
            <a:r>
              <a:rPr lang="nb-NO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aktuelt å lære seg nye rutiner, føre dags- og ukeplan, dele opp arbeidsoppgaver i mindre deler eller skrive sjekklister og krysse av etter kvart</a:t>
            </a:r>
            <a:r>
              <a:rPr lang="nb-NO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</a:t>
            </a:r>
            <a:r>
              <a:rPr lang="nb-NO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deloppgåver</a:t>
            </a:r>
            <a:r>
              <a:rPr lang="nb-NO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gjort</a:t>
            </a:r>
            <a:r>
              <a:rPr lang="nb-NO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009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orside_1_0905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515391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694107" y="1563539"/>
            <a:ext cx="5287597" cy="110799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/>
              <a:t>KLIKK FOR Å LEGGE TIL EN </a:t>
            </a:r>
            <a:r>
              <a:rPr lang="nb-NO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4103" y="693738"/>
            <a:ext cx="7675198" cy="10080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1"/>
            <a:ext cx="7675198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7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001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ald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4103" y="693738"/>
            <a:ext cx="7675198" cy="10080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sette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1"/>
            <a:ext cx="432239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7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</p:grpSp>
      <p:sp>
        <p:nvSpPr>
          <p:cNvPr id="13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268913" y="1903593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 sz="2200" cap="none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9617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100" b="0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7930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500" b="1" i="0" baseline="0">
                <a:latin typeface="+mn-lt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59072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053835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694107" y="1557994"/>
            <a:ext cx="7675197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500" b="1" i="0" kern="1200" cap="all" spc="30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/>
              <a:t>KLIKK FOR Å LEGGE TIL EN </a:t>
            </a:r>
            <a:r>
              <a:rPr lang="nb-NO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053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4103" y="693739"/>
            <a:ext cx="7675198" cy="10080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all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1"/>
            <a:ext cx="767519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5"/>
            <a:ext cx="2333624" cy="709767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52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4103" y="693739"/>
            <a:ext cx="7675198" cy="10080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all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1"/>
            <a:ext cx="7675198" cy="452596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5"/>
            <a:ext cx="2333624" cy="709767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46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ald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4103" y="693739"/>
            <a:ext cx="7675198" cy="10080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 b="1" i="0" cap="all" spc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1"/>
            <a:ext cx="432239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5"/>
            <a:ext cx="2333624" cy="709767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 </a:t>
              </a:r>
            </a:p>
          </p:txBody>
        </p:sp>
      </p:grpSp>
      <p:sp>
        <p:nvSpPr>
          <p:cNvPr id="13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268913" y="1903593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 sz="2200" cap="none">
                <a:solidFill>
                  <a:srgbClr val="000000"/>
                </a:solidFill>
                <a:latin typeface="+mn-lt"/>
                <a:cs typeface="Arial"/>
              </a:defRPr>
            </a:lvl1pPr>
          </a:lstStyle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298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 sz="2100" b="0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nb-NO" dirty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orside_1_0905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15391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ctrTitle" hasCustomPrompt="1"/>
          </p:nvPr>
        </p:nvSpPr>
        <p:spPr>
          <a:xfrm>
            <a:off x="694105" y="1563539"/>
            <a:ext cx="5287597" cy="110799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300" b="1" i="0" kern="1200" cap="all" spc="300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/>
              <a:t>KLIKK FOR Å LEGGE TIL EN </a:t>
            </a:r>
            <a:r>
              <a:rPr lang="nb-NO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353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pningsside 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Fors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53835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ctrTitle" hasCustomPrompt="1"/>
          </p:nvPr>
        </p:nvSpPr>
        <p:spPr>
          <a:xfrm>
            <a:off x="694105" y="1557993"/>
            <a:ext cx="7675197" cy="63094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tabLst>
                <a:tab pos="7353300" algn="l"/>
              </a:tabLst>
              <a:defRPr sz="3500" b="1" i="0" kern="1200" cap="all" spc="30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nb-NO" dirty="0"/>
              <a:t>KLIKK FOR Å LEGGE TIL EN </a:t>
            </a:r>
            <a:r>
              <a:rPr lang="nb-NO" dirty="0" err="1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085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94103" y="693738"/>
            <a:ext cx="7675198" cy="10080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 cap="none" spc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her for å sette inn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1"/>
            <a:ext cx="767519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>
              <a:defRPr sz="21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10375" y="6148234"/>
            <a:ext cx="2333624" cy="709767"/>
          </a:xfrm>
          <a:prstGeom prst="rect">
            <a:avLst/>
          </a:prstGeom>
        </p:spPr>
      </p:pic>
      <p:grpSp>
        <p:nvGrpSpPr>
          <p:cNvPr id="8" name="Gruppe 7"/>
          <p:cNvGrpSpPr/>
          <p:nvPr userDrawn="1"/>
        </p:nvGrpSpPr>
        <p:grpSpPr>
          <a:xfrm>
            <a:off x="7471102" y="18400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9" name="Ellipse 8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10" name="Ellipse 9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11" name="Ellipse 10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12" name="Ellipse 11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prstClr val="white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904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10375" y="6148235"/>
            <a:ext cx="2333624" cy="7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89" r:id="rId3"/>
    <p:sldLayoutId id="2147483666" r:id="rId4"/>
    <p:sldLayoutId id="2147483688" r:id="rId5"/>
    <p:sldLayoutId id="2147483655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10375" y="6148234"/>
            <a:ext cx="2333624" cy="7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jernehjelp.no/kognitive-funksjoner-og-svikt/eksekutiv-dysfunksj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rd.york.ac.uk/PROSPERO/display_record.php?ID=CRD4201705560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H%c3%b8gskulen+p%c3%a5+Vestlandet+logo&amp;id=18B2B6794609C3D3F21C2F5F522F82A60C350041&amp;FORM=IQFRBA" TargetMode="External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738382" y="1299926"/>
            <a:ext cx="7623957" cy="2785378"/>
          </a:xfrm>
        </p:spPr>
        <p:txBody>
          <a:bodyPr/>
          <a:lstStyle/>
          <a:p>
            <a:pPr algn="ctr"/>
            <a:r>
              <a:rPr lang="nb-NO" sz="6000" dirty="0"/>
              <a:t>ALS</a:t>
            </a:r>
            <a:br>
              <a:rPr lang="nb-NO" sz="3200" dirty="0"/>
            </a:br>
            <a:r>
              <a:rPr lang="nb-NO" sz="3200" dirty="0"/>
              <a:t>- </a:t>
            </a:r>
            <a:r>
              <a:rPr lang="nb-NO" sz="3200" dirty="0" err="1"/>
              <a:t>kognitivevanskar</a:t>
            </a:r>
            <a:r>
              <a:rPr lang="nb-NO" sz="3200" dirty="0"/>
              <a:t> og</a:t>
            </a:r>
            <a:br>
              <a:rPr lang="nb-NO" sz="3200" dirty="0"/>
            </a:br>
            <a:r>
              <a:rPr lang="nb-NO" sz="3200" dirty="0" err="1"/>
              <a:t>atferdsendringar</a:t>
            </a:r>
            <a:br>
              <a:rPr lang="nb-NO" dirty="0"/>
            </a:br>
            <a:br>
              <a:rPr lang="nb-NO" dirty="0"/>
            </a:br>
            <a:endParaRPr lang="nb-NO" sz="18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855407" y="4735154"/>
            <a:ext cx="54274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</a:t>
            </a:r>
            <a:br>
              <a:rPr lang="nb-NO" dirty="0"/>
            </a:br>
            <a:r>
              <a:rPr lang="nb-NO" sz="1200" dirty="0">
                <a:solidFill>
                  <a:schemeClr val="bg1"/>
                </a:solidFill>
              </a:rPr>
              <a:t>Annbjørg Spilde Morland, ergoterapispesialist</a:t>
            </a:r>
            <a:br>
              <a:rPr lang="nb-NO" sz="1200" dirty="0">
                <a:solidFill>
                  <a:schemeClr val="bg1"/>
                </a:solidFill>
              </a:rPr>
            </a:br>
            <a:r>
              <a:rPr lang="nb-NO" sz="1200" dirty="0" err="1">
                <a:solidFill>
                  <a:schemeClr val="bg1"/>
                </a:solidFill>
              </a:rPr>
              <a:t>Ergoterapiavdelinga</a:t>
            </a:r>
            <a:br>
              <a:rPr lang="nb-NO" sz="1200" dirty="0">
                <a:solidFill>
                  <a:schemeClr val="bg1"/>
                </a:solidFill>
              </a:rPr>
            </a:br>
            <a:r>
              <a:rPr lang="nb-NO" sz="1200" dirty="0">
                <a:solidFill>
                  <a:schemeClr val="bg1"/>
                </a:solidFill>
              </a:rPr>
              <a:t>Ortopedisk klinikk</a:t>
            </a:r>
            <a:br>
              <a:rPr lang="nb-NO" sz="1200" dirty="0">
                <a:solidFill>
                  <a:schemeClr val="bg1"/>
                </a:solidFill>
              </a:rPr>
            </a:br>
            <a:r>
              <a:rPr lang="nb-NO" sz="1200" dirty="0">
                <a:solidFill>
                  <a:schemeClr val="bg1"/>
                </a:solidFill>
              </a:rPr>
              <a:t>Haukeland universitetssjukehus</a:t>
            </a:r>
            <a:br>
              <a:rPr lang="nb-NO" sz="1200" dirty="0">
                <a:solidFill>
                  <a:schemeClr val="bg1"/>
                </a:solidFill>
              </a:rPr>
            </a:br>
            <a:r>
              <a:rPr lang="nb-NO" sz="1200" dirty="0">
                <a:solidFill>
                  <a:schemeClr val="bg1"/>
                </a:solidFill>
              </a:rPr>
              <a:t>Bergen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581150" y="3759199"/>
            <a:ext cx="7181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</a:rPr>
              <a:t>ALS Seminar 5. oktober 2019 – ALS Norge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5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2. ALS og </a:t>
            </a:r>
            <a:r>
              <a:rPr lang="nb-NO" sz="3200" dirty="0" err="1"/>
              <a:t>atferdsendringar</a:t>
            </a:r>
            <a:endParaRPr lang="nn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err="1"/>
              <a:t>Atferdsendringar</a:t>
            </a:r>
            <a:r>
              <a:rPr lang="nb-NO" sz="2400" dirty="0"/>
              <a:t> opptrer hos 5 – 15 % </a:t>
            </a:r>
          </a:p>
          <a:p>
            <a:r>
              <a:rPr lang="nb-NO" sz="2400" dirty="0"/>
              <a:t>Forskning viser blant anna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2400" dirty="0"/>
              <a:t>	 mindre oppteken av personleg hygiene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2400" dirty="0"/>
              <a:t>    meir irritabel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2400" dirty="0"/>
              <a:t>    apatisk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2400" dirty="0"/>
              <a:t>    utviklar nye, merkelege vaner</a:t>
            </a:r>
          </a:p>
          <a:p>
            <a:pPr marL="457200" lvl="1" indent="0">
              <a:buNone/>
            </a:pPr>
            <a:endParaRPr lang="nn-NO" sz="2400" dirty="0"/>
          </a:p>
          <a:p>
            <a:pPr marL="457200" lvl="1" indent="0">
              <a:buNone/>
            </a:pPr>
            <a:endParaRPr lang="nn-NO" dirty="0"/>
          </a:p>
          <a:p>
            <a:pPr marL="457200" lvl="1" indent="0">
              <a:buNone/>
            </a:pPr>
            <a:endParaRPr lang="nn-NO" dirty="0"/>
          </a:p>
        </p:txBody>
      </p:sp>
      <p:sp>
        <p:nvSpPr>
          <p:cNvPr id="5" name="TekstSylinder 1"/>
          <p:cNvSpPr txBox="1">
            <a:spLocks noChangeArrowheads="1"/>
          </p:cNvSpPr>
          <p:nvPr/>
        </p:nvSpPr>
        <p:spPr bwMode="auto">
          <a:xfrm>
            <a:off x="694102" y="6570853"/>
            <a:ext cx="5191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nb-NO" sz="1200" dirty="0" err="1"/>
              <a:t>Beeldman</a:t>
            </a:r>
            <a:r>
              <a:rPr lang="nb-NO" sz="1200" dirty="0"/>
              <a:t> et al., 2016; </a:t>
            </a:r>
            <a:r>
              <a:rPr lang="nb-NO" sz="1200" dirty="0">
                <a:latin typeface="+mn-lt"/>
              </a:rPr>
              <a:t>Bruke et al., 2017; Goldstein et al., 2013.</a:t>
            </a:r>
          </a:p>
        </p:txBody>
      </p:sp>
    </p:spTree>
    <p:extLst>
      <p:ext uri="{BB962C8B-B14F-4D97-AF65-F5344CB8AC3E}">
        <p14:creationId xmlns:p14="http://schemas.microsoft.com/office/powerpoint/2010/main" val="363646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5750" y="693739"/>
            <a:ext cx="8572499" cy="1008063"/>
          </a:xfrm>
        </p:spPr>
        <p:txBody>
          <a:bodyPr>
            <a:noAutofit/>
          </a:bodyPr>
          <a:lstStyle/>
          <a:p>
            <a:pPr algn="ctr"/>
            <a:r>
              <a:rPr lang="nn-NO" sz="3200" dirty="0"/>
              <a:t>3. Kvifor undersøkja kognitiv funksjon og </a:t>
            </a:r>
            <a:r>
              <a:rPr lang="nn-NO" sz="3200" dirty="0" err="1"/>
              <a:t>atferdsendringar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Individuelt tilpassa behandling og hjelp krev kunnskap om </a:t>
            </a:r>
          </a:p>
          <a:p>
            <a:r>
              <a:rPr lang="nb-NO" sz="2400" dirty="0"/>
              <a:t>kven som vert ramma</a:t>
            </a:r>
          </a:p>
          <a:p>
            <a:r>
              <a:rPr lang="nb-NO" sz="2400" dirty="0"/>
              <a:t>kor </a:t>
            </a:r>
            <a:r>
              <a:rPr lang="nb-NO" sz="2400" dirty="0" err="1"/>
              <a:t>alvorlege</a:t>
            </a:r>
            <a:r>
              <a:rPr lang="nb-NO" sz="2400" dirty="0"/>
              <a:t> er problema  </a:t>
            </a:r>
          </a:p>
          <a:p>
            <a:r>
              <a:rPr lang="nb-NO" sz="2400" dirty="0"/>
              <a:t>kva type problem har den </a:t>
            </a:r>
            <a:r>
              <a:rPr lang="nb-NO" sz="2400" dirty="0" err="1"/>
              <a:t>einskilde</a:t>
            </a:r>
            <a:r>
              <a:rPr lang="nb-NO" sz="2400" dirty="0"/>
              <a:t> 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94103" y="6574393"/>
            <a:ext cx="382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Abrahams et al., 2014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1620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7175" y="693739"/>
            <a:ext cx="8648700" cy="1008063"/>
          </a:xfrm>
        </p:spPr>
        <p:txBody>
          <a:bodyPr>
            <a:noAutofit/>
          </a:bodyPr>
          <a:lstStyle/>
          <a:p>
            <a:pPr algn="ctr"/>
            <a:r>
              <a:rPr lang="nn-NO" sz="3200" dirty="0"/>
              <a:t>3. korleis undersøkja kognitiv funksjon</a:t>
            </a:r>
            <a:br>
              <a:rPr lang="nn-NO" sz="3200" dirty="0"/>
            </a:b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Undersøking må</a:t>
            </a:r>
          </a:p>
          <a:p>
            <a:pPr lvl="1"/>
            <a:r>
              <a:rPr lang="nb-NO" sz="2400" dirty="0"/>
              <a:t>Ta kort tid</a:t>
            </a:r>
          </a:p>
          <a:p>
            <a:pPr lvl="1"/>
            <a:r>
              <a:rPr lang="nb-NO" sz="2400" dirty="0"/>
              <a:t>Ta hensyn til motoriske </a:t>
            </a:r>
            <a:r>
              <a:rPr lang="nb-NO" sz="2400" dirty="0" err="1"/>
              <a:t>vanskar</a:t>
            </a:r>
            <a:endParaRPr lang="nb-NO" sz="2400" dirty="0"/>
          </a:p>
          <a:p>
            <a:pPr lvl="1"/>
            <a:r>
              <a:rPr lang="nb-NO" sz="2400" dirty="0" err="1"/>
              <a:t>Undersøkje</a:t>
            </a:r>
            <a:r>
              <a:rPr lang="nb-NO" sz="2400" dirty="0"/>
              <a:t> ulike kognitive </a:t>
            </a:r>
            <a:r>
              <a:rPr lang="nb-NO" sz="2400" dirty="0" err="1"/>
              <a:t>vanskar</a:t>
            </a:r>
            <a:endParaRPr lang="nb-NO" sz="2400" dirty="0"/>
          </a:p>
          <a:p>
            <a:pPr lvl="1"/>
            <a:r>
              <a:rPr lang="nb-NO" sz="2400" dirty="0"/>
              <a:t>Ha med vurdering av </a:t>
            </a:r>
            <a:r>
              <a:rPr lang="nb-NO" sz="2400" dirty="0" err="1"/>
              <a:t>atferdsvanskar</a:t>
            </a:r>
            <a:endParaRPr lang="nb-NO" sz="2400" dirty="0"/>
          </a:p>
          <a:p>
            <a:r>
              <a:rPr lang="nb-NO" sz="2400" dirty="0"/>
              <a:t>Mange ulike verktøy har blitt brukt</a:t>
            </a:r>
          </a:p>
          <a:p>
            <a:r>
              <a:rPr lang="nb-NO" sz="2400" dirty="0"/>
              <a:t>Få er tilpassa </a:t>
            </a:r>
            <a:r>
              <a:rPr lang="nb-NO" sz="2400" dirty="0" err="1"/>
              <a:t>personar</a:t>
            </a:r>
            <a:r>
              <a:rPr lang="nb-NO" sz="2400" dirty="0"/>
              <a:t> med ALS</a:t>
            </a:r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94101" y="6576372"/>
            <a:ext cx="7675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Strong</a:t>
            </a:r>
            <a:r>
              <a:rPr lang="nb-NO" sz="1200" dirty="0"/>
              <a:t> et al., 2009; </a:t>
            </a:r>
            <a:r>
              <a:rPr lang="nb-NO" sz="1200" dirty="0" err="1"/>
              <a:t>Burkhardt</a:t>
            </a:r>
            <a:r>
              <a:rPr lang="nb-NO" sz="1200" dirty="0"/>
              <a:t> et al., 2017; </a:t>
            </a:r>
            <a:r>
              <a:rPr lang="nb-NO" sz="1200" dirty="0" err="1"/>
              <a:t>Crockford</a:t>
            </a:r>
            <a:r>
              <a:rPr lang="nb-NO" sz="1200" dirty="0"/>
              <a:t> et al., 2018</a:t>
            </a:r>
          </a:p>
        </p:txBody>
      </p:sp>
    </p:spTree>
    <p:extLst>
      <p:ext uri="{BB962C8B-B14F-4D97-AF65-F5344CB8AC3E}">
        <p14:creationId xmlns:p14="http://schemas.microsoft.com/office/powerpoint/2010/main" val="3158392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7175" y="693739"/>
            <a:ext cx="8629650" cy="1008063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nb-NO" sz="3200" dirty="0"/>
              <a:t>3. Edinburgh </a:t>
            </a:r>
            <a:r>
              <a:rPr lang="nb-NO" sz="3200" dirty="0" err="1"/>
              <a:t>Cognitive</a:t>
            </a:r>
            <a:r>
              <a:rPr lang="nb-NO" sz="3200" dirty="0"/>
              <a:t> and </a:t>
            </a:r>
            <a:r>
              <a:rPr lang="nb-NO" sz="3200" dirty="0" err="1"/>
              <a:t>Behavioral</a:t>
            </a:r>
            <a:r>
              <a:rPr lang="nb-NO" sz="3200" dirty="0"/>
              <a:t> </a:t>
            </a:r>
            <a:br>
              <a:rPr lang="nb-NO" sz="3200" dirty="0"/>
            </a:br>
            <a:r>
              <a:rPr lang="nb-NO" sz="3200" dirty="0" err="1"/>
              <a:t>Amyotrophic</a:t>
            </a:r>
            <a:r>
              <a:rPr lang="nb-NO" sz="3200" dirty="0"/>
              <a:t> Lateral </a:t>
            </a:r>
            <a:r>
              <a:rPr lang="nb-NO" sz="3200" dirty="0" err="1"/>
              <a:t>Sclerosis</a:t>
            </a:r>
            <a:r>
              <a:rPr lang="nb-NO" sz="3200" dirty="0"/>
              <a:t> Screen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Omsett til norsk</a:t>
            </a:r>
          </a:p>
          <a:p>
            <a:r>
              <a:rPr lang="nb-NO" sz="2400" dirty="0"/>
              <a:t>Internasjonalt anerkjent </a:t>
            </a:r>
          </a:p>
          <a:p>
            <a:r>
              <a:rPr lang="nb-NO" sz="2400" dirty="0"/>
              <a:t>Tilpassa </a:t>
            </a:r>
            <a:r>
              <a:rPr lang="nb-NO" sz="2400" dirty="0" err="1"/>
              <a:t>personar</a:t>
            </a:r>
            <a:r>
              <a:rPr lang="nb-NO" sz="2400" dirty="0"/>
              <a:t> med ALS</a:t>
            </a:r>
          </a:p>
          <a:p>
            <a:r>
              <a:rPr lang="nb-NO" sz="2400" dirty="0"/>
              <a:t>To-delt test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2400" dirty="0"/>
              <a:t>Kognitiv testing av pasient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n-NO" sz="2400" dirty="0"/>
              <a:t>Intervju av nær omsorgsperson</a:t>
            </a:r>
          </a:p>
          <a:p>
            <a:pPr marL="457200" lvl="1" indent="0">
              <a:buNone/>
            </a:pPr>
            <a:endParaRPr lang="nb-NO" sz="2400" dirty="0"/>
          </a:p>
          <a:p>
            <a:endParaRPr lang="nb-NO" sz="24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94102" y="6574179"/>
            <a:ext cx="5571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Abrahams et al., 2014; Taule et al. 2019</a:t>
            </a:r>
          </a:p>
        </p:txBody>
      </p:sp>
      <p:pic>
        <p:nvPicPr>
          <p:cNvPr id="5" name="Picture 2" descr="C:\Users\tnyd\appdata\Local\Microsoft\Windows\Temporary Internet Files\Content.IE5\OSC0BD2S\15403929338_b82635c62d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562" y="1979727"/>
            <a:ext cx="2103738" cy="139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smmr\AppData\Local\Temp\Intervju-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562" y="3769880"/>
            <a:ext cx="2103738" cy="2251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44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n-NO" sz="3200" dirty="0"/>
              <a:t>4. </a:t>
            </a:r>
            <a:r>
              <a:rPr lang="nn-NO" sz="3200" dirty="0" err="1"/>
              <a:t>NASjonal</a:t>
            </a:r>
            <a:r>
              <a:rPr lang="nn-NO" sz="3200" dirty="0"/>
              <a:t> multisenterstudie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Edinburgh </a:t>
            </a:r>
            <a:r>
              <a:rPr lang="en-US" dirty="0" err="1"/>
              <a:t>Cogntive</a:t>
            </a:r>
            <a:r>
              <a:rPr lang="en-US" dirty="0"/>
              <a:t> and </a:t>
            </a:r>
            <a:r>
              <a:rPr lang="en-US" dirty="0" err="1"/>
              <a:t>Behavioural</a:t>
            </a:r>
            <a:r>
              <a:rPr lang="en-US" dirty="0"/>
              <a:t> Amyotrophic Lateral Sclerosis Screen in </a:t>
            </a:r>
            <a:r>
              <a:rPr lang="nn-NO" dirty="0" err="1"/>
              <a:t>Norway</a:t>
            </a:r>
            <a:r>
              <a:rPr lang="nn-NO" dirty="0"/>
              <a:t>: a </a:t>
            </a:r>
            <a:r>
              <a:rPr lang="nn-NO" dirty="0" err="1"/>
              <a:t>validation</a:t>
            </a:r>
            <a:r>
              <a:rPr lang="nn-NO" dirty="0"/>
              <a:t> study.</a:t>
            </a:r>
          </a:p>
          <a:p>
            <a:pPr marL="457200" indent="-457200">
              <a:buAutoNum type="arabicPeriod"/>
            </a:pPr>
            <a:endParaRPr lang="nn-NO" dirty="0"/>
          </a:p>
          <a:p>
            <a:pPr marL="457200" indent="-457200">
              <a:buAutoNum type="arabicPeriod" startAt="2"/>
            </a:pPr>
            <a:r>
              <a:rPr lang="en-US" dirty="0"/>
              <a:t>Cognitive measurement tools used in ALS-specific health-care: a systematic review of their psychometric properties.</a:t>
            </a:r>
          </a:p>
          <a:p>
            <a:pPr marL="457200" indent="-457200">
              <a:buAutoNum type="arabicPeriod" startAt="2"/>
            </a:pPr>
            <a:endParaRPr lang="en-US" dirty="0"/>
          </a:p>
          <a:p>
            <a:pPr marL="457200" indent="-457200">
              <a:buAutoNum type="arabicPeriod" startAt="3"/>
            </a:pPr>
            <a:r>
              <a:rPr lang="en-US" dirty="0"/>
              <a:t>To explore from the perspective of patients with ALS and their   </a:t>
            </a:r>
            <a:r>
              <a:rPr lang="en-US" dirty="0" err="1"/>
              <a:t>carers</a:t>
            </a:r>
            <a:r>
              <a:rPr lang="en-US" dirty="0"/>
              <a:t> how cognitive impairment influence on daily life and expectations for health-care early after being diagnosed. </a:t>
            </a:r>
          </a:p>
          <a:p>
            <a:pPr marL="457200" indent="-457200">
              <a:buAutoNum type="arabicPeriod" startAt="3"/>
            </a:pPr>
            <a:endParaRPr lang="nn-NO" dirty="0"/>
          </a:p>
          <a:p>
            <a:pPr marL="0" indent="0">
              <a:buNone/>
            </a:pPr>
            <a:r>
              <a:rPr lang="nn-NO" dirty="0"/>
              <a:t>4.</a:t>
            </a:r>
            <a:r>
              <a:rPr lang="en-US" dirty="0"/>
              <a:t> 	Edinburgh Cognitive and </a:t>
            </a:r>
            <a:r>
              <a:rPr lang="en-US" dirty="0" err="1"/>
              <a:t>Behavioural</a:t>
            </a:r>
            <a:r>
              <a:rPr lang="en-US" dirty="0"/>
              <a:t> Amyotrophic Lateral 	Sclerosis Screen in Norway: a prospective cohort study.</a:t>
            </a:r>
            <a:endParaRPr lang="nn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94103" y="6566870"/>
            <a:ext cx="8228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sz="1200" dirty="0">
                <a:ea typeface="Calibri"/>
                <a:cs typeface="Times New Roman"/>
              </a:rPr>
              <a:t>Taule et al., 2017; Taule et al., 2019  </a:t>
            </a:r>
            <a:r>
              <a:rPr lang="nb-NO" sz="1200" dirty="0">
                <a:cs typeface="Arial" panose="020B0604020202020204" pitchFamily="34" charset="0"/>
              </a:rPr>
              <a:t> </a:t>
            </a:r>
            <a:endParaRPr lang="nb-NO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200" dirty="0" err="1"/>
              <a:t>Referansar</a:t>
            </a:r>
            <a:endParaRPr lang="en-GB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Abrahams, S., Newton, J., Niven, E., Foley, J., &amp; </a:t>
            </a:r>
            <a:r>
              <a:rPr lang="en-US" sz="1200" dirty="0" err="1"/>
              <a:t>Bak</a:t>
            </a:r>
            <a:r>
              <a:rPr lang="en-US" sz="1200" dirty="0"/>
              <a:t>, T. (2014) Screening for cognition and </a:t>
            </a:r>
            <a:r>
              <a:rPr lang="en-US" sz="1200" dirty="0" err="1"/>
              <a:t>behaviour</a:t>
            </a:r>
            <a:r>
              <a:rPr lang="en-US" sz="1200" dirty="0"/>
              <a:t> changes in ALS. </a:t>
            </a:r>
            <a:r>
              <a:rPr lang="en-US" sz="1200" i="1" dirty="0"/>
              <a:t>Amyotrophic lateral sclerosis &amp; frontotemporal degeneration</a:t>
            </a:r>
            <a:r>
              <a:rPr lang="en-US" sz="1200" dirty="0"/>
              <a:t>, 15(1-2):9-14. </a:t>
            </a:r>
            <a:r>
              <a:rPr lang="en-US" sz="1200" dirty="0" err="1"/>
              <a:t>Doi</a:t>
            </a:r>
            <a:r>
              <a:rPr lang="en-US" sz="1200" dirty="0"/>
              <a:t>: 10.3109/21678421.2013.805784.</a:t>
            </a:r>
            <a:endParaRPr lang="en-GB" sz="1200" dirty="0"/>
          </a:p>
          <a:p>
            <a:r>
              <a:rPr lang="nb-NO" sz="1200" dirty="0" err="1"/>
              <a:t>Beeldman</a:t>
            </a:r>
            <a:r>
              <a:rPr lang="nb-NO" sz="1200" dirty="0"/>
              <a:t>, E., </a:t>
            </a:r>
            <a:r>
              <a:rPr lang="nb-NO" sz="1200" dirty="0" err="1"/>
              <a:t>Raaphorst</a:t>
            </a:r>
            <a:r>
              <a:rPr lang="nb-NO" sz="1200" dirty="0"/>
              <a:t>, J., </a:t>
            </a:r>
            <a:r>
              <a:rPr lang="nb-NO" sz="1200" dirty="0" err="1"/>
              <a:t>Twennaar</a:t>
            </a:r>
            <a:r>
              <a:rPr lang="nb-NO" sz="1200" dirty="0"/>
              <a:t>, M., </a:t>
            </a:r>
            <a:r>
              <a:rPr lang="nb-NO" sz="1200" dirty="0" err="1"/>
              <a:t>deVisser</a:t>
            </a:r>
            <a:r>
              <a:rPr lang="nb-NO" sz="1200" dirty="0"/>
              <a:t>, M., </a:t>
            </a:r>
            <a:r>
              <a:rPr lang="nb-NO" sz="1200" dirty="0" err="1"/>
              <a:t>Schmand</a:t>
            </a:r>
            <a:r>
              <a:rPr lang="nb-NO" sz="1200" dirty="0"/>
              <a:t>, B., &amp; de </a:t>
            </a:r>
            <a:r>
              <a:rPr lang="nb-NO" sz="1200" dirty="0" err="1"/>
              <a:t>Haan</a:t>
            </a:r>
            <a:r>
              <a:rPr lang="nb-NO" sz="1200" dirty="0"/>
              <a:t>, R. (2016) The </a:t>
            </a:r>
            <a:r>
              <a:rPr lang="nb-NO" sz="1200" dirty="0" err="1"/>
              <a:t>cognitive</a:t>
            </a:r>
            <a:r>
              <a:rPr lang="nb-NO" sz="1200" dirty="0"/>
              <a:t> </a:t>
            </a:r>
            <a:r>
              <a:rPr lang="nb-NO" sz="1200" dirty="0" err="1"/>
              <a:t>profile</a:t>
            </a:r>
            <a:r>
              <a:rPr lang="nb-NO" sz="1200" dirty="0"/>
              <a:t> </a:t>
            </a:r>
            <a:r>
              <a:rPr lang="nb-NO" sz="1200" dirty="0" err="1"/>
              <a:t>of</a:t>
            </a:r>
            <a:r>
              <a:rPr lang="nb-NO" sz="1200" dirty="0"/>
              <a:t> ALS: a </a:t>
            </a:r>
            <a:r>
              <a:rPr lang="nb-NO" sz="1200" dirty="0" err="1"/>
              <a:t>systematic</a:t>
            </a:r>
            <a:r>
              <a:rPr lang="nb-NO" sz="1200" dirty="0"/>
              <a:t> </a:t>
            </a:r>
            <a:r>
              <a:rPr lang="nb-NO" sz="1200" dirty="0" err="1"/>
              <a:t>review</a:t>
            </a:r>
            <a:r>
              <a:rPr lang="nb-NO" sz="1200" dirty="0"/>
              <a:t> and </a:t>
            </a:r>
            <a:r>
              <a:rPr lang="nb-NO" sz="1200" dirty="0" err="1"/>
              <a:t>meta-analysis</a:t>
            </a:r>
            <a:r>
              <a:rPr lang="nb-NO" sz="1200" dirty="0"/>
              <a:t> </a:t>
            </a:r>
            <a:r>
              <a:rPr lang="nb-NO" sz="1200" dirty="0" err="1"/>
              <a:t>update</a:t>
            </a:r>
            <a:r>
              <a:rPr lang="nb-NO" sz="1200" dirty="0"/>
              <a:t>. </a:t>
            </a:r>
            <a:r>
              <a:rPr lang="nb-NO" sz="1200" i="1" dirty="0"/>
              <a:t>J </a:t>
            </a:r>
            <a:r>
              <a:rPr lang="nb-NO" sz="1200" i="1" dirty="0" err="1"/>
              <a:t>Neurol</a:t>
            </a:r>
            <a:r>
              <a:rPr lang="nb-NO" sz="1200" i="1" dirty="0"/>
              <a:t> </a:t>
            </a:r>
            <a:r>
              <a:rPr lang="nb-NO" sz="1200" i="1" dirty="0" err="1"/>
              <a:t>Neurosurg</a:t>
            </a:r>
            <a:r>
              <a:rPr lang="nb-NO" sz="1200" i="1" dirty="0"/>
              <a:t> </a:t>
            </a:r>
            <a:r>
              <a:rPr lang="nb-NO" sz="1200" i="1" dirty="0" err="1"/>
              <a:t>Psychiatry</a:t>
            </a:r>
            <a:r>
              <a:rPr lang="nb-NO" sz="1200" dirty="0"/>
              <a:t>, 87(6):611-9. </a:t>
            </a:r>
            <a:r>
              <a:rPr lang="nb-NO" sz="1200" dirty="0" err="1"/>
              <a:t>Doi</a:t>
            </a:r>
            <a:r>
              <a:rPr lang="nb-NO" sz="1200" dirty="0"/>
              <a:t>: 10.1136/jnnp-2015-310734.</a:t>
            </a:r>
          </a:p>
          <a:p>
            <a:r>
              <a:rPr lang="en-US" sz="1200" dirty="0"/>
              <a:t>Burke, T., Pinto-</a:t>
            </a:r>
            <a:r>
              <a:rPr lang="en-US" sz="1200" dirty="0" err="1"/>
              <a:t>Grau</a:t>
            </a:r>
            <a:r>
              <a:rPr lang="en-US" sz="1200" dirty="0"/>
              <a:t>, M., </a:t>
            </a:r>
            <a:r>
              <a:rPr lang="en-US" sz="1200" dirty="0" err="1"/>
              <a:t>Lonergan</a:t>
            </a:r>
            <a:r>
              <a:rPr lang="en-US" sz="1200" dirty="0"/>
              <a:t>, K., Bede, P., O'Sullivan, M., </a:t>
            </a:r>
            <a:r>
              <a:rPr lang="en-US" sz="1200" dirty="0" err="1"/>
              <a:t>Heverin</a:t>
            </a:r>
            <a:r>
              <a:rPr lang="en-US" sz="1200" dirty="0"/>
              <a:t>, M., et al. (2017) A Cross-sectional population-based investigation into behavioral change in amyotrophic lateral sclerosis: </a:t>
            </a:r>
            <a:r>
              <a:rPr lang="en-US" sz="1200" dirty="0" err="1"/>
              <a:t>subphenotypes</a:t>
            </a:r>
            <a:r>
              <a:rPr lang="en-US" sz="1200" dirty="0"/>
              <a:t>, staging, cognitive predictors, and survival. </a:t>
            </a:r>
            <a:r>
              <a:rPr lang="en-US" sz="1200" i="1" dirty="0"/>
              <a:t>Ann </a:t>
            </a:r>
            <a:r>
              <a:rPr lang="en-US" sz="1200" i="1" dirty="0" err="1"/>
              <a:t>Clin</a:t>
            </a:r>
            <a:r>
              <a:rPr lang="en-US" sz="1200" i="1" dirty="0"/>
              <a:t> </a:t>
            </a:r>
            <a:r>
              <a:rPr lang="en-US" sz="1200" i="1" dirty="0" err="1"/>
              <a:t>Transl</a:t>
            </a:r>
            <a:r>
              <a:rPr lang="en-US" sz="1200" i="1" dirty="0"/>
              <a:t> </a:t>
            </a:r>
            <a:r>
              <a:rPr lang="en-US" sz="1200" i="1" dirty="0" err="1"/>
              <a:t>Neurol</a:t>
            </a:r>
            <a:r>
              <a:rPr lang="en-US" sz="1200" dirty="0"/>
              <a:t>, 4(5):305-17. </a:t>
            </a:r>
            <a:r>
              <a:rPr lang="en-US" sz="1200" dirty="0" err="1"/>
              <a:t>Doi</a:t>
            </a:r>
            <a:r>
              <a:rPr lang="en-US" sz="1200" dirty="0"/>
              <a:t>: 10.1002/acn3.407.</a:t>
            </a:r>
          </a:p>
          <a:p>
            <a:r>
              <a:rPr lang="en-US" sz="1200" dirty="0"/>
              <a:t>Burkhardt, C., </a:t>
            </a:r>
            <a:r>
              <a:rPr lang="en-US" sz="1200" dirty="0" err="1"/>
              <a:t>Neuwirth</a:t>
            </a:r>
            <a:r>
              <a:rPr lang="en-US" sz="1200" dirty="0"/>
              <a:t>, C. &amp; Weber, M. (2017) Longitudinal assessment of the Edinburgh Cognitive and </a:t>
            </a:r>
            <a:r>
              <a:rPr lang="en-US" sz="1200" dirty="0" err="1"/>
              <a:t>Behavioural</a:t>
            </a:r>
            <a:r>
              <a:rPr lang="en-US" sz="1200" dirty="0"/>
              <a:t> Amyotrophic Lateral Sclerosis Screen (ECAS): lack of practice effect in ALS patients? </a:t>
            </a:r>
            <a:r>
              <a:rPr lang="en-US" sz="1200" i="1" dirty="0"/>
              <a:t>Amyotrophic lateral sclerosis &amp; frontotemporal degeneration, </a:t>
            </a:r>
            <a:r>
              <a:rPr lang="en-US" sz="1200" dirty="0"/>
              <a:t>18(3-4):202-9. </a:t>
            </a:r>
            <a:r>
              <a:rPr lang="en-US" sz="1200" dirty="0" err="1"/>
              <a:t>Doi</a:t>
            </a:r>
            <a:r>
              <a:rPr lang="en-US" sz="1200" dirty="0"/>
              <a:t>: 10.1080/21678421.2017.1283418.</a:t>
            </a:r>
          </a:p>
          <a:p>
            <a:r>
              <a:rPr lang="en-US" sz="1200" dirty="0" err="1"/>
              <a:t>Crockford</a:t>
            </a:r>
            <a:r>
              <a:rPr lang="en-US" sz="1200" dirty="0"/>
              <a:t>, CJ., Kleynhans, M., Wilton, E., </a:t>
            </a:r>
            <a:r>
              <a:rPr lang="en-US" sz="1200" dirty="0" err="1"/>
              <a:t>Radakovic</a:t>
            </a:r>
            <a:r>
              <a:rPr lang="en-US" sz="1200" dirty="0"/>
              <a:t>, R., Newton, J., </a:t>
            </a:r>
            <a:r>
              <a:rPr lang="en-US" sz="1200" dirty="0" err="1"/>
              <a:t>Nieven</a:t>
            </a:r>
            <a:r>
              <a:rPr lang="en-US" sz="1200" dirty="0"/>
              <a:t>, EH., et al. (2018) ECAS A-B-C: alternate forms of the Edinburgh Cognitive and </a:t>
            </a:r>
            <a:r>
              <a:rPr lang="en-US" sz="1200" dirty="0" err="1"/>
              <a:t>Behavioural</a:t>
            </a:r>
            <a:r>
              <a:rPr lang="en-US" sz="1200" dirty="0"/>
              <a:t> ALS Screen. </a:t>
            </a:r>
            <a:r>
              <a:rPr lang="en-US" sz="1200" i="1" dirty="0"/>
              <a:t>Amyotrophic lateral sclerosis &amp; frontotemporal degeneration, </a:t>
            </a:r>
            <a:r>
              <a:rPr lang="en-US" sz="1200" dirty="0"/>
              <a:t>19(1-2):57-64. </a:t>
            </a:r>
            <a:r>
              <a:rPr lang="en-US" sz="1200" dirty="0" err="1"/>
              <a:t>Doi</a:t>
            </a:r>
            <a:r>
              <a:rPr lang="en-US" sz="1200" dirty="0"/>
              <a:t>: 10.1080/21678421.2017.1407793.</a:t>
            </a:r>
          </a:p>
          <a:p>
            <a:r>
              <a:rPr lang="nb-NO" sz="1200" dirty="0"/>
              <a:t>Goldstein, LH. &amp; Abrahams, S. (2013) </a:t>
            </a:r>
            <a:r>
              <a:rPr lang="nb-NO" sz="1200" dirty="0" err="1"/>
              <a:t>Changes</a:t>
            </a:r>
            <a:r>
              <a:rPr lang="nb-NO" sz="1200" dirty="0"/>
              <a:t> in </a:t>
            </a:r>
            <a:r>
              <a:rPr lang="nb-NO" sz="1200" dirty="0" err="1"/>
              <a:t>cognition</a:t>
            </a:r>
            <a:r>
              <a:rPr lang="nb-NO" sz="1200" dirty="0"/>
              <a:t> and </a:t>
            </a:r>
            <a:r>
              <a:rPr lang="nb-NO" sz="1200" dirty="0" err="1"/>
              <a:t>behaviour</a:t>
            </a:r>
            <a:r>
              <a:rPr lang="nb-NO" sz="1200" dirty="0"/>
              <a:t> in </a:t>
            </a:r>
            <a:r>
              <a:rPr lang="nb-NO" sz="1200" dirty="0" err="1"/>
              <a:t>amyotrophic</a:t>
            </a:r>
            <a:r>
              <a:rPr lang="nb-NO" sz="1200" dirty="0"/>
              <a:t> lateral </a:t>
            </a:r>
            <a:r>
              <a:rPr lang="nb-NO" sz="1200" dirty="0" err="1"/>
              <a:t>sclerosis</a:t>
            </a:r>
            <a:r>
              <a:rPr lang="nb-NO" sz="1200" dirty="0"/>
              <a:t>: nature </a:t>
            </a:r>
            <a:r>
              <a:rPr lang="nb-NO" sz="1200" dirty="0" err="1"/>
              <a:t>of</a:t>
            </a:r>
            <a:r>
              <a:rPr lang="nb-NO" sz="1200" dirty="0"/>
              <a:t> </a:t>
            </a:r>
            <a:r>
              <a:rPr lang="nb-NO" sz="1200" dirty="0" err="1"/>
              <a:t>impairment</a:t>
            </a:r>
            <a:r>
              <a:rPr lang="nb-NO" sz="1200" dirty="0"/>
              <a:t> and </a:t>
            </a:r>
            <a:r>
              <a:rPr lang="nb-NO" sz="1200" dirty="0" err="1"/>
              <a:t>implications</a:t>
            </a:r>
            <a:r>
              <a:rPr lang="nb-NO" sz="1200" dirty="0"/>
              <a:t> for </a:t>
            </a:r>
            <a:r>
              <a:rPr lang="nb-NO" sz="1200" dirty="0" err="1"/>
              <a:t>assessment</a:t>
            </a:r>
            <a:r>
              <a:rPr lang="nb-NO" sz="1200" dirty="0"/>
              <a:t>. </a:t>
            </a:r>
            <a:r>
              <a:rPr lang="nb-NO" sz="1200" i="1" dirty="0"/>
              <a:t>The </a:t>
            </a:r>
            <a:r>
              <a:rPr lang="nb-NO" sz="1200" i="1" dirty="0" err="1"/>
              <a:t>Lancet</a:t>
            </a:r>
            <a:r>
              <a:rPr lang="nb-NO" sz="1200" i="1" dirty="0"/>
              <a:t> </a:t>
            </a:r>
            <a:r>
              <a:rPr lang="nb-NO" sz="1200" i="1" dirty="0" err="1"/>
              <a:t>Neurology</a:t>
            </a:r>
            <a:r>
              <a:rPr lang="nb-NO" sz="1200" dirty="0"/>
              <a:t>, 12(4):368-80. </a:t>
            </a:r>
            <a:r>
              <a:rPr lang="nb-NO" sz="1200" dirty="0" err="1"/>
              <a:t>Doi</a:t>
            </a:r>
            <a:r>
              <a:rPr lang="nb-NO" sz="1200" dirty="0"/>
              <a:t>: 10.1016/s1474-4422(13)70026-7.</a:t>
            </a:r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1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200" dirty="0"/>
              <a:t>Referanser</a:t>
            </a:r>
            <a:endParaRPr lang="en-GB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200" dirty="0"/>
              <a:t>Hjernehjelp.no (2019, 25.09). </a:t>
            </a:r>
            <a:r>
              <a:rPr lang="nb-NO" sz="1200" i="1" dirty="0"/>
              <a:t>Kognitive funksjoner og svikt.</a:t>
            </a:r>
            <a:r>
              <a:rPr lang="nb-NO" sz="1200" dirty="0"/>
              <a:t> Hentet fra http://www.hjernehjelp.no/kognitive-funksjoner-og-svikt.</a:t>
            </a:r>
          </a:p>
          <a:p>
            <a:r>
              <a:rPr lang="nb-NO" sz="1200" dirty="0" err="1"/>
              <a:t>Khin</a:t>
            </a:r>
            <a:r>
              <a:rPr lang="nb-NO" sz="1200" dirty="0"/>
              <a:t>, E., Minor, D., Holloway, A. &amp; </a:t>
            </a:r>
            <a:r>
              <a:rPr lang="nb-NO" sz="1200" dirty="0" err="1"/>
              <a:t>Pelleg</a:t>
            </a:r>
            <a:r>
              <a:rPr lang="nb-NO" sz="1200" dirty="0"/>
              <a:t>, A. (2015) </a:t>
            </a:r>
            <a:r>
              <a:rPr lang="nb-NO" sz="1200" dirty="0" err="1"/>
              <a:t>Decisional</a:t>
            </a:r>
            <a:r>
              <a:rPr lang="nb-NO" sz="1200" dirty="0"/>
              <a:t> </a:t>
            </a:r>
            <a:r>
              <a:rPr lang="nb-NO" sz="1200" dirty="0" err="1"/>
              <a:t>capacity</a:t>
            </a:r>
            <a:r>
              <a:rPr lang="nb-NO" sz="1200" dirty="0"/>
              <a:t> in </a:t>
            </a:r>
            <a:r>
              <a:rPr lang="nb-NO" sz="1200" dirty="0" err="1"/>
              <a:t>amyotrophic</a:t>
            </a:r>
            <a:r>
              <a:rPr lang="nb-NO" sz="1200" dirty="0"/>
              <a:t> lateral </a:t>
            </a:r>
            <a:r>
              <a:rPr lang="nb-NO" sz="1200" dirty="0" err="1"/>
              <a:t>sclerosis</a:t>
            </a:r>
            <a:r>
              <a:rPr lang="nb-NO" sz="1200" i="1" dirty="0"/>
              <a:t>. J Am </a:t>
            </a:r>
            <a:r>
              <a:rPr lang="nb-NO" sz="1200" i="1" dirty="0" err="1"/>
              <a:t>Acad</a:t>
            </a:r>
            <a:r>
              <a:rPr lang="nb-NO" sz="1200" i="1" dirty="0"/>
              <a:t> </a:t>
            </a:r>
            <a:r>
              <a:rPr lang="nb-NO" sz="1200" i="1" dirty="0" err="1"/>
              <a:t>Psychiatry</a:t>
            </a:r>
            <a:r>
              <a:rPr lang="nb-NO" sz="1200" i="1" dirty="0"/>
              <a:t> Law, </a:t>
            </a:r>
            <a:r>
              <a:rPr lang="nb-NO" sz="1200" dirty="0"/>
              <a:t>43:210-7. </a:t>
            </a:r>
            <a:endParaRPr lang="en-US" sz="1200" dirty="0"/>
          </a:p>
          <a:p>
            <a:r>
              <a:rPr lang="en-US" sz="1200" dirty="0" err="1"/>
              <a:t>Pagnini</a:t>
            </a:r>
            <a:r>
              <a:rPr lang="en-US" sz="1200" dirty="0"/>
              <a:t>, F., Rossi, G., </a:t>
            </a:r>
            <a:r>
              <a:rPr lang="en-US" sz="1200" dirty="0" err="1"/>
              <a:t>Lunetta</a:t>
            </a:r>
            <a:r>
              <a:rPr lang="en-US" sz="1200" dirty="0"/>
              <a:t>, C., </a:t>
            </a:r>
            <a:r>
              <a:rPr lang="en-US" sz="1200" dirty="0" err="1"/>
              <a:t>Banfi</a:t>
            </a:r>
            <a:r>
              <a:rPr lang="en-US" sz="1200" dirty="0"/>
              <a:t>, P., </a:t>
            </a:r>
            <a:r>
              <a:rPr lang="en-US" sz="1200" dirty="0" err="1"/>
              <a:t>Castelnuovo</a:t>
            </a:r>
            <a:r>
              <a:rPr lang="en-US" sz="1200" dirty="0"/>
              <a:t>, G., </a:t>
            </a:r>
            <a:r>
              <a:rPr lang="en-US" sz="1200" dirty="0" err="1"/>
              <a:t>Corbo</a:t>
            </a:r>
            <a:r>
              <a:rPr lang="en-US" sz="1200" dirty="0"/>
              <a:t>, M., &amp; Molinari, E. (2010). Burden, depression, and anxiety in caregivers of people with amyotrophic lateral sclerosis. </a:t>
            </a:r>
            <a:r>
              <a:rPr lang="en-US" sz="1200" i="1" dirty="0" err="1"/>
              <a:t>Psychol</a:t>
            </a:r>
            <a:r>
              <a:rPr lang="en-US" sz="1200" i="1" dirty="0"/>
              <a:t> Health Med, 15</a:t>
            </a:r>
            <a:r>
              <a:rPr lang="en-US" sz="1200" dirty="0"/>
              <a:t>(6), 685-693. Doi:10.1080/13548506.2010.507773</a:t>
            </a:r>
            <a:endParaRPr lang="nb-NO" sz="1200" dirty="0"/>
          </a:p>
          <a:p>
            <a:r>
              <a:rPr lang="nb-NO" sz="1200" dirty="0" err="1"/>
              <a:t>Strong</a:t>
            </a:r>
            <a:r>
              <a:rPr lang="nb-NO" sz="1200" dirty="0"/>
              <a:t>, MJ., Grace, GM., Freedman, M., Lomen-</a:t>
            </a:r>
            <a:r>
              <a:rPr lang="nb-NO" sz="1200" dirty="0" err="1"/>
              <a:t>Hoerth</a:t>
            </a:r>
            <a:r>
              <a:rPr lang="nb-NO" sz="1200" dirty="0"/>
              <a:t>, C., </a:t>
            </a:r>
            <a:r>
              <a:rPr lang="nb-NO" sz="1200" dirty="0" err="1"/>
              <a:t>Woolley</a:t>
            </a:r>
            <a:r>
              <a:rPr lang="nb-NO" sz="1200" dirty="0"/>
              <a:t>, SC., Goldstein, LH., et al. (2009) Consensus </a:t>
            </a:r>
            <a:r>
              <a:rPr lang="nb-NO" sz="1200" dirty="0" err="1"/>
              <a:t>criteria</a:t>
            </a:r>
            <a:r>
              <a:rPr lang="nb-NO" sz="1200" dirty="0"/>
              <a:t> for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diagnosis</a:t>
            </a:r>
            <a:r>
              <a:rPr lang="nb-NO" sz="1200" dirty="0"/>
              <a:t> </a:t>
            </a:r>
            <a:r>
              <a:rPr lang="nb-NO" sz="1200" dirty="0" err="1"/>
              <a:t>of</a:t>
            </a:r>
            <a:r>
              <a:rPr lang="nb-NO" sz="1200" dirty="0"/>
              <a:t> </a:t>
            </a:r>
            <a:r>
              <a:rPr lang="nb-NO" sz="1200" dirty="0" err="1"/>
              <a:t>frontotemporal</a:t>
            </a:r>
            <a:r>
              <a:rPr lang="nb-NO" sz="1200" dirty="0"/>
              <a:t> </a:t>
            </a:r>
            <a:r>
              <a:rPr lang="nb-NO" sz="1200" dirty="0" err="1"/>
              <a:t>cognitive</a:t>
            </a:r>
            <a:r>
              <a:rPr lang="nb-NO" sz="1200" dirty="0"/>
              <a:t> and </a:t>
            </a:r>
            <a:r>
              <a:rPr lang="nb-NO" sz="1200" dirty="0" err="1"/>
              <a:t>behavioural</a:t>
            </a:r>
            <a:r>
              <a:rPr lang="nb-NO" sz="1200" dirty="0"/>
              <a:t> </a:t>
            </a:r>
            <a:r>
              <a:rPr lang="nb-NO" sz="1200" dirty="0" err="1"/>
              <a:t>syndromes</a:t>
            </a:r>
            <a:r>
              <a:rPr lang="nb-NO" sz="1200" dirty="0"/>
              <a:t> in </a:t>
            </a:r>
            <a:r>
              <a:rPr lang="nb-NO" sz="1200" dirty="0" err="1"/>
              <a:t>amyotrophic</a:t>
            </a:r>
            <a:r>
              <a:rPr lang="nb-NO" sz="1200" dirty="0"/>
              <a:t> lateral </a:t>
            </a:r>
            <a:r>
              <a:rPr lang="nb-NO" sz="1200" dirty="0" err="1"/>
              <a:t>sclerosis</a:t>
            </a:r>
            <a:r>
              <a:rPr lang="nb-NO" sz="1200" dirty="0"/>
              <a:t>. </a:t>
            </a:r>
            <a:r>
              <a:rPr lang="nb-NO" sz="1200" i="1" dirty="0" err="1"/>
              <a:t>Amyotrophic</a:t>
            </a:r>
            <a:r>
              <a:rPr lang="nb-NO" sz="1200" i="1" dirty="0"/>
              <a:t> lateral </a:t>
            </a:r>
            <a:r>
              <a:rPr lang="nb-NO" sz="1200" i="1" dirty="0" err="1"/>
              <a:t>sclerosis</a:t>
            </a:r>
            <a:r>
              <a:rPr lang="nb-NO" sz="1200" i="1" dirty="0"/>
              <a:t> : </a:t>
            </a:r>
            <a:r>
              <a:rPr lang="nb-NO" sz="1200" i="1" dirty="0" err="1"/>
              <a:t>official</a:t>
            </a:r>
            <a:r>
              <a:rPr lang="nb-NO" sz="1200" i="1" dirty="0"/>
              <a:t> </a:t>
            </a:r>
            <a:r>
              <a:rPr lang="nb-NO" sz="1200" i="1" dirty="0" err="1"/>
              <a:t>publication</a:t>
            </a:r>
            <a:r>
              <a:rPr lang="nb-NO" sz="1200" i="1" dirty="0"/>
              <a:t> </a:t>
            </a:r>
            <a:r>
              <a:rPr lang="nb-NO" sz="1200" i="1" dirty="0" err="1"/>
              <a:t>of</a:t>
            </a:r>
            <a:r>
              <a:rPr lang="nb-NO" sz="1200" i="1" dirty="0"/>
              <a:t> </a:t>
            </a:r>
            <a:r>
              <a:rPr lang="nb-NO" sz="1200" i="1" dirty="0" err="1"/>
              <a:t>the</a:t>
            </a:r>
            <a:r>
              <a:rPr lang="nb-NO" sz="1200" i="1" dirty="0"/>
              <a:t> World </a:t>
            </a:r>
            <a:r>
              <a:rPr lang="nb-NO" sz="1200" i="1" dirty="0" err="1"/>
              <a:t>Federation</a:t>
            </a:r>
            <a:r>
              <a:rPr lang="nb-NO" sz="1200" i="1" dirty="0"/>
              <a:t> </a:t>
            </a:r>
            <a:r>
              <a:rPr lang="nb-NO" sz="1200" i="1" dirty="0" err="1"/>
              <a:t>of</a:t>
            </a:r>
            <a:r>
              <a:rPr lang="nb-NO" sz="1200" i="1" dirty="0"/>
              <a:t> </a:t>
            </a:r>
            <a:r>
              <a:rPr lang="nb-NO" sz="1200" i="1" dirty="0" err="1"/>
              <a:t>Neurology</a:t>
            </a:r>
            <a:r>
              <a:rPr lang="nb-NO" sz="1200" i="1" dirty="0"/>
              <a:t> Research Group </a:t>
            </a:r>
            <a:r>
              <a:rPr lang="nb-NO" sz="1200" i="1" dirty="0" err="1"/>
              <a:t>on</a:t>
            </a:r>
            <a:r>
              <a:rPr lang="nb-NO" sz="1200" i="1" dirty="0"/>
              <a:t> Motor Neuron </a:t>
            </a:r>
            <a:r>
              <a:rPr lang="nb-NO" sz="1200" i="1" dirty="0" err="1"/>
              <a:t>Diseases</a:t>
            </a:r>
            <a:r>
              <a:rPr lang="nb-NO" sz="1200" i="1" dirty="0"/>
              <a:t>, </a:t>
            </a:r>
            <a:r>
              <a:rPr lang="nb-NO" sz="1200" dirty="0"/>
              <a:t>10:131-46.</a:t>
            </a:r>
          </a:p>
          <a:p>
            <a:r>
              <a:rPr lang="en-US" sz="1200" dirty="0" err="1"/>
              <a:t>Stubberud</a:t>
            </a:r>
            <a:r>
              <a:rPr lang="en-US" sz="1200" dirty="0"/>
              <a:t>, J./Hjernehjelp.no (2019, 25.09). </a:t>
            </a:r>
            <a:r>
              <a:rPr lang="en-US" sz="1200" i="1" dirty="0" err="1"/>
              <a:t>Eksekutiv</a:t>
            </a:r>
            <a:r>
              <a:rPr lang="en-US" sz="1200" i="1" dirty="0"/>
              <a:t> </a:t>
            </a:r>
            <a:r>
              <a:rPr lang="en-US" sz="1200" i="1" dirty="0" err="1"/>
              <a:t>dysfunksjon</a:t>
            </a:r>
            <a:r>
              <a:rPr lang="en-US" sz="1200" dirty="0"/>
              <a:t>. </a:t>
            </a:r>
            <a:r>
              <a:rPr lang="en-US" sz="1200" dirty="0" err="1"/>
              <a:t>Hentet</a:t>
            </a:r>
            <a:r>
              <a:rPr lang="en-US" sz="1200" dirty="0"/>
              <a:t> </a:t>
            </a:r>
            <a:r>
              <a:rPr lang="en-US" sz="1200" dirty="0" err="1"/>
              <a:t>fra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http://www.hjernehjelp.no/kognitive-funksjoner-og-svikt/eksekutiv-dysfunksjon</a:t>
            </a:r>
            <a:r>
              <a:rPr lang="en-US" sz="1200" dirty="0"/>
              <a:t> </a:t>
            </a:r>
          </a:p>
          <a:p>
            <a:r>
              <a:rPr lang="en-US" sz="1200" dirty="0"/>
              <a:t>Taule, T., Søvik, M., </a:t>
            </a:r>
            <a:r>
              <a:rPr lang="en-US" sz="1200" dirty="0" err="1"/>
              <a:t>Lein</a:t>
            </a:r>
            <a:r>
              <a:rPr lang="en-US" sz="1200" dirty="0"/>
              <a:t>, RK., Wehling, E., </a:t>
            </a:r>
            <a:r>
              <a:rPr lang="en-US" sz="1200" dirty="0" err="1"/>
              <a:t>Aßmus</a:t>
            </a:r>
            <a:r>
              <a:rPr lang="en-US" sz="1200" dirty="0"/>
              <a:t>, J., &amp; Rekand, T. (2017). Cognitive assessment tools used in ALS-specific health-care: A systematic review of their psychometric properties. from </a:t>
            </a:r>
            <a:r>
              <a:rPr lang="en-US" sz="1200" i="1" dirty="0"/>
              <a:t>PROSPERO: International prospective register of systematic reviews </a:t>
            </a:r>
            <a:r>
              <a:rPr lang="en-US" sz="1200" u="sng" dirty="0">
                <a:hlinkClick r:id="rId4"/>
              </a:rPr>
              <a:t>http://www.crd.york.ac.uk/PROSPERO/display_record.php?ID=CRD42017055603</a:t>
            </a:r>
            <a:endParaRPr lang="en-GB" sz="1200" dirty="0"/>
          </a:p>
          <a:p>
            <a:r>
              <a:rPr lang="nb-NO" sz="1200" dirty="0"/>
              <a:t>Taule, T., Morland, AS., Renså, MA., </a:t>
            </a:r>
            <a:r>
              <a:rPr lang="en-US" sz="1200" dirty="0" err="1"/>
              <a:t>Aßmus</a:t>
            </a:r>
            <a:r>
              <a:rPr lang="en-US" sz="1200" dirty="0"/>
              <a:t>, J., Tysnes, OB., &amp; Rekand, T. (2019). </a:t>
            </a:r>
            <a:r>
              <a:rPr lang="en-GB" sz="1200" dirty="0"/>
              <a:t>Edinburgh Cognitive and </a:t>
            </a:r>
            <a:r>
              <a:rPr lang="en-GB" sz="1200" dirty="0" err="1"/>
              <a:t>Behavioral</a:t>
            </a:r>
            <a:r>
              <a:rPr lang="en-GB" sz="1200" dirty="0"/>
              <a:t> Amyotrophic Lateral Sclerosis Screen (ECAS) in Norway: Protocol for validation and a prospective cohort study. </a:t>
            </a:r>
            <a:r>
              <a:rPr lang="en-GB" sz="1200" i="1" dirty="0" err="1"/>
              <a:t>Contemp</a:t>
            </a:r>
            <a:r>
              <a:rPr lang="en-GB" sz="1200" i="1" dirty="0"/>
              <a:t> </a:t>
            </a:r>
            <a:r>
              <a:rPr lang="en-GB" sz="1200" i="1" dirty="0" err="1"/>
              <a:t>Clin</a:t>
            </a:r>
            <a:r>
              <a:rPr lang="en-GB" sz="1200" i="1" dirty="0"/>
              <a:t> Trials </a:t>
            </a:r>
            <a:r>
              <a:rPr lang="en-GB" sz="1200" i="1" dirty="0" err="1"/>
              <a:t>Commun</a:t>
            </a:r>
            <a:r>
              <a:rPr lang="en-GB" sz="1200" i="1" dirty="0"/>
              <a:t>. </a:t>
            </a:r>
            <a:r>
              <a:rPr lang="en-GB" sz="1200" dirty="0"/>
              <a:t>2019;Mar 18(14). </a:t>
            </a:r>
            <a:r>
              <a:rPr lang="fr-FR" sz="1200" dirty="0"/>
              <a:t>Doi: 10.1016/j.conctc.2019.100347.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97867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eresultat for Høgskulen på Vestlandet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73" y="4158814"/>
            <a:ext cx="3074272" cy="159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Takk 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1391" y="1514327"/>
            <a:ext cx="8302414" cy="3508066"/>
          </a:xfrm>
        </p:spPr>
        <p:txBody>
          <a:bodyPr/>
          <a:lstStyle/>
          <a:p>
            <a:r>
              <a:rPr lang="nb-NO" sz="2400" dirty="0"/>
              <a:t>Sponsorer: Nasjonal kompetansetjeneste for hjemmerespiratorbehandling</a:t>
            </a:r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Veiledere: Tone Revheim, ergoterapispesialist,  og Tina Taule, forsknings- og fagutviklingsleder, </a:t>
            </a:r>
            <a:r>
              <a:rPr lang="nb-NO" sz="2400" dirty="0" err="1"/>
              <a:t>Ergoterapiavd</a:t>
            </a:r>
            <a:r>
              <a:rPr lang="nb-NO" sz="2400" dirty="0"/>
              <a:t>, HUS.</a:t>
            </a:r>
          </a:p>
          <a:p>
            <a:endParaRPr lang="nb-NO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105">
            <a:off x="6309468" y="2295711"/>
            <a:ext cx="2176911" cy="159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39719">
            <a:off x="605418" y="2771908"/>
            <a:ext cx="3831358" cy="140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innsiden.helse-bergen.no/forskning/PublishingImages/helse-vest-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2" y="4529978"/>
            <a:ext cx="3565216" cy="9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86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ATA\My Pictures\Therese Christensen Uten tittel, 2016.  Therese Christensen  BONO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r="1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6171510" y="660782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Maleri: ©Therese Christensen / BONO</a:t>
            </a:r>
          </a:p>
        </p:txBody>
      </p:sp>
    </p:spTree>
    <p:extLst>
      <p:ext uri="{BB962C8B-B14F-4D97-AF65-F5344CB8AC3E}">
        <p14:creationId xmlns:p14="http://schemas.microsoft.com/office/powerpoint/2010/main" val="303332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n-NO" sz="3200" dirty="0"/>
              <a:t>Plan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4102" y="1790701"/>
            <a:ext cx="7675198" cy="484607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n-NO" sz="2400" dirty="0"/>
              <a:t>Kva seier forsking om ALS og kognitive vanskar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n-NO" sz="2400" dirty="0"/>
              <a:t>Språkvanskar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n-NO" sz="2400" dirty="0" err="1"/>
              <a:t>Sosialkognisjon</a:t>
            </a:r>
            <a:endParaRPr lang="nn-NO" sz="24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n-NO" sz="2400" dirty="0" err="1"/>
              <a:t>Hukommelsesvanskar</a:t>
            </a:r>
            <a:endParaRPr lang="nn-NO" sz="24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n-NO" sz="2400" dirty="0"/>
              <a:t>Eksekutive vanskar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400" dirty="0"/>
              <a:t>Kva seier forsking om ALS og </a:t>
            </a:r>
            <a:r>
              <a:rPr lang="nn-NO" sz="2400" dirty="0" err="1"/>
              <a:t>atferdsendringar</a:t>
            </a:r>
            <a:endParaRPr lang="nn-NO" sz="2400" dirty="0"/>
          </a:p>
          <a:p>
            <a:pPr marL="457200" indent="-457200">
              <a:buFont typeface="+mj-lt"/>
              <a:buAutoNum type="arabicPeriod"/>
            </a:pPr>
            <a:r>
              <a:rPr lang="nn-NO" sz="2400" dirty="0"/>
              <a:t>Kvifor og korleis undersøkja kognitiv funksjon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400" dirty="0"/>
              <a:t>Presentasjon av ein nasjonal multisenterstudie</a:t>
            </a:r>
          </a:p>
          <a:p>
            <a:pPr marL="0" indent="0">
              <a:buNone/>
            </a:pPr>
            <a:endParaRPr lang="nn-NO" sz="2400" dirty="0"/>
          </a:p>
          <a:p>
            <a:pPr marL="0" indent="0">
              <a:buNone/>
            </a:pP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247103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Kognitiv funksjon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nb-NO" sz="2400" i="1" dirty="0"/>
              <a:t>Kognisjon betyr erkjennelse, og vi brukar det til å </a:t>
            </a:r>
            <a:r>
              <a:rPr lang="nb-NO" sz="2400" i="1" dirty="0" err="1"/>
              <a:t>tileigna</a:t>
            </a:r>
            <a:r>
              <a:rPr lang="nb-NO" sz="2400" i="1" dirty="0"/>
              <a:t> oss og bruka kunnskap.</a:t>
            </a:r>
          </a:p>
          <a:p>
            <a:pPr fontAlgn="base"/>
            <a:r>
              <a:rPr lang="nb-NO" sz="2400" i="1" dirty="0"/>
              <a:t>Vi mottar og bearbeider informasjon</a:t>
            </a:r>
          </a:p>
          <a:p>
            <a:pPr fontAlgn="base"/>
            <a:r>
              <a:rPr lang="nb-NO" sz="2400" i="1" dirty="0"/>
              <a:t>Vi husker og lærer</a:t>
            </a:r>
          </a:p>
          <a:p>
            <a:pPr fontAlgn="base"/>
            <a:r>
              <a:rPr lang="nb-NO" sz="2400" i="1" dirty="0"/>
              <a:t>Organiserer informasjon når vi </a:t>
            </a:r>
            <a:r>
              <a:rPr lang="nb-NO" sz="2400" i="1" dirty="0" err="1"/>
              <a:t>tenkjer</a:t>
            </a:r>
            <a:endParaRPr lang="nb-NO" sz="2400" i="1" dirty="0"/>
          </a:p>
          <a:p>
            <a:pPr fontAlgn="base"/>
            <a:r>
              <a:rPr lang="nb-NO" sz="2400" i="1" dirty="0"/>
              <a:t>Brukar språk og kommuniserer</a:t>
            </a:r>
          </a:p>
          <a:p>
            <a:pPr fontAlgn="base"/>
            <a:r>
              <a:rPr lang="nb-NO" sz="2400" i="1" dirty="0"/>
              <a:t>Er </a:t>
            </a:r>
            <a:r>
              <a:rPr lang="nb-NO" sz="2400" i="1" dirty="0" err="1"/>
              <a:t>oppmerksam</a:t>
            </a:r>
            <a:endParaRPr lang="nb-NO" sz="2400" i="1" dirty="0"/>
          </a:p>
          <a:p>
            <a:pPr fontAlgn="base"/>
            <a:endParaRPr lang="nb-NO" sz="2400" i="1" dirty="0"/>
          </a:p>
          <a:p>
            <a:pPr marL="0" indent="0">
              <a:buNone/>
            </a:pPr>
            <a:r>
              <a:rPr lang="nb-NO" sz="2400" dirty="0"/>
              <a:t>Kognitiv funksjon er </a:t>
            </a:r>
            <a:r>
              <a:rPr lang="nb-NO" sz="2400" dirty="0" err="1"/>
              <a:t>avgjerande</a:t>
            </a:r>
            <a:r>
              <a:rPr lang="nb-NO" sz="2400" dirty="0"/>
              <a:t> for evnen vår til å utføre </a:t>
            </a:r>
            <a:r>
              <a:rPr lang="nb-NO" sz="2400" dirty="0" err="1"/>
              <a:t>kvardagsaktivitetar</a:t>
            </a:r>
            <a:r>
              <a:rPr lang="nb-NO" sz="2400" dirty="0"/>
              <a:t>.</a:t>
            </a:r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94103" y="6567364"/>
            <a:ext cx="3147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Hjernehjelp.no</a:t>
            </a:r>
          </a:p>
        </p:txBody>
      </p:sp>
    </p:spTree>
    <p:extLst>
      <p:ext uri="{BB962C8B-B14F-4D97-AF65-F5344CB8AC3E}">
        <p14:creationId xmlns:p14="http://schemas.microsoft.com/office/powerpoint/2010/main" val="222419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b-NO" sz="3200" dirty="0"/>
              <a:t>ALS – </a:t>
            </a:r>
            <a:r>
              <a:rPr lang="nb-NO" sz="3200" dirty="0" err="1"/>
              <a:t>ein</a:t>
            </a:r>
            <a:r>
              <a:rPr lang="nb-NO" sz="3200" dirty="0"/>
              <a:t> kompleks sjukdom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2400" dirty="0"/>
          </a:p>
          <a:p>
            <a:endParaRPr lang="nb-NO" sz="2400" dirty="0"/>
          </a:p>
          <a:p>
            <a:endParaRPr lang="nb-NO" dirty="0"/>
          </a:p>
        </p:txBody>
      </p:sp>
      <p:pic>
        <p:nvPicPr>
          <p:cNvPr id="6" name="Bilde 5" descr="Skjermut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62" y="1197770"/>
            <a:ext cx="5464078" cy="4859699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710454" y="6057469"/>
            <a:ext cx="4757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Shutterstock.com 38425831</a:t>
            </a:r>
          </a:p>
        </p:txBody>
      </p:sp>
    </p:spTree>
    <p:extLst>
      <p:ext uri="{BB962C8B-B14F-4D97-AF65-F5344CB8AC3E}">
        <p14:creationId xmlns:p14="http://schemas.microsoft.com/office/powerpoint/2010/main" val="154562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n-NO" sz="3600" dirty="0"/>
              <a:t>1. ALS og kognitive vanskar</a:t>
            </a:r>
            <a:br>
              <a:rPr lang="nn-NO" sz="2800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2400" dirty="0"/>
          </a:p>
          <a:p>
            <a:r>
              <a:rPr lang="nb-NO" sz="2400" dirty="0" err="1"/>
              <a:t>Rammar</a:t>
            </a:r>
            <a:r>
              <a:rPr lang="nb-NO" sz="2400" dirty="0"/>
              <a:t> 30 – 50 % </a:t>
            </a:r>
          </a:p>
          <a:p>
            <a:r>
              <a:rPr lang="nb-NO" sz="2400" dirty="0"/>
              <a:t>Alvorlighetsgraden varierer</a:t>
            </a:r>
          </a:p>
          <a:p>
            <a:r>
              <a:rPr lang="nb-NO" sz="2400" dirty="0"/>
              <a:t>Påverkar livskvalitet </a:t>
            </a:r>
          </a:p>
          <a:p>
            <a:r>
              <a:rPr lang="nb-NO" sz="2400" dirty="0"/>
              <a:t>Medfører </a:t>
            </a:r>
            <a:r>
              <a:rPr lang="nb-NO" sz="2400" dirty="0" err="1"/>
              <a:t>auka</a:t>
            </a:r>
            <a:r>
              <a:rPr lang="nb-NO" sz="2400" dirty="0"/>
              <a:t> </a:t>
            </a:r>
            <a:r>
              <a:rPr lang="nb-NO" sz="2400" dirty="0" err="1"/>
              <a:t>utfordringar</a:t>
            </a:r>
            <a:r>
              <a:rPr lang="nb-NO" sz="2400" dirty="0"/>
              <a:t> for </a:t>
            </a:r>
            <a:r>
              <a:rPr lang="nb-NO" sz="2400" dirty="0" err="1"/>
              <a:t>pårørande</a:t>
            </a:r>
            <a:endParaRPr lang="nb-NO" sz="2400" dirty="0"/>
          </a:p>
          <a:p>
            <a:r>
              <a:rPr lang="nb-NO" sz="2400" dirty="0"/>
              <a:t>Viser kognitive </a:t>
            </a:r>
            <a:r>
              <a:rPr lang="nb-NO" sz="2400" dirty="0" err="1"/>
              <a:t>vanskar</a:t>
            </a:r>
            <a:r>
              <a:rPr lang="nb-NO" sz="2400" dirty="0"/>
              <a:t> seg før motoriske </a:t>
            </a:r>
            <a:r>
              <a:rPr lang="nb-NO" sz="2400" dirty="0" err="1"/>
              <a:t>vanskar</a:t>
            </a:r>
            <a:r>
              <a:rPr lang="nb-NO" sz="2400" dirty="0"/>
              <a:t>?</a:t>
            </a:r>
          </a:p>
          <a:p>
            <a:r>
              <a:rPr lang="nb-NO" sz="2400" dirty="0"/>
              <a:t>Er kognitive </a:t>
            </a:r>
            <a:r>
              <a:rPr lang="nb-NO" sz="2400" dirty="0" err="1"/>
              <a:t>vanskar</a:t>
            </a:r>
            <a:r>
              <a:rPr lang="nb-NO" sz="2400" dirty="0"/>
              <a:t> stabile gjennom sjukdomsforløpet?</a:t>
            </a:r>
          </a:p>
          <a:p>
            <a:endParaRPr lang="nb-NO" sz="24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94102" y="6567364"/>
            <a:ext cx="799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err="1"/>
              <a:t>Beeldman</a:t>
            </a:r>
            <a:r>
              <a:rPr lang="nb-NO" sz="1200" dirty="0"/>
              <a:t> et al., 2015; </a:t>
            </a:r>
            <a:r>
              <a:rPr lang="nb-NO" sz="1200" dirty="0" err="1"/>
              <a:t>Burkhardt</a:t>
            </a:r>
            <a:r>
              <a:rPr lang="nb-NO" sz="1200" dirty="0"/>
              <a:t> et al., 2017; </a:t>
            </a:r>
            <a:r>
              <a:rPr lang="nb-NO" sz="1200" dirty="0" err="1"/>
              <a:t>Crockford</a:t>
            </a:r>
            <a:r>
              <a:rPr lang="nb-NO" sz="1200" dirty="0"/>
              <a:t> et al., 2018; </a:t>
            </a:r>
            <a:r>
              <a:rPr lang="nb-NO" sz="1200" dirty="0" err="1"/>
              <a:t>Khin</a:t>
            </a:r>
            <a:r>
              <a:rPr lang="nb-NO" sz="1200" dirty="0"/>
              <a:t> et al., 2015; </a:t>
            </a:r>
            <a:r>
              <a:rPr lang="nb-NO" sz="1200" dirty="0" err="1"/>
              <a:t>Pagnini</a:t>
            </a:r>
            <a:r>
              <a:rPr lang="nb-NO" sz="1200" dirty="0"/>
              <a:t> et al., 2010; </a:t>
            </a:r>
          </a:p>
        </p:txBody>
      </p:sp>
      <p:pic>
        <p:nvPicPr>
          <p:cNvPr id="5" name="Picture 7" descr="H:\DATA\My Pictures\1844967250 Vanne blom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72" y="1335793"/>
            <a:ext cx="3056861" cy="203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7"/>
          <p:cNvSpPr txBox="1"/>
          <p:nvPr/>
        </p:nvSpPr>
        <p:spPr>
          <a:xfrm>
            <a:off x="7221767" y="3436220"/>
            <a:ext cx="1719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>
                <a:solidFill>
                  <a:srgbClr val="000000"/>
                </a:solidFill>
              </a:rPr>
              <a:t>(</a:t>
            </a:r>
            <a:r>
              <a:rPr lang="nb-NO" sz="1200" dirty="0" err="1">
                <a:solidFill>
                  <a:srgbClr val="000000"/>
                </a:solidFill>
              </a:rPr>
              <a:t>Colourbox</a:t>
            </a:r>
            <a:r>
              <a:rPr lang="nb-NO" sz="1200" dirty="0">
                <a:solidFill>
                  <a:srgbClr val="000000"/>
                </a:solidFill>
              </a:rPr>
              <a:t>, u.å.)</a:t>
            </a:r>
          </a:p>
        </p:txBody>
      </p:sp>
    </p:spTree>
    <p:extLst>
      <p:ext uri="{BB962C8B-B14F-4D97-AF65-F5344CB8AC3E}">
        <p14:creationId xmlns:p14="http://schemas.microsoft.com/office/powerpoint/2010/main" val="353457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n-NO" sz="3200" dirty="0"/>
              <a:t>SPRÅKVANSKAR I KVARDAGEN</a:t>
            </a:r>
          </a:p>
        </p:txBody>
      </p:sp>
      <p:sp>
        <p:nvSpPr>
          <p:cNvPr id="9" name="TekstSylinder 7"/>
          <p:cNvSpPr txBox="1"/>
          <p:nvPr/>
        </p:nvSpPr>
        <p:spPr>
          <a:xfrm>
            <a:off x="5137314" y="2803121"/>
            <a:ext cx="1719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>
                <a:solidFill>
                  <a:srgbClr val="000000"/>
                </a:solidFill>
              </a:rPr>
              <a:t>(</a:t>
            </a:r>
            <a:r>
              <a:rPr lang="nb-NO" sz="1200" dirty="0" err="1">
                <a:solidFill>
                  <a:srgbClr val="000000"/>
                </a:solidFill>
              </a:rPr>
              <a:t>Colourbox</a:t>
            </a:r>
            <a:r>
              <a:rPr lang="nb-NO" sz="1200" dirty="0">
                <a:solidFill>
                  <a:srgbClr val="000000"/>
                </a:solidFill>
              </a:rPr>
              <a:t>, u.å.)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3" y="1700212"/>
            <a:ext cx="8504837" cy="39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9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n-NO" sz="3200" dirty="0"/>
              <a:t>SOSIAL KOGNISJON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31" y="1333419"/>
            <a:ext cx="6779941" cy="47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0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/>
              <a:t>HUKOMMELSEVANSKAR I KVARDAGEN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66" y="1449659"/>
            <a:ext cx="5828871" cy="4727215"/>
          </a:xfrm>
        </p:spPr>
      </p:pic>
    </p:spTree>
    <p:extLst>
      <p:ext uri="{BB962C8B-B14F-4D97-AF65-F5344CB8AC3E}">
        <p14:creationId xmlns:p14="http://schemas.microsoft.com/office/powerpoint/2010/main" val="59930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n-NO" sz="3200" dirty="0"/>
              <a:t>EKSEKUTIVE VANSKAR I KVARDAGEN</a:t>
            </a:r>
          </a:p>
        </p:txBody>
      </p:sp>
      <p:sp>
        <p:nvSpPr>
          <p:cNvPr id="10" name="TekstSylinder 12"/>
          <p:cNvSpPr txBox="1"/>
          <p:nvPr/>
        </p:nvSpPr>
        <p:spPr>
          <a:xfrm>
            <a:off x="597942" y="6492474"/>
            <a:ext cx="7189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>
                <a:solidFill>
                  <a:schemeClr val="tx2"/>
                </a:solidFill>
              </a:rPr>
              <a:t>Stubberud, 2019</a:t>
            </a:r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64" y="1541344"/>
            <a:ext cx="6355076" cy="4241131"/>
          </a:xfrm>
        </p:spPr>
      </p:pic>
    </p:spTree>
    <p:extLst>
      <p:ext uri="{BB962C8B-B14F-4D97-AF65-F5344CB8AC3E}">
        <p14:creationId xmlns:p14="http://schemas.microsoft.com/office/powerpoint/2010/main" val="3435922965"/>
      </p:ext>
    </p:extLst>
  </p:cSld>
  <p:clrMapOvr>
    <a:masterClrMapping/>
  </p:clrMapOvr>
</p:sld>
</file>

<file path=ppt/theme/theme1.xml><?xml version="1.0" encoding="utf-8"?>
<a:theme xmlns:a="http://schemas.openxmlformats.org/drawingml/2006/main" name="Helse Førde - Presentasjon uten sidetal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Helse Førde - Presentasjon uten sidetal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45E4A261354642A76B10F3B637EFD9" ma:contentTypeVersion="0" ma:contentTypeDescription="Opprett et nytt dokument." ma:contentTypeScope="" ma:versionID="cc106abc515d9b35facf0fea3f90d32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41bdcf6574f23381f1bc51db417f5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Innholdstype"/>
        <xsd:element ref="dc:title" minOccurs="0" maxOccurs="1" ma:index="0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BE14B5F-D9DE-496E-8093-7B314E85D5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7305C6-83C9-4DF9-AE65-7C9A7D0E7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59E3BB-4D14-4BB9-9BDF-DDEB87399202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12793</TotalTime>
  <Words>3271</Words>
  <Application>Microsoft Office PowerPoint</Application>
  <PresentationFormat>Skjermfremvisning (4:3)</PresentationFormat>
  <Paragraphs>248</Paragraphs>
  <Slides>18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ScalaSans-Bold</vt:lpstr>
      <vt:lpstr>Helse Førde - Presentasjon uten sidetal</vt:lpstr>
      <vt:lpstr>1_Helse Førde - Presentasjon uten sidetal</vt:lpstr>
      <vt:lpstr>ALS - kognitivevanskar og atferdsendringar  </vt:lpstr>
      <vt:lpstr>Plan</vt:lpstr>
      <vt:lpstr>Kognitiv funksjon</vt:lpstr>
      <vt:lpstr>ALS – ein kompleks sjukdom</vt:lpstr>
      <vt:lpstr>1. ALS og kognitive vanskar </vt:lpstr>
      <vt:lpstr>SPRÅKVANSKAR I KVARDAGEN</vt:lpstr>
      <vt:lpstr>SOSIAL KOGNISJON</vt:lpstr>
      <vt:lpstr>HUKOMMELSEVANSKAR I KVARDAGEN</vt:lpstr>
      <vt:lpstr>EKSEKUTIVE VANSKAR I KVARDAGEN</vt:lpstr>
      <vt:lpstr>2. ALS og atferdsendringar</vt:lpstr>
      <vt:lpstr>3. Kvifor undersøkja kognitiv funksjon og atferdsendringar</vt:lpstr>
      <vt:lpstr>3. korleis undersøkja kognitiv funksjon </vt:lpstr>
      <vt:lpstr>3. Edinburgh Cognitive and Behavioral  Amyotrophic Lateral Sclerosis Screen </vt:lpstr>
      <vt:lpstr>4. NASjonal multisenterstudie</vt:lpstr>
      <vt:lpstr>Referansar</vt:lpstr>
      <vt:lpstr>Referanser</vt:lpstr>
      <vt:lpstr>Takk til</vt:lpstr>
      <vt:lpstr>PowerPoint-presentasjon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mal 2012</dc:title>
  <dc:creator>Hanne Alver Krum</dc:creator>
  <cp:lastModifiedBy>mona bahus</cp:lastModifiedBy>
  <cp:revision>613</cp:revision>
  <cp:lastPrinted>2019-10-04T10:03:36Z</cp:lastPrinted>
  <dcterms:created xsi:type="dcterms:W3CDTF">2012-03-19T16:38:13Z</dcterms:created>
  <dcterms:modified xsi:type="dcterms:W3CDTF">2019-10-23T17:57:42Z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0x0101007B45E4A261354642A76B10F3B637EFD9</vt:lpwstr>
  </property>
</Properties>
</file>