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91" r:id="rId4"/>
    <p:sldId id="286" r:id="rId5"/>
    <p:sldId id="265" r:id="rId6"/>
    <p:sldId id="292" r:id="rId7"/>
    <p:sldId id="293" r:id="rId8"/>
    <p:sldId id="287" r:id="rId9"/>
    <p:sldId id="288" r:id="rId10"/>
    <p:sldId id="289" r:id="rId11"/>
    <p:sldId id="290" r:id="rId12"/>
    <p:sldId id="266" r:id="rId13"/>
    <p:sldId id="295" r:id="rId14"/>
    <p:sldId id="296" r:id="rId15"/>
    <p:sldId id="261" r:id="rId16"/>
    <p:sldId id="264" r:id="rId17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7"/>
    <a:srgbClr val="0060BB"/>
    <a:srgbClr val="FF3300"/>
    <a:srgbClr val="0099FF"/>
    <a:srgbClr val="FFFF00"/>
    <a:srgbClr val="FFCC00"/>
    <a:srgbClr val="F7F7F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7" autoAdjust="0"/>
    <p:restoredTop sz="86131" autoAdjust="0"/>
  </p:normalViewPr>
  <p:slideViewPr>
    <p:cSldViewPr>
      <p:cViewPr varScale="1">
        <p:scale>
          <a:sx n="81" d="100"/>
          <a:sy n="81" d="100"/>
        </p:scale>
        <p:origin x="12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7200" y="9136063"/>
            <a:ext cx="58674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24400" y="9372600"/>
            <a:ext cx="16002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7200" y="9372600"/>
            <a:ext cx="42672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24600" y="9372600"/>
            <a:ext cx="2794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Arial" charset="0"/>
              </a:defRPr>
            </a:lvl1pPr>
          </a:lstStyle>
          <a:p>
            <a:pPr>
              <a:defRPr/>
            </a:pPr>
            <a:fld id="{B7F677F4-04F9-4BA2-9004-9497245F97B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25606" name="Picture 8" descr="Ahus_logo_farge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52400"/>
            <a:ext cx="21526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344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800600" y="9380538"/>
            <a:ext cx="1524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7200" y="9380538"/>
            <a:ext cx="43434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7200" y="9144000"/>
            <a:ext cx="58674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355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24600" y="9380538"/>
            <a:ext cx="280988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Arial" charset="0"/>
              </a:defRPr>
            </a:lvl1pPr>
          </a:lstStyle>
          <a:p>
            <a:pPr>
              <a:defRPr/>
            </a:pPr>
            <a:fld id="{6583C715-6A8A-4614-A22D-76F10A5C481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23560" name="Picture 10" descr="Ahus_logo_farge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19796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713167"/>
      </p:ext>
    </p:extLst>
  </p:cSld>
  <p:clrMap bg1="lt1" tx1="dk1" bg2="lt2" tx2="dk2" accent1="accent1" accent2="accent2" accent3="accent3" accent4="accent4" accent5="accent5" accent6="accent6" hlink="hlink" folHlink="folHlink"/>
  <p:notesStyle>
    <a:lvl1pPr indent="93663" algn="l" rtl="0" eaLnBrk="0" fontAlgn="base" hangingPunct="0">
      <a:spcBef>
        <a:spcPct val="30000"/>
      </a:spcBef>
      <a:spcAft>
        <a:spcPct val="0"/>
      </a:spcAft>
      <a:buFont typeface="Times" pitchFamily="-32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284163" indent="96838" algn="l" rtl="0" eaLnBrk="0" fontAlgn="base" hangingPunct="0">
      <a:spcBef>
        <a:spcPct val="30000"/>
      </a:spcBef>
      <a:spcAft>
        <a:spcPct val="0"/>
      </a:spcAft>
      <a:buFont typeface="Times" pitchFamily="-32" charset="0"/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571500" indent="96838" algn="l" rtl="0" eaLnBrk="0" fontAlgn="base" hangingPunct="0">
      <a:spcBef>
        <a:spcPct val="30000"/>
      </a:spcBef>
      <a:spcAft>
        <a:spcPct val="0"/>
      </a:spcAft>
      <a:buFont typeface="Times" pitchFamily="-32" charset="0"/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858838" indent="98425" algn="l" rtl="0" eaLnBrk="0" fontAlgn="base" hangingPunct="0">
      <a:spcBef>
        <a:spcPct val="30000"/>
      </a:spcBef>
      <a:spcAft>
        <a:spcPct val="0"/>
      </a:spcAft>
      <a:buFont typeface="Times" pitchFamily="-32" charset="0"/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147763" indent="88900" algn="l" rtl="0" eaLnBrk="0" fontAlgn="base" hangingPunct="0">
      <a:spcBef>
        <a:spcPct val="30000"/>
      </a:spcBef>
      <a:spcAft>
        <a:spcPct val="0"/>
      </a:spcAft>
      <a:buFont typeface="Times" pitchFamily="-32" charset="0"/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" pitchFamily="-32" charset="0"/>
              <a:buChar char="•"/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" pitchFamily="-32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" pitchFamily="-32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" pitchFamily="-32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" pitchFamily="-32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Times" pitchFamily="-32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Times" pitchFamily="-32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Times" pitchFamily="-32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Times" pitchFamily="-32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DAC087-F88A-4900-9718-BE92CA29B561}" type="slidenum">
              <a:rPr lang="nb-NO" altLang="nb-NO" sz="9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nb-NO" altLang="nb-NO" sz="9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1640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BE\Desktop\Ahus logo engels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8763"/>
            <a:ext cx="45354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0" y="6096000"/>
            <a:ext cx="609600" cy="762000"/>
          </a:xfrm>
          <a:prstGeom prst="rect">
            <a:avLst/>
          </a:prstGeom>
          <a:solidFill>
            <a:srgbClr val="DFEA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b-NO" altLang="nb-NO"/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0" y="1295400"/>
            <a:ext cx="9144000" cy="914400"/>
          </a:xfrm>
          <a:prstGeom prst="rect">
            <a:avLst/>
          </a:pr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nb-NO" altLang="nb-NO" sz="2400">
              <a:latin typeface="Times New Roman" pitchFamily="18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solidFill>
            <a:srgbClr val="DFEA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b-NO" altLang="nb-NO"/>
          </a:p>
        </p:txBody>
      </p:sp>
      <p:sp>
        <p:nvSpPr>
          <p:cNvPr id="8" name="Arc 26"/>
          <p:cNvSpPr>
            <a:spLocks/>
          </p:cNvSpPr>
          <p:nvPr/>
        </p:nvSpPr>
        <p:spPr bwMode="auto">
          <a:xfrm flipH="1">
            <a:off x="600075" y="1143000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752475" y="1143000"/>
            <a:ext cx="83915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" name="Arc 30"/>
          <p:cNvSpPr>
            <a:spLocks/>
          </p:cNvSpPr>
          <p:nvPr/>
        </p:nvSpPr>
        <p:spPr bwMode="auto">
          <a:xfrm rot="10800000" flipH="1">
            <a:off x="447675" y="990600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>
            <a:off x="600075" y="838200"/>
            <a:ext cx="0" cy="152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43000"/>
            <a:ext cx="44767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600075" y="1295400"/>
            <a:ext cx="0" cy="5562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" name="Line 66"/>
          <p:cNvSpPr>
            <a:spLocks noChangeShapeType="1"/>
          </p:cNvSpPr>
          <p:nvPr/>
        </p:nvSpPr>
        <p:spPr bwMode="auto">
          <a:xfrm>
            <a:off x="0" y="64008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5" name="Line 67"/>
          <p:cNvSpPr>
            <a:spLocks noChangeShapeType="1"/>
          </p:cNvSpPr>
          <p:nvPr/>
        </p:nvSpPr>
        <p:spPr bwMode="auto">
          <a:xfrm>
            <a:off x="0" y="64770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6" name="Line 68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7" name="Line 69"/>
          <p:cNvSpPr>
            <a:spLocks noChangeShapeType="1"/>
          </p:cNvSpPr>
          <p:nvPr/>
        </p:nvSpPr>
        <p:spPr bwMode="auto">
          <a:xfrm>
            <a:off x="0" y="66294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8" name="Line 70"/>
          <p:cNvSpPr>
            <a:spLocks noChangeShapeType="1"/>
          </p:cNvSpPr>
          <p:nvPr/>
        </p:nvSpPr>
        <p:spPr bwMode="auto">
          <a:xfrm>
            <a:off x="0" y="67056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9" name="Line 71"/>
          <p:cNvSpPr>
            <a:spLocks noChangeShapeType="1"/>
          </p:cNvSpPr>
          <p:nvPr/>
        </p:nvSpPr>
        <p:spPr bwMode="auto">
          <a:xfrm>
            <a:off x="0" y="67818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0" name="Line 77"/>
          <p:cNvSpPr>
            <a:spLocks noChangeShapeType="1"/>
          </p:cNvSpPr>
          <p:nvPr/>
        </p:nvSpPr>
        <p:spPr bwMode="auto">
          <a:xfrm>
            <a:off x="0" y="63246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1" name="Line 78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550025"/>
            <a:ext cx="18669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8525" y="1366838"/>
            <a:ext cx="7940675" cy="3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8525" y="1860550"/>
            <a:ext cx="7924800" cy="3048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93725" y="6519863"/>
            <a:ext cx="6408738" cy="185737"/>
          </a:xfrm>
        </p:spPr>
        <p:txBody>
          <a:bodyPr/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175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027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24613" y="476250"/>
            <a:ext cx="2033587" cy="56197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23850" y="476250"/>
            <a:ext cx="5948363" cy="56197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209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 sz="1800"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 sz="1200">
                <a:latin typeface="Calibri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76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66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3989388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65638" y="1341438"/>
            <a:ext cx="3990975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004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174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510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556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056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02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9"/>
          <p:cNvSpPr>
            <a:spLocks noChangeArrowheads="1"/>
          </p:cNvSpPr>
          <p:nvPr/>
        </p:nvSpPr>
        <p:spPr bwMode="auto">
          <a:xfrm>
            <a:off x="179388" y="6381750"/>
            <a:ext cx="8785225" cy="36036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b-NO" altLang="nb-NO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76250"/>
            <a:ext cx="8134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314450"/>
            <a:ext cx="8132762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453188"/>
            <a:ext cx="561657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  <p:sp>
        <p:nvSpPr>
          <p:cNvPr id="1030" name="Line 18"/>
          <p:cNvSpPr>
            <a:spLocks noChangeShapeType="1"/>
          </p:cNvSpPr>
          <p:nvPr/>
        </p:nvSpPr>
        <p:spPr bwMode="auto">
          <a:xfrm>
            <a:off x="179388" y="6308725"/>
            <a:ext cx="8785225" cy="0"/>
          </a:xfrm>
          <a:prstGeom prst="line">
            <a:avLst/>
          </a:prstGeom>
          <a:noFill/>
          <a:ln w="50800">
            <a:solidFill>
              <a:srgbClr val="DFEA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31" name="Arc 33"/>
          <p:cNvSpPr>
            <a:spLocks/>
          </p:cNvSpPr>
          <p:nvPr/>
        </p:nvSpPr>
        <p:spPr bwMode="auto">
          <a:xfrm flipH="1">
            <a:off x="609600" y="1143000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32" name="Line 3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033" name="Picture 67" descr="HSØ-prikker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6381750"/>
            <a:ext cx="330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C:\Users\SEBE\Desktop\Ahus ppjpg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65888"/>
            <a:ext cx="20161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6413500"/>
            <a:ext cx="295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66738" indent="-18732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2pPr>
      <a:lvl3pPr marL="952500" indent="-195263" algn="l" rtl="0" eaLnBrk="1" fontAlgn="base" hangingPunct="1">
        <a:spcBef>
          <a:spcPct val="20000"/>
        </a:spcBef>
        <a:spcAft>
          <a:spcPct val="0"/>
        </a:spcAft>
        <a:buFont typeface="Times" pitchFamily="-32" charset="0"/>
        <a:buChar char="•"/>
        <a:defRPr sz="1600">
          <a:solidFill>
            <a:schemeClr val="tx1"/>
          </a:solidFill>
          <a:latin typeface="Calibri" pitchFamily="34" charset="0"/>
        </a:defRPr>
      </a:lvl3pPr>
      <a:lvl4pPr marL="1331913" indent="-188913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</a:defRPr>
      </a:lvl4pPr>
      <a:lvl5pPr marL="1716088" indent="-1936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73288" indent="-19367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630488" indent="-19367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087688" indent="-19367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544888" indent="-19367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us.no/" TargetMode="External"/><Relationship Id="rId2" Type="http://schemas.openxmlformats.org/officeDocument/2006/relationships/hyperlink" Target="mailto:ann-christin.pettersen@ahus.n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ctrTitle"/>
          </p:nvPr>
        </p:nvSpPr>
        <p:spPr>
          <a:xfrm>
            <a:off x="900113" y="1412875"/>
            <a:ext cx="7940675" cy="381000"/>
          </a:xfrm>
        </p:spPr>
        <p:txBody>
          <a:bodyPr/>
          <a:lstStyle/>
          <a:p>
            <a:pPr algn="ctr"/>
            <a:r>
              <a:rPr lang="nb-NO" altLang="nb-NO" dirty="0"/>
              <a:t>LTMV til </a:t>
            </a:r>
            <a:r>
              <a:rPr lang="nb-NO" altLang="nb-NO"/>
              <a:t>pasienter med ALS</a:t>
            </a:r>
            <a:endParaRPr lang="nb-NO" altLang="nb-NO" dirty="0"/>
          </a:p>
        </p:txBody>
      </p:sp>
      <p:sp>
        <p:nvSpPr>
          <p:cNvPr id="3075" name="Undertittel 2"/>
          <p:cNvSpPr>
            <a:spLocks noGrp="1"/>
          </p:cNvSpPr>
          <p:nvPr>
            <p:ph type="subTitle" idx="1"/>
          </p:nvPr>
        </p:nvSpPr>
        <p:spPr>
          <a:xfrm>
            <a:off x="900113" y="1989138"/>
            <a:ext cx="7924800" cy="231775"/>
          </a:xfrm>
        </p:spPr>
        <p:txBody>
          <a:bodyPr/>
          <a:lstStyle/>
          <a:p>
            <a:pPr algn="ctr"/>
            <a:r>
              <a:rPr lang="nb-NO" altLang="nb-NO" sz="1400" dirty="0"/>
              <a:t>Ann-Christin Pettersen Intensivsykepleier/koordinator LTMV 3. Oktober 2019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  <p:pic>
        <p:nvPicPr>
          <p:cNvPr id="3077" name="Picture 2" descr="C:\Users\SEBE\Desktop\Bil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630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94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Hva taler for  LTMV?</a:t>
            </a:r>
          </a:p>
        </p:txBody>
      </p:sp>
      <p:sp>
        <p:nvSpPr>
          <p:cNvPr id="8195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/>
              <a:t>Behandlingen skal være planlagt (elektiv) </a:t>
            </a:r>
          </a:p>
          <a:p>
            <a:pPr marL="0" indent="0">
              <a:buFontTx/>
              <a:buNone/>
            </a:pPr>
            <a:r>
              <a:rPr lang="nb-NO" altLang="nb-NO" dirty="0"/>
              <a:t>• Motivert for andres hjelp 24/7 </a:t>
            </a:r>
          </a:p>
          <a:p>
            <a:pPr marL="0" indent="0">
              <a:buFontTx/>
              <a:buNone/>
            </a:pPr>
            <a:r>
              <a:rPr lang="nb-NO" altLang="nb-NO" dirty="0"/>
              <a:t>• Kommunen/bydelen forberedt og positive til utfordringen</a:t>
            </a:r>
          </a:p>
        </p:txBody>
      </p:sp>
      <p:sp>
        <p:nvSpPr>
          <p:cNvPr id="8196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8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94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Hva taler mot behandling med LTMV?</a:t>
            </a:r>
          </a:p>
        </p:txBody>
      </p:sp>
      <p:sp>
        <p:nvSpPr>
          <p:cNvPr id="8195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/>
              <a:t>Kognitiv svikt (ikke samtykkekompetent) </a:t>
            </a:r>
          </a:p>
          <a:p>
            <a:pPr marL="0" indent="0">
              <a:buFontTx/>
              <a:buNone/>
            </a:pPr>
            <a:r>
              <a:rPr lang="nb-NO" altLang="nb-NO" dirty="0"/>
              <a:t>• Pasienten er umotivert/usikker på om det er det rette </a:t>
            </a:r>
          </a:p>
          <a:p>
            <a:pPr marL="0" indent="0">
              <a:buFontTx/>
              <a:buNone/>
            </a:pPr>
            <a:r>
              <a:rPr lang="nb-NO" altLang="nb-NO" dirty="0"/>
              <a:t>• Ikke klarer å bestemme seg </a:t>
            </a:r>
          </a:p>
          <a:p>
            <a:pPr marL="0" indent="0">
              <a:buFontTx/>
              <a:buNone/>
            </a:pPr>
            <a:r>
              <a:rPr lang="nb-NO" altLang="nb-NO" dirty="0"/>
              <a:t>• Familie/pårørende som presser på </a:t>
            </a:r>
          </a:p>
          <a:p>
            <a:pPr marL="0" indent="0">
              <a:buFontTx/>
              <a:buNone/>
            </a:pPr>
            <a:r>
              <a:rPr lang="nb-NO" altLang="nb-NO" dirty="0"/>
              <a:t>• Vanskelig for å takle at man er avhengig av hjelp </a:t>
            </a:r>
          </a:p>
          <a:p>
            <a:pPr marL="0" indent="0">
              <a:buFontTx/>
              <a:buNone/>
            </a:pPr>
            <a:r>
              <a:rPr lang="nb-NO" altLang="nb-NO" dirty="0"/>
              <a:t>• Ikke personlig egnethet – angst/depresjon </a:t>
            </a:r>
          </a:p>
          <a:p>
            <a:pPr marL="0" indent="0">
              <a:buFontTx/>
              <a:buNone/>
            </a:pPr>
            <a:r>
              <a:rPr lang="nb-NO" altLang="nb-NO" dirty="0"/>
              <a:t>• Svært kostbart (4-8 mill. pr. år) </a:t>
            </a:r>
          </a:p>
          <a:p>
            <a:pPr marL="0" indent="0">
              <a:buFontTx/>
              <a:buNone/>
            </a:pPr>
            <a:r>
              <a:rPr lang="nb-NO" altLang="nb-NO" dirty="0"/>
              <a:t>• Stor utfordring for kommune-</a:t>
            </a:r>
            <a:r>
              <a:rPr lang="nb-NO" altLang="nb-NO" dirty="0" err="1"/>
              <a:t>byhelsetjenesten</a:t>
            </a:r>
            <a:r>
              <a:rPr lang="nb-NO" altLang="nb-NO" dirty="0"/>
              <a:t> </a:t>
            </a:r>
          </a:p>
          <a:p>
            <a:pPr marL="0" indent="0">
              <a:buFontTx/>
              <a:buNone/>
            </a:pPr>
            <a:r>
              <a:rPr lang="nb-NO" altLang="nb-NO" dirty="0"/>
              <a:t>• Kommunikasjonsutfordringer</a:t>
            </a:r>
          </a:p>
        </p:txBody>
      </p:sp>
      <p:sp>
        <p:nvSpPr>
          <p:cNvPr id="8196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3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18" name="Tittel 4"/>
          <p:cNvSpPr>
            <a:spLocks noGrp="1"/>
          </p:cNvSpPr>
          <p:nvPr>
            <p:ph type="title"/>
          </p:nvPr>
        </p:nvSpPr>
        <p:spPr>
          <a:xfrm>
            <a:off x="323850" y="332656"/>
            <a:ext cx="8134350" cy="753194"/>
          </a:xfrm>
        </p:spPr>
        <p:txBody>
          <a:bodyPr/>
          <a:lstStyle/>
          <a:p>
            <a:pPr algn="ctr"/>
            <a:r>
              <a:rPr lang="nb-NO" altLang="nb-NO" dirty="0"/>
              <a:t>Erfaringer og utfordringer i forhold til livsopprettholdene behandling</a:t>
            </a:r>
          </a:p>
        </p:txBody>
      </p:sp>
      <p:sp>
        <p:nvSpPr>
          <p:cNvPr id="12291" name="Plassholder for innhold 6"/>
          <p:cNvSpPr>
            <a:spLocks noGrp="1"/>
          </p:cNvSpPr>
          <p:nvPr>
            <p:ph sz="half" idx="2"/>
          </p:nvPr>
        </p:nvSpPr>
        <p:spPr>
          <a:xfrm>
            <a:off x="4427538" y="1268760"/>
            <a:ext cx="3990975" cy="4897090"/>
          </a:xfrm>
        </p:spPr>
        <p:txBody>
          <a:bodyPr/>
          <a:lstStyle/>
          <a:p>
            <a:pPr>
              <a:defRPr/>
            </a:pPr>
            <a:r>
              <a:rPr lang="nb-NO" sz="1600" dirty="0"/>
              <a:t>Få pasienter i antall, men meget komplekse</a:t>
            </a:r>
          </a:p>
          <a:p>
            <a:pPr>
              <a:defRPr/>
            </a:pPr>
            <a:r>
              <a:rPr lang="nb-NO" sz="1600" dirty="0"/>
              <a:t>Mye og avansert medisinsk teknisk utstyr</a:t>
            </a:r>
          </a:p>
          <a:p>
            <a:pPr>
              <a:defRPr/>
            </a:pPr>
            <a:r>
              <a:rPr lang="nb-NO" sz="1600" dirty="0"/>
              <a:t>Ressurskrevende </a:t>
            </a:r>
          </a:p>
          <a:p>
            <a:pPr>
              <a:defRPr/>
            </a:pPr>
            <a:r>
              <a:rPr lang="nb-NO" sz="1600" dirty="0"/>
              <a:t>Forskjellig ”personlig egnethet”</a:t>
            </a:r>
          </a:p>
          <a:p>
            <a:pPr>
              <a:defRPr/>
            </a:pPr>
            <a:r>
              <a:rPr lang="nb-NO" sz="1600" dirty="0"/>
              <a:t>Ansvarsfordeling mellom kommuner/bydeler     og spesialisthelsetjenesten </a:t>
            </a:r>
          </a:p>
          <a:p>
            <a:pPr>
              <a:defRPr/>
            </a:pPr>
            <a:r>
              <a:rPr lang="nb-NO" sz="1600" dirty="0"/>
              <a:t>Pårørende</a:t>
            </a:r>
          </a:p>
          <a:p>
            <a:pPr>
              <a:defRPr/>
            </a:pPr>
            <a:r>
              <a:rPr lang="nb-NO" sz="1600" dirty="0"/>
              <a:t>Tilgjengelighet og fortrolighet på utstyr </a:t>
            </a:r>
          </a:p>
          <a:p>
            <a:pPr>
              <a:defRPr/>
            </a:pPr>
            <a:r>
              <a:rPr lang="nb-NO" sz="1600" dirty="0"/>
              <a:t>Logistikk på utstyr</a:t>
            </a:r>
          </a:p>
          <a:p>
            <a:pPr>
              <a:defRPr/>
            </a:pPr>
            <a:r>
              <a:rPr lang="nb-NO" sz="1600" dirty="0"/>
              <a:t>Koordinering (undersøkelser) </a:t>
            </a:r>
          </a:p>
          <a:p>
            <a:pPr>
              <a:defRPr/>
            </a:pPr>
            <a:r>
              <a:rPr lang="nb-NO" sz="1600" dirty="0"/>
              <a:t>Transport/</a:t>
            </a:r>
            <a:r>
              <a:rPr lang="nb-NO" sz="1600" dirty="0" err="1"/>
              <a:t>prehospitale</a:t>
            </a:r>
            <a:r>
              <a:rPr lang="nb-NO" sz="1600" dirty="0"/>
              <a:t> tjenester </a:t>
            </a:r>
          </a:p>
          <a:p>
            <a:pPr>
              <a:defRPr/>
            </a:pPr>
            <a:r>
              <a:rPr lang="nb-NO" sz="1600" dirty="0"/>
              <a:t>Anbud</a:t>
            </a:r>
          </a:p>
          <a:p>
            <a:pPr>
              <a:defRPr/>
            </a:pPr>
            <a:r>
              <a:rPr lang="nb-NO" sz="1600" dirty="0"/>
              <a:t>Etiske utfordringer </a:t>
            </a:r>
          </a:p>
          <a:p>
            <a:pPr>
              <a:defRPr/>
            </a:pPr>
            <a:r>
              <a:rPr lang="nb-NO" sz="1600" dirty="0"/>
              <a:t>Kulturforskjeller</a:t>
            </a:r>
          </a:p>
        </p:txBody>
      </p:sp>
      <p:sp>
        <p:nvSpPr>
          <p:cNvPr id="9220" name="Plassholder for bunn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4" y="2227848"/>
            <a:ext cx="3972479" cy="298174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Spesialisthelsetjenestens oppgaver 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Diagnostisere og forberede pasienter for LTMV </a:t>
            </a:r>
          </a:p>
          <a:p>
            <a:r>
              <a:rPr lang="nb-NO" dirty="0"/>
              <a:t>Å tilpasse egnet utstyr for pasientgruppen </a:t>
            </a:r>
          </a:p>
          <a:p>
            <a:r>
              <a:rPr lang="nb-NO" dirty="0"/>
              <a:t>Tilpasning av behandlingsutstyr avhengig av grad av pustesvikt, for noen er ekstern maskebehandling tilstrekkelig, for andre er respiratorbehandling via </a:t>
            </a:r>
            <a:r>
              <a:rPr lang="nb-NO" dirty="0" err="1"/>
              <a:t>tracheostomi</a:t>
            </a:r>
            <a:r>
              <a:rPr lang="nb-NO" dirty="0"/>
              <a:t> (hull i luftrøret) eneste alternativ. </a:t>
            </a:r>
          </a:p>
          <a:p>
            <a:r>
              <a:rPr lang="nb-NO" dirty="0"/>
              <a:t>Forestå nødvendig operasjon dersom nødvendig (</a:t>
            </a:r>
            <a:r>
              <a:rPr lang="nb-NO" dirty="0" err="1"/>
              <a:t>tracheotomi</a:t>
            </a:r>
            <a:r>
              <a:rPr lang="nb-NO" dirty="0"/>
              <a:t>) og tilpasse riktigst pustehjelp for den aktuelle pasienten. </a:t>
            </a:r>
          </a:p>
          <a:p>
            <a:r>
              <a:rPr lang="nb-NO" dirty="0"/>
              <a:t>Å sikre en trygg overføring av pasienter med ventilasjonsstøtte fra sykehus til aktuell kommune/bydel </a:t>
            </a:r>
          </a:p>
          <a:p>
            <a:pPr marL="0" indent="0">
              <a:buNone/>
            </a:pPr>
            <a:r>
              <a:rPr lang="nb-NO" dirty="0"/>
              <a:t>• Gjennomføre hjemmebesøk og sikre </a:t>
            </a:r>
            <a:r>
              <a:rPr lang="nb-NO" dirty="0" err="1"/>
              <a:t>nødrutiner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4116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Spesialisthelsetjenestens oppgaver 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27984" y="1314450"/>
            <a:ext cx="4061966" cy="4754563"/>
          </a:xfrm>
        </p:spPr>
        <p:txBody>
          <a:bodyPr/>
          <a:lstStyle/>
          <a:p>
            <a:r>
              <a:rPr lang="nb-NO" dirty="0"/>
              <a:t>Gi opplæring og sertifisering på utstyr og prosedyrer til pasient, pårørende og aktuelt personell minimum x 1 pr. år </a:t>
            </a:r>
          </a:p>
          <a:p>
            <a:r>
              <a:rPr lang="nb-NO" dirty="0"/>
              <a:t>Følge opp nasjonalt register over pasientgruppen – dette krever samtykke av pasient/pårørende </a:t>
            </a:r>
          </a:p>
          <a:p>
            <a:r>
              <a:rPr lang="nb-NO" dirty="0"/>
              <a:t>Foreta service på utstyr og apparatur etter prosedyrer og behov (BHM) </a:t>
            </a:r>
          </a:p>
          <a:p>
            <a:r>
              <a:rPr lang="nb-NO" dirty="0"/>
              <a:t>Samkjøre flest mulig undersøkelser og kontroller på sykehuset slik at det blir færrest mulig besøk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2" y="1340768"/>
            <a:ext cx="384042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96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Kommunehelsetjenestens oppgaver/ansvar:</a:t>
            </a:r>
          </a:p>
        </p:txBody>
      </p:sp>
      <p:sp>
        <p:nvSpPr>
          <p:cNvPr id="7171" name="Plassholder for innhold 2"/>
          <p:cNvSpPr>
            <a:spLocks noGrp="1"/>
          </p:cNvSpPr>
          <p:nvPr>
            <p:ph idx="1"/>
          </p:nvPr>
        </p:nvSpPr>
        <p:spPr>
          <a:xfrm>
            <a:off x="323528" y="1268760"/>
            <a:ext cx="8132762" cy="4754563"/>
          </a:xfrm>
        </p:spPr>
        <p:txBody>
          <a:bodyPr/>
          <a:lstStyle/>
          <a:p>
            <a:pPr marL="0" indent="0">
              <a:buNone/>
            </a:pPr>
            <a:r>
              <a:rPr lang="nb-NO" altLang="nb-NO" dirty="0"/>
              <a:t>• Sikre pasienten forsvarlig pleie- og omsorgstjenester</a:t>
            </a:r>
          </a:p>
          <a:p>
            <a:pPr marL="0" indent="0">
              <a:buNone/>
            </a:pPr>
            <a:r>
              <a:rPr lang="nb-NO" altLang="nb-NO" dirty="0"/>
              <a:t>• Legge til rette for at personalet får den opplæringen de trenger for å ivareta pasientens utstyr og prosedyrer</a:t>
            </a:r>
          </a:p>
          <a:p>
            <a:pPr marL="0" indent="0">
              <a:buNone/>
            </a:pPr>
            <a:r>
              <a:rPr lang="nb-NO" altLang="nb-NO" dirty="0"/>
              <a:t>• Vikarbyrå som leies inn er ikke ansvarlig for tjenesten totalt sett – kommunen kan ikke kjøpe seg fri fra hovedansvaret –(språk, back-up ved sykdom, )</a:t>
            </a:r>
          </a:p>
          <a:p>
            <a:pPr marL="0" indent="0">
              <a:buNone/>
            </a:pPr>
            <a:endParaRPr lang="nb-NO" altLang="nb-NO" dirty="0"/>
          </a:p>
        </p:txBody>
      </p:sp>
      <p:sp>
        <p:nvSpPr>
          <p:cNvPr id="7172" name="Plassholder for bunn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53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Takk for oppmerksomheten!</a:t>
            </a:r>
          </a:p>
        </p:txBody>
      </p:sp>
      <p:sp>
        <p:nvSpPr>
          <p:cNvPr id="22531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b-NO" altLang="nb-NO" sz="2000" b="1" dirty="0"/>
              <a:t>Kontaktinformasjon:</a:t>
            </a:r>
          </a:p>
          <a:p>
            <a:pPr>
              <a:buFontTx/>
              <a:buNone/>
            </a:pPr>
            <a:r>
              <a:rPr lang="nb-NO" altLang="nb-NO" sz="2000" dirty="0"/>
              <a:t>Ann-Christin Pettersen</a:t>
            </a:r>
            <a:endParaRPr lang="nb-NO" altLang="nb-NO" sz="2000" b="1" i="1" dirty="0"/>
          </a:p>
          <a:p>
            <a:pPr>
              <a:buFontTx/>
              <a:buNone/>
            </a:pPr>
            <a:r>
              <a:rPr lang="nb-NO" altLang="nb-NO" sz="2000" dirty="0"/>
              <a:t>Intensivsykepleier/Koordinator (LTMV)</a:t>
            </a:r>
          </a:p>
          <a:p>
            <a:pPr>
              <a:buFontTx/>
              <a:buNone/>
            </a:pPr>
            <a:endParaRPr lang="nb-NO" altLang="nb-NO" sz="2000" dirty="0"/>
          </a:p>
          <a:p>
            <a:pPr>
              <a:buFontTx/>
              <a:buNone/>
            </a:pPr>
            <a:r>
              <a:rPr lang="nb-NO" altLang="nb-NO" sz="2000" b="1" dirty="0"/>
              <a:t>Akershus universitetssykehus HF</a:t>
            </a:r>
          </a:p>
          <a:p>
            <a:pPr>
              <a:buFontTx/>
              <a:buNone/>
            </a:pPr>
            <a:r>
              <a:rPr lang="nb-NO" altLang="nb-NO" sz="2000" dirty="0"/>
              <a:t>Intensivseksjonen</a:t>
            </a:r>
          </a:p>
          <a:p>
            <a:pPr>
              <a:buFontTx/>
              <a:buNone/>
            </a:pPr>
            <a:r>
              <a:rPr lang="nb-NO" altLang="nb-NO" sz="2000" dirty="0"/>
              <a:t>1478 LØRENSKOG</a:t>
            </a:r>
          </a:p>
          <a:p>
            <a:pPr>
              <a:buFontTx/>
              <a:buNone/>
            </a:pPr>
            <a:r>
              <a:rPr lang="nb-NO" altLang="nb-NO" sz="2000" dirty="0" err="1"/>
              <a:t>Tlf</a:t>
            </a:r>
            <a:r>
              <a:rPr lang="nb-NO" altLang="nb-NO" sz="2000" dirty="0"/>
              <a:t>: +47 679600 (sentralbord)</a:t>
            </a:r>
          </a:p>
          <a:p>
            <a:pPr>
              <a:buFontTx/>
              <a:buNone/>
            </a:pPr>
            <a:r>
              <a:rPr lang="nb-NO" altLang="nb-NO" sz="2000" dirty="0"/>
              <a:t>Mobil: +47 90854403</a:t>
            </a:r>
          </a:p>
          <a:p>
            <a:pPr>
              <a:buFontTx/>
              <a:buNone/>
            </a:pPr>
            <a:r>
              <a:rPr lang="nb-NO" altLang="nb-NO" sz="2000" dirty="0"/>
              <a:t>E-Post: </a:t>
            </a:r>
            <a:r>
              <a:rPr lang="nb-NO" altLang="nb-NO" sz="2000" dirty="0">
                <a:hlinkClick r:id="rId2"/>
              </a:rPr>
              <a:t>ann-christin.pettersen@ahus.no</a:t>
            </a:r>
            <a:endParaRPr lang="nb-NO" altLang="nb-NO" sz="2000" dirty="0"/>
          </a:p>
          <a:p>
            <a:pPr>
              <a:buFontTx/>
              <a:buNone/>
            </a:pPr>
            <a:r>
              <a:rPr lang="nb-NO" altLang="nb-NO" sz="2000" dirty="0"/>
              <a:t>Web: </a:t>
            </a:r>
            <a:r>
              <a:rPr lang="nb-NO" altLang="nb-NO" sz="2000" dirty="0">
                <a:hlinkClick r:id="rId3"/>
              </a:rPr>
              <a:t>www.ahus.no</a:t>
            </a:r>
            <a:r>
              <a:rPr lang="nb-NO" altLang="nb-NO" sz="2000" dirty="0"/>
              <a:t> </a:t>
            </a:r>
          </a:p>
        </p:txBody>
      </p:sp>
      <p:sp>
        <p:nvSpPr>
          <p:cNvPr id="22532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  <p:pic>
        <p:nvPicPr>
          <p:cNvPr id="22533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338" y="1347788"/>
            <a:ext cx="3554412" cy="4741862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9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Disposisjon</a:t>
            </a:r>
          </a:p>
        </p:txBody>
      </p:sp>
      <p:sp>
        <p:nvSpPr>
          <p:cNvPr id="4099" name="Plassholder for innhold 2"/>
          <p:cNvSpPr>
            <a:spLocks noGrp="1"/>
          </p:cNvSpPr>
          <p:nvPr>
            <p:ph idx="1"/>
          </p:nvPr>
        </p:nvSpPr>
        <p:spPr>
          <a:xfrm>
            <a:off x="357188" y="1268760"/>
            <a:ext cx="8132762" cy="4800253"/>
          </a:xfrm>
        </p:spPr>
        <p:txBody>
          <a:bodyPr/>
          <a:lstStyle/>
          <a:p>
            <a:pPr marL="0" indent="0">
              <a:buNone/>
            </a:pPr>
            <a:endParaRPr lang="nb-NO" altLang="nb-NO" dirty="0"/>
          </a:p>
          <a:p>
            <a:r>
              <a:rPr lang="nb-NO" altLang="nb-NO" dirty="0"/>
              <a:t>LTMV = Lang Tids Mekanisk Ventilasjon – Hva er det?</a:t>
            </a:r>
          </a:p>
          <a:p>
            <a:r>
              <a:rPr lang="nb-NO" altLang="nb-NO" dirty="0"/>
              <a:t>Maskeventilering (NIV) versus </a:t>
            </a:r>
            <a:r>
              <a:rPr lang="nb-NO" altLang="nb-NO" dirty="0" err="1"/>
              <a:t>trackeostomi</a:t>
            </a:r>
            <a:endParaRPr lang="nb-NO" altLang="nb-NO" dirty="0"/>
          </a:p>
          <a:p>
            <a:r>
              <a:rPr lang="nb-NO" altLang="nb-NO" dirty="0"/>
              <a:t>Fordeler og ulemper med LTMV </a:t>
            </a:r>
          </a:p>
          <a:p>
            <a:r>
              <a:rPr lang="nb-NO" altLang="nb-NO" dirty="0"/>
              <a:t>Erfaringer og utfordringer i forhold til livsopprettholdende behandling</a:t>
            </a:r>
          </a:p>
          <a:p>
            <a:r>
              <a:rPr lang="nb-NO" altLang="nb-NO" dirty="0"/>
              <a:t>Utfordringer / prosedyre for å avslutte behandlingen</a:t>
            </a:r>
          </a:p>
          <a:p>
            <a:r>
              <a:rPr lang="nb-NO" altLang="nb-NO" dirty="0"/>
              <a:t>Kommune/bydelstjenestens oppgaver kontra spesialisthelsetjenestens oppgaver</a:t>
            </a:r>
          </a:p>
          <a:p>
            <a:r>
              <a:rPr lang="nb-NO" altLang="nb-NO" dirty="0"/>
              <a:t>Spørsmål?</a:t>
            </a:r>
          </a:p>
          <a:p>
            <a:endParaRPr lang="nb-NO" altLang="nb-NO" dirty="0"/>
          </a:p>
          <a:p>
            <a:pPr marL="0" indent="0">
              <a:buNone/>
            </a:pPr>
            <a:endParaRPr lang="nb-NO" altLang="nb-NO" dirty="0"/>
          </a:p>
          <a:p>
            <a:endParaRPr lang="nb-NO" altLang="nb-NO" dirty="0"/>
          </a:p>
          <a:p>
            <a:endParaRPr lang="nb-NO" altLang="nb-NO" dirty="0"/>
          </a:p>
          <a:p>
            <a:endParaRPr lang="nb-NO" altLang="nb-NO" dirty="0"/>
          </a:p>
          <a:p>
            <a:endParaRPr lang="nb-NO" altLang="nb-NO" dirty="0"/>
          </a:p>
          <a:p>
            <a:endParaRPr lang="nb-NO" altLang="nb-NO" dirty="0"/>
          </a:p>
        </p:txBody>
      </p:sp>
      <p:sp>
        <p:nvSpPr>
          <p:cNvPr id="4100" name="Plassholder for bunn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94" name="Tittel 5"/>
          <p:cNvSpPr>
            <a:spLocks noGrp="1"/>
          </p:cNvSpPr>
          <p:nvPr>
            <p:ph type="title"/>
          </p:nvPr>
        </p:nvSpPr>
        <p:spPr>
          <a:xfrm>
            <a:off x="323850" y="476672"/>
            <a:ext cx="8134350" cy="609178"/>
          </a:xfrm>
        </p:spPr>
        <p:txBody>
          <a:bodyPr/>
          <a:lstStyle/>
          <a:p>
            <a:pPr algn="ctr"/>
            <a:r>
              <a:rPr lang="nb-NO" altLang="nb-NO" dirty="0"/>
              <a:t>LTMV = Lang Tids Mekanisk Ventilasjon</a:t>
            </a:r>
            <a:br>
              <a:rPr lang="nb-NO" altLang="nb-NO" dirty="0"/>
            </a:br>
            <a:r>
              <a:rPr lang="nb-NO" altLang="nb-NO" dirty="0"/>
              <a:t>Hva er det?</a:t>
            </a:r>
          </a:p>
        </p:txBody>
      </p:sp>
      <p:sp>
        <p:nvSpPr>
          <p:cNvPr id="8195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altLang="nb-NO" dirty="0"/>
          </a:p>
          <a:p>
            <a:pPr marL="0" indent="0">
              <a:buFontTx/>
              <a:buNone/>
            </a:pPr>
            <a:endParaRPr lang="nb-NO" altLang="nb-NO" dirty="0"/>
          </a:p>
          <a:p>
            <a:pPr marL="0" indent="0">
              <a:buFontTx/>
              <a:buNone/>
            </a:pPr>
            <a:r>
              <a:rPr lang="nb-NO" altLang="nb-NO" dirty="0"/>
              <a:t>LTMV påbegynnes for å bedre livskvalitet og/eller som livsopprettholdende tiltak. Dersom disse målsetningene ikke lenger er oppfylt og pasienten har mer plager enn gevinst av behandlingen må det vurderes om LTMV bør avsluttes.</a:t>
            </a:r>
          </a:p>
          <a:p>
            <a:pPr marL="0" indent="0">
              <a:buFontTx/>
              <a:buNone/>
            </a:pPr>
            <a:r>
              <a:rPr lang="nb-NO" altLang="nb-NO" dirty="0"/>
              <a:t>Derfor: </a:t>
            </a:r>
          </a:p>
          <a:p>
            <a:pPr marL="0" indent="0">
              <a:buFontTx/>
              <a:buNone/>
            </a:pPr>
            <a:r>
              <a:rPr lang="nb-NO" altLang="nb-NO" dirty="0"/>
              <a:t>• Ved oppstart av LTMV skal man avklare når behandlingen skal avsluttes</a:t>
            </a:r>
          </a:p>
          <a:p>
            <a:pPr marL="0" indent="0">
              <a:buFontTx/>
              <a:buNone/>
            </a:pPr>
            <a:r>
              <a:rPr lang="nb-NO" altLang="nb-NO" dirty="0"/>
              <a:t>• Er motivasjonen ønske om å leve eller er det fordi man er redd for å dø?</a:t>
            </a:r>
          </a:p>
        </p:txBody>
      </p:sp>
      <p:sp>
        <p:nvSpPr>
          <p:cNvPr id="8196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3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4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LTMV-team består av:</a:t>
            </a:r>
          </a:p>
        </p:txBody>
      </p:sp>
      <p:sp>
        <p:nvSpPr>
          <p:cNvPr id="614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Lungeleger</a:t>
            </a:r>
          </a:p>
          <a:p>
            <a:pPr>
              <a:defRPr/>
            </a:pPr>
            <a:r>
              <a:rPr lang="nb-NO" dirty="0"/>
              <a:t>Nevrologer</a:t>
            </a:r>
          </a:p>
          <a:p>
            <a:pPr>
              <a:defRPr/>
            </a:pPr>
            <a:r>
              <a:rPr lang="nb-NO" dirty="0"/>
              <a:t>ØNH-lege</a:t>
            </a:r>
          </a:p>
          <a:p>
            <a:pPr>
              <a:defRPr/>
            </a:pPr>
            <a:r>
              <a:rPr lang="nb-NO" dirty="0"/>
              <a:t>Fysioterapeut</a:t>
            </a:r>
          </a:p>
          <a:p>
            <a:pPr>
              <a:defRPr/>
            </a:pPr>
            <a:r>
              <a:rPr lang="nb-NO" dirty="0"/>
              <a:t>Saksbehandler/tekniker på BHM</a:t>
            </a:r>
          </a:p>
          <a:p>
            <a:pPr>
              <a:defRPr/>
            </a:pPr>
            <a:r>
              <a:rPr lang="nb-NO" dirty="0"/>
              <a:t>Koordinatorer LTMV – 100 + 80%</a:t>
            </a:r>
          </a:p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 dirty="0"/>
              <a:t>Samarbeider med: pasient, pårørende, skole, kommuner/bydeler, vikarbyråer, </a:t>
            </a:r>
            <a:r>
              <a:rPr lang="nb-NO" dirty="0" err="1"/>
              <a:t>habiliteringstjenesten</a:t>
            </a:r>
            <a:r>
              <a:rPr lang="nb-NO" dirty="0"/>
              <a:t>, </a:t>
            </a:r>
            <a:r>
              <a:rPr lang="nb-NO" dirty="0" err="1"/>
              <a:t>sosionomtjensten</a:t>
            </a:r>
            <a:r>
              <a:rPr lang="nb-NO" dirty="0"/>
              <a:t>, klinisk ernæringsfysiolog, kardiolog, prestetjenesten, +++</a:t>
            </a:r>
          </a:p>
        </p:txBody>
      </p:sp>
      <p:sp>
        <p:nvSpPr>
          <p:cNvPr id="6148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3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94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Formål med tjenesten:</a:t>
            </a:r>
          </a:p>
        </p:txBody>
      </p:sp>
      <p:sp>
        <p:nvSpPr>
          <p:cNvPr id="8195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altLang="nb-NO" dirty="0"/>
              <a:t>Tjenesten skal ivareta et behandlingstilbud til en gruppe pasienter med kronisk alvorlig pustesvikt som i hovedsak skyldes redusert kraft eller svekket regulering av pustefunksjonen. </a:t>
            </a:r>
          </a:p>
          <a:p>
            <a:pPr marL="0" indent="0">
              <a:buFontTx/>
              <a:buNone/>
            </a:pPr>
            <a:r>
              <a:rPr lang="nb-NO" altLang="nb-NO" dirty="0"/>
              <a:t>Hensikten er å øke livslengde og/eller bedre livskvalitet. </a:t>
            </a:r>
          </a:p>
          <a:p>
            <a:pPr marL="0" indent="0">
              <a:buFontTx/>
              <a:buNone/>
            </a:pPr>
            <a:endParaRPr lang="nb-NO" altLang="nb-NO" dirty="0"/>
          </a:p>
          <a:p>
            <a:pPr marL="0" indent="0">
              <a:buFontTx/>
              <a:buNone/>
            </a:pPr>
            <a:r>
              <a:rPr lang="nb-NO" altLang="nb-NO" dirty="0"/>
              <a:t>Tjenesten skal:  </a:t>
            </a:r>
          </a:p>
          <a:p>
            <a:pPr marL="0" indent="0" algn="ctr">
              <a:buFontTx/>
              <a:buNone/>
            </a:pPr>
            <a:r>
              <a:rPr lang="nb-NO" altLang="nb-NO" i="1" dirty="0"/>
              <a:t>«Sikre at kravene til den nasjonale veilederen for pasienter med langtids mekaniske ventilasjon (LTMV) og nasjonal faglig retningslinje er oppfylt». </a:t>
            </a:r>
          </a:p>
          <a:p>
            <a:pPr marL="0" indent="0" algn="ctr">
              <a:buFontTx/>
              <a:buNone/>
            </a:pPr>
            <a:endParaRPr lang="nb-NO" altLang="nb-NO" i="1" dirty="0"/>
          </a:p>
          <a:p>
            <a:pPr marL="0" indent="0">
              <a:buFontTx/>
              <a:buNone/>
            </a:pPr>
            <a:r>
              <a:rPr lang="nb-NO" altLang="nb-NO" dirty="0"/>
              <a:t>Dette innebærer å sikre helhet og kvalitet i pasientforløpet og likeverd i tilbudet uavhengig av alder, kjønn, bosted, sosialøkonomisk status og etnisk tilhørighet.</a:t>
            </a:r>
            <a:endParaRPr lang="nb-NO" altLang="nb-NO" i="1" dirty="0"/>
          </a:p>
          <a:p>
            <a:pPr marL="0" indent="0">
              <a:buFontTx/>
              <a:buNone/>
            </a:pPr>
            <a:endParaRPr lang="nb-NO" altLang="nb-NO" dirty="0"/>
          </a:p>
        </p:txBody>
      </p:sp>
      <p:sp>
        <p:nvSpPr>
          <p:cNvPr id="8196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Maskeventilasjon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39952" y="1314450"/>
            <a:ext cx="4349998" cy="4754563"/>
          </a:xfrm>
        </p:spPr>
        <p:txBody>
          <a:bodyPr/>
          <a:lstStyle/>
          <a:p>
            <a:r>
              <a:rPr lang="nb-NO" dirty="0"/>
              <a:t>Enklere </a:t>
            </a:r>
          </a:p>
          <a:p>
            <a:pPr marL="0" indent="0">
              <a:buNone/>
            </a:pPr>
            <a:r>
              <a:rPr lang="nb-NO" dirty="0"/>
              <a:t>• Mange typer å velge mellom</a:t>
            </a:r>
          </a:p>
          <a:p>
            <a:pPr marL="0" indent="0">
              <a:buNone/>
            </a:pPr>
            <a:r>
              <a:rPr lang="nb-NO" dirty="0"/>
              <a:t>• Munnpipeventilasjon</a:t>
            </a:r>
          </a:p>
          <a:p>
            <a:r>
              <a:rPr lang="nb-NO" dirty="0"/>
              <a:t>Man kan veksle mellom munnpipe og  maske </a:t>
            </a:r>
          </a:p>
          <a:p>
            <a:r>
              <a:rPr lang="nb-NO" dirty="0"/>
              <a:t>For eksempel munnpipe om dagen og maske om natten</a:t>
            </a:r>
          </a:p>
          <a:p>
            <a:r>
              <a:rPr lang="nb-NO" dirty="0"/>
              <a:t>Obs. </a:t>
            </a:r>
            <a:r>
              <a:rPr lang="nb-NO" dirty="0" err="1"/>
              <a:t>Bulbær</a:t>
            </a:r>
            <a:r>
              <a:rPr lang="nb-NO" dirty="0"/>
              <a:t> ALS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85888"/>
            <a:ext cx="35988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56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Tracheostomi</a:t>
            </a:r>
            <a:r>
              <a:rPr lang="nb-NO" dirty="0"/>
              <a:t>- ventilerer via åpning på halsen til luftrøret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83968" y="1314450"/>
            <a:ext cx="4205982" cy="4754563"/>
          </a:xfrm>
        </p:spPr>
        <p:txBody>
          <a:bodyPr/>
          <a:lstStyle/>
          <a:p>
            <a:r>
              <a:rPr lang="nb-NO" dirty="0"/>
              <a:t>Kan være løsningen når man trenger pustehjelp størstedelen av døgnet </a:t>
            </a:r>
          </a:p>
          <a:p>
            <a:r>
              <a:rPr lang="nb-NO" dirty="0"/>
              <a:t>Kan være nødvendig der sykdommen gjøre at man ikke kan holde luftveiene fri for slim.</a:t>
            </a:r>
          </a:p>
          <a:p>
            <a:r>
              <a:rPr lang="nb-NO" dirty="0"/>
              <a:t>Større utfordringer og problemer enn maskeventilasjon:</a:t>
            </a:r>
          </a:p>
          <a:p>
            <a:r>
              <a:rPr lang="nb-NO" dirty="0"/>
              <a:t> Krever daglig stell </a:t>
            </a:r>
          </a:p>
          <a:p>
            <a:r>
              <a:rPr lang="nb-NO" dirty="0"/>
              <a:t>Sekretopphopning </a:t>
            </a:r>
          </a:p>
          <a:p>
            <a:r>
              <a:rPr lang="nb-NO" dirty="0"/>
              <a:t>Dannelse av granulasjonsvev rundt </a:t>
            </a:r>
            <a:r>
              <a:rPr lang="nb-NO" dirty="0" err="1"/>
              <a:t>trachealkanylen</a:t>
            </a:r>
            <a:r>
              <a:rPr lang="nb-NO" dirty="0"/>
              <a:t> eller i </a:t>
            </a:r>
            <a:r>
              <a:rPr lang="nb-NO" dirty="0" err="1"/>
              <a:t>trachea</a:t>
            </a:r>
            <a:r>
              <a:rPr lang="nb-NO" dirty="0"/>
              <a:t> </a:t>
            </a:r>
          </a:p>
          <a:p>
            <a:r>
              <a:rPr lang="nb-NO" dirty="0" err="1"/>
              <a:t>Trachea</a:t>
            </a:r>
            <a:r>
              <a:rPr lang="nb-NO" dirty="0"/>
              <a:t> er blottlagt mot omgivelsene. Mer utsatt for infeksjon </a:t>
            </a:r>
          </a:p>
          <a:p>
            <a:r>
              <a:rPr lang="nb-NO" dirty="0"/>
              <a:t>Påføring av skade i </a:t>
            </a:r>
            <a:r>
              <a:rPr lang="nb-NO" dirty="0" err="1"/>
              <a:t>trachea</a:t>
            </a:r>
            <a:r>
              <a:rPr lang="nb-NO" dirty="0"/>
              <a:t> ved skifte at kanylen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09513"/>
            <a:ext cx="4067743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94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Fordeler og ulemper med LTMV</a:t>
            </a:r>
          </a:p>
        </p:txBody>
      </p:sp>
      <p:sp>
        <p:nvSpPr>
          <p:cNvPr id="8195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altLang="nb-NO" dirty="0"/>
              <a:t>Nasjonal veileder for LTMV: Pasienter med ALS kan tilbys LTMV Dette kan lindre symptomer på en meningsfull måte, men kan også forlenge lidelsene.</a:t>
            </a:r>
          </a:p>
          <a:p>
            <a:pPr marL="0" indent="0">
              <a:buFontTx/>
              <a:buNone/>
            </a:pPr>
            <a:endParaRPr lang="nb-NO" altLang="nb-NO" dirty="0"/>
          </a:p>
          <a:p>
            <a:pPr marL="0" indent="0">
              <a:buFontTx/>
              <a:buNone/>
            </a:pPr>
            <a:r>
              <a:rPr lang="nb-NO" altLang="nb-NO" dirty="0"/>
              <a:t>Helsedirektoratet/rådet for kvalitet og prioritering: </a:t>
            </a:r>
            <a:r>
              <a:rPr lang="nb-NO" altLang="nb-NO" dirty="0" err="1"/>
              <a:t>Invasiv</a:t>
            </a:r>
            <a:r>
              <a:rPr lang="nb-NO" altLang="nb-NO" dirty="0"/>
              <a:t> langtidsmekanisk ventilasjon (LTMV) ved ALS oppfyller ikke </a:t>
            </a:r>
            <a:r>
              <a:rPr lang="nb-NO" altLang="nb-NO" dirty="0" err="1"/>
              <a:t>prioriteringsforeskriftens</a:t>
            </a:r>
            <a:r>
              <a:rPr lang="nb-NO" altLang="nb-NO" dirty="0"/>
              <a:t> krav og bør kun vurderes til enkelte særlig motiverte pasienter etter en grundig beslutningsprosess i spesialisthelsetjenesten.</a:t>
            </a:r>
          </a:p>
          <a:p>
            <a:pPr marL="0" indent="0">
              <a:buFontTx/>
              <a:buNone/>
            </a:pPr>
            <a:endParaRPr lang="nb-NO" altLang="nb-NO" dirty="0"/>
          </a:p>
        </p:txBody>
      </p:sp>
      <p:sp>
        <p:nvSpPr>
          <p:cNvPr id="8196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6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94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Hva taler for  LTMV?</a:t>
            </a:r>
          </a:p>
        </p:txBody>
      </p:sp>
      <p:sp>
        <p:nvSpPr>
          <p:cNvPr id="8195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/>
              <a:t>Samtykkekompetent og motivert pasient </a:t>
            </a:r>
          </a:p>
          <a:p>
            <a:r>
              <a:rPr lang="nb-NO" altLang="nb-NO" dirty="0"/>
              <a:t>Pasienten kan leve mange år ekstra </a:t>
            </a:r>
          </a:p>
          <a:p>
            <a:r>
              <a:rPr lang="nb-NO" altLang="nb-NO" dirty="0"/>
              <a:t>Kan ha god livskvalitet </a:t>
            </a:r>
          </a:p>
          <a:p>
            <a:r>
              <a:rPr lang="nb-NO" altLang="nb-NO" dirty="0"/>
              <a:t>Bestemme over sitt eget liv </a:t>
            </a:r>
          </a:p>
          <a:p>
            <a:r>
              <a:rPr lang="nb-NO" altLang="nb-NO" dirty="0"/>
              <a:t>Kan kommunisere godt med nymotens teknologi </a:t>
            </a:r>
          </a:p>
          <a:p>
            <a:r>
              <a:rPr lang="nb-NO" altLang="nb-NO" dirty="0"/>
              <a:t>Kan bo hjemme og være mobil </a:t>
            </a:r>
          </a:p>
          <a:p>
            <a:r>
              <a:rPr lang="nb-NO" altLang="nb-NO" dirty="0"/>
              <a:t>At familien/pårørende motiverte og har reflektert over følger av LTMV </a:t>
            </a:r>
          </a:p>
          <a:p>
            <a:r>
              <a:rPr lang="nb-NO" altLang="nb-NO" dirty="0"/>
              <a:t>Avhengig av et kompetent og tverrfaglig team i kommunen og  spesialisthelsetjenesten</a:t>
            </a:r>
          </a:p>
        </p:txBody>
      </p:sp>
      <p:sp>
        <p:nvSpPr>
          <p:cNvPr id="8196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11614"/>
      </p:ext>
    </p:extLst>
  </p:cSld>
  <p:clrMapOvr>
    <a:masterClrMapping/>
  </p:clrMapOvr>
</p:sld>
</file>

<file path=ppt/theme/theme1.xml><?xml version="1.0" encoding="utf-8"?>
<a:theme xmlns:a="http://schemas.openxmlformats.org/drawingml/2006/main" name="Hvordan bygge opp en tjeneste ut fra Nasjonale retningslinjer til en liten men kompleks pasientgruppe.">
  <a:themeElements>
    <a:clrScheme name="Ahus pp mal norsk 9">
      <a:dk1>
        <a:srgbClr val="00368B"/>
      </a:dk1>
      <a:lt1>
        <a:srgbClr val="FFFFFF"/>
      </a:lt1>
      <a:dk2>
        <a:srgbClr val="00368B"/>
      </a:dk2>
      <a:lt2>
        <a:srgbClr val="7F7F7F"/>
      </a:lt2>
      <a:accent1>
        <a:srgbClr val="7FAAE2"/>
      </a:accent1>
      <a:accent2>
        <a:srgbClr val="E19900"/>
      </a:accent2>
      <a:accent3>
        <a:srgbClr val="FFFFFF"/>
      </a:accent3>
      <a:accent4>
        <a:srgbClr val="002D76"/>
      </a:accent4>
      <a:accent5>
        <a:srgbClr val="C0D2EE"/>
      </a:accent5>
      <a:accent6>
        <a:srgbClr val="CC8A00"/>
      </a:accent6>
      <a:hlink>
        <a:srgbClr val="86A195"/>
      </a:hlink>
      <a:folHlink>
        <a:srgbClr val="F0EFD8"/>
      </a:folHlink>
    </a:clrScheme>
    <a:fontScheme name="Ahus pp mal nor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hus pp mal nors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hus pp mal nors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8">
        <a:dk1>
          <a:srgbClr val="00368B"/>
        </a:dk1>
        <a:lt1>
          <a:srgbClr val="FFFFFF"/>
        </a:lt1>
        <a:dk2>
          <a:srgbClr val="00368B"/>
        </a:dk2>
        <a:lt2>
          <a:srgbClr val="7F7F7F"/>
        </a:lt2>
        <a:accent1>
          <a:srgbClr val="7FAAE2"/>
        </a:accent1>
        <a:accent2>
          <a:srgbClr val="E19900"/>
        </a:accent2>
        <a:accent3>
          <a:srgbClr val="FFFFFF"/>
        </a:accent3>
        <a:accent4>
          <a:srgbClr val="002D76"/>
        </a:accent4>
        <a:accent5>
          <a:srgbClr val="C0D2EE"/>
        </a:accent5>
        <a:accent6>
          <a:srgbClr val="CC8A00"/>
        </a:accent6>
        <a:hlink>
          <a:srgbClr val="E1CAA7"/>
        </a:hlink>
        <a:folHlink>
          <a:srgbClr val="86A1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9">
        <a:dk1>
          <a:srgbClr val="00368B"/>
        </a:dk1>
        <a:lt1>
          <a:srgbClr val="FFFFFF"/>
        </a:lt1>
        <a:dk2>
          <a:srgbClr val="00368B"/>
        </a:dk2>
        <a:lt2>
          <a:srgbClr val="7F7F7F"/>
        </a:lt2>
        <a:accent1>
          <a:srgbClr val="7FAAE2"/>
        </a:accent1>
        <a:accent2>
          <a:srgbClr val="E19900"/>
        </a:accent2>
        <a:accent3>
          <a:srgbClr val="FFFFFF"/>
        </a:accent3>
        <a:accent4>
          <a:srgbClr val="002D76"/>
        </a:accent4>
        <a:accent5>
          <a:srgbClr val="C0D2EE"/>
        </a:accent5>
        <a:accent6>
          <a:srgbClr val="CC8A00"/>
        </a:accent6>
        <a:hlink>
          <a:srgbClr val="86A195"/>
        </a:hlink>
        <a:folHlink>
          <a:srgbClr val="F0EF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368B"/>
      </a:dk1>
      <a:lt1>
        <a:srgbClr val="FFFFFF"/>
      </a:lt1>
      <a:dk2>
        <a:srgbClr val="00368B"/>
      </a:dk2>
      <a:lt2>
        <a:srgbClr val="7F7F7F"/>
      </a:lt2>
      <a:accent1>
        <a:srgbClr val="7FAAE2"/>
      </a:accent1>
      <a:accent2>
        <a:srgbClr val="E19900"/>
      </a:accent2>
      <a:accent3>
        <a:srgbClr val="FFFFFF"/>
      </a:accent3>
      <a:accent4>
        <a:srgbClr val="002D76"/>
      </a:accent4>
      <a:accent5>
        <a:srgbClr val="C0D2EE"/>
      </a:accent5>
      <a:accent6>
        <a:srgbClr val="CC8A00"/>
      </a:accent6>
      <a:hlink>
        <a:srgbClr val="E1CAA7"/>
      </a:hlink>
      <a:folHlink>
        <a:srgbClr val="86A1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368B"/>
      </a:dk1>
      <a:lt1>
        <a:srgbClr val="FFFFFF"/>
      </a:lt1>
      <a:dk2>
        <a:srgbClr val="00368B"/>
      </a:dk2>
      <a:lt2>
        <a:srgbClr val="7F7F7F"/>
      </a:lt2>
      <a:accent1>
        <a:srgbClr val="7FAAE2"/>
      </a:accent1>
      <a:accent2>
        <a:srgbClr val="E19900"/>
      </a:accent2>
      <a:accent3>
        <a:srgbClr val="FFFFFF"/>
      </a:accent3>
      <a:accent4>
        <a:srgbClr val="002D76"/>
      </a:accent4>
      <a:accent5>
        <a:srgbClr val="C0D2EE"/>
      </a:accent5>
      <a:accent6>
        <a:srgbClr val="CC8A00"/>
      </a:accent6>
      <a:hlink>
        <a:srgbClr val="E1CAA7"/>
      </a:hlink>
      <a:folHlink>
        <a:srgbClr val="86A1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Hvordan bygge opp en tjeneste ut fra Nasjonale retningslinjer til en liten men kompleks pasientgruppe.</Template>
  <TotalTime>475</TotalTime>
  <Words>1028</Words>
  <Application>Microsoft Office PowerPoint</Application>
  <PresentationFormat>Skjermfremvisning (4:3)</PresentationFormat>
  <Paragraphs>142</Paragraphs>
  <Slides>16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</vt:lpstr>
      <vt:lpstr>Times New Roman</vt:lpstr>
      <vt:lpstr>Hvordan bygge opp en tjeneste ut fra Nasjonale retningslinjer til en liten men kompleks pasientgruppe.</vt:lpstr>
      <vt:lpstr>LTMV til pasienter med ALS</vt:lpstr>
      <vt:lpstr>Disposisjon</vt:lpstr>
      <vt:lpstr>LTMV = Lang Tids Mekanisk Ventilasjon Hva er det?</vt:lpstr>
      <vt:lpstr>LTMV-team består av:</vt:lpstr>
      <vt:lpstr>Formål med tjenesten:</vt:lpstr>
      <vt:lpstr>Maskeventilasjon</vt:lpstr>
      <vt:lpstr>Tracheostomi- ventilerer via åpning på halsen til luftrøret</vt:lpstr>
      <vt:lpstr>Fordeler og ulemper med LTMV</vt:lpstr>
      <vt:lpstr>Hva taler for  LTMV?</vt:lpstr>
      <vt:lpstr>Hva taler for  LTMV?</vt:lpstr>
      <vt:lpstr>Hva taler mot behandling med LTMV?</vt:lpstr>
      <vt:lpstr>Erfaringer og utfordringer i forhold til livsopprettholdene behandling</vt:lpstr>
      <vt:lpstr>Spesialisthelsetjenestens oppgaver er:</vt:lpstr>
      <vt:lpstr>Spesialisthelsetjenestens oppgaver er:</vt:lpstr>
      <vt:lpstr>Kommunehelsetjenestens oppgaver/ansvar:</vt:lpstr>
      <vt:lpstr>Takk for oppmerksomheten!</vt:lpstr>
    </vt:vector>
  </TitlesOfParts>
  <Company>Helse Sør-Øst RHF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bygge opp en tjeneste, ut fra Nasjonale retningslinjer til en liten, men kompleks pasientgruppe.</dc:title>
  <dc:creator>Ann-Christin Pettersen</dc:creator>
  <cp:lastModifiedBy>mona bahus</cp:lastModifiedBy>
  <cp:revision>91</cp:revision>
  <cp:lastPrinted>2019-09-17T12:41:59Z</cp:lastPrinted>
  <dcterms:created xsi:type="dcterms:W3CDTF">2017-09-03T08:27:51Z</dcterms:created>
  <dcterms:modified xsi:type="dcterms:W3CDTF">2019-10-02T20:59:54Z</dcterms:modified>
</cp:coreProperties>
</file>